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92" r:id="rId2"/>
    <p:sldId id="890" r:id="rId3"/>
    <p:sldId id="1053" r:id="rId4"/>
    <p:sldId id="926" r:id="rId5"/>
    <p:sldId id="927" r:id="rId6"/>
    <p:sldId id="928" r:id="rId7"/>
    <p:sldId id="929" r:id="rId8"/>
    <p:sldId id="1054" r:id="rId9"/>
    <p:sldId id="1057" r:id="rId10"/>
    <p:sldId id="1059" r:id="rId11"/>
    <p:sldId id="1058" r:id="rId12"/>
    <p:sldId id="1060" r:id="rId13"/>
    <p:sldId id="1062" r:id="rId14"/>
    <p:sldId id="1063" r:id="rId15"/>
    <p:sldId id="1064" r:id="rId16"/>
    <p:sldId id="1068" r:id="rId17"/>
    <p:sldId id="1065" r:id="rId18"/>
    <p:sldId id="983" r:id="rId19"/>
    <p:sldId id="1067" r:id="rId20"/>
    <p:sldId id="1066" r:id="rId21"/>
    <p:sldId id="1052" r:id="rId22"/>
    <p:sldId id="986" r:id="rId23"/>
    <p:sldId id="1069" r:id="rId24"/>
    <p:sldId id="984" r:id="rId25"/>
    <p:sldId id="990" r:id="rId26"/>
    <p:sldId id="992" r:id="rId27"/>
    <p:sldId id="993" r:id="rId28"/>
    <p:sldId id="1070" r:id="rId29"/>
    <p:sldId id="1071" r:id="rId30"/>
    <p:sldId id="889" r:id="rId3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56FA"/>
    <a:srgbClr val="FBC325"/>
    <a:srgbClr val="FABC0E"/>
    <a:srgbClr val="FBC733"/>
    <a:srgbClr val="4DADC7"/>
    <a:srgbClr val="3399FF"/>
    <a:srgbClr val="70BDD2"/>
    <a:srgbClr val="4F81BA"/>
    <a:srgbClr val="3333CC"/>
    <a:srgbClr val="66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9526" autoAdjust="0"/>
    <p:restoredTop sz="80210" autoAdjust="0"/>
  </p:normalViewPr>
  <p:slideViewPr>
    <p:cSldViewPr snapToObjects="1">
      <p:cViewPr varScale="1">
        <p:scale>
          <a:sx n="59" d="100"/>
          <a:sy n="59" d="100"/>
        </p:scale>
        <p:origin x="-1194" y="-90"/>
      </p:cViewPr>
      <p:guideLst>
        <p:guide orient="horz" pos="2160"/>
        <p:guide pos="1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10DBB-FA3E-BA4C-AFAB-ED4147FA32B1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FF5B2-048D-0344-B140-24CAAF7F04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3703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1EAA98-0FDA-CD43-AE85-312F9266063F}" type="datetime1">
              <a:rPr lang="en-US"/>
              <a:pPr>
                <a:defRPr/>
              </a:pPr>
              <a:t>9/5/2016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19AE34-0624-8F4B-9FB8-27D0EFDF7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28979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altLang="zh-CN" dirty="0" smtClean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2DC69FE-82EB-ED4A-895C-6DF3FE534FB7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846930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4700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-1588"/>
            <a:ext cx="9339263" cy="12192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" dist="23000" dir="5400000" rotWithShape="0">
              <a:srgbClr val="000000">
                <a:alpha val="1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066800"/>
          </a:xfrm>
        </p:spPr>
        <p:txBody>
          <a:bodyPr anchor="t"/>
          <a:lstStyle>
            <a:lvl1pPr>
              <a:defRPr sz="9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736975"/>
            <a:ext cx="6400800" cy="682625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9F4B6-8681-E04D-9255-0297A3D32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3C13E-E4C7-D24A-8B56-ECE664E03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2440E-5BFE-874C-9227-F4E3288434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463FC-7912-AC48-B1D7-F0AD74BF4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066800"/>
          </a:xfrm>
        </p:spPr>
        <p:txBody>
          <a:bodyPr anchor="t"/>
          <a:lstStyle>
            <a:lvl1pPr>
              <a:defRPr sz="9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517775"/>
            <a:ext cx="6400800" cy="682625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38D69-7854-5743-8814-6FD6FB500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8055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1F212-E36A-6C44-B33E-311474828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E3AE0-77FC-6A46-AAD7-7484B6419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E49AE-0C71-C547-B6A5-EC281CCEE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C58E1-AD50-B54D-AB38-8CD397ACE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838200"/>
          </a:xfrm>
        </p:spPr>
        <p:txBody>
          <a:bodyPr/>
          <a:lstStyle>
            <a:lvl1pPr>
              <a:defRPr sz="5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64161-BD14-6B44-8A5D-DA5F390B3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83E74-89E2-C64C-9005-6CEB91907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51038"/>
            <a:ext cx="8229600" cy="422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orbe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orbe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orbel" charset="0"/>
              </a:defRPr>
            </a:lvl1pPr>
          </a:lstStyle>
          <a:p>
            <a:pPr>
              <a:defRPr/>
            </a:pPr>
            <a:fld id="{6EC0E81C-C778-DC40-90D0-8BC73B3804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60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0" indent="0" algn="l" defTabSz="457200" rtl="0" eaLnBrk="0" fontAlgn="base" hangingPunct="0">
        <a:spcBef>
          <a:spcPts val="2000"/>
        </a:spcBef>
        <a:spcAft>
          <a:spcPct val="0"/>
        </a:spcAft>
        <a:buNone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457200" indent="-228600" algn="l" defTabSz="457200" rtl="0" eaLnBrk="0" fontAlgn="base" hangingPunct="0">
        <a:spcBef>
          <a:spcPct val="0"/>
        </a:spcBef>
        <a:spcAft>
          <a:spcPct val="0"/>
        </a:spcAft>
        <a:buSzPct val="100000"/>
        <a:buFont typeface="Lucida Grande" charset="0"/>
        <a:buChar char="»"/>
        <a:defRPr sz="27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77724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cuhk.edu.hk/quegel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hyperlink" Target="http://www.cse.cuhk.edu.hk/~yanda" TargetMode="External"/><Relationship Id="rId4" Type="http://schemas.openxmlformats.org/officeDocument/2006/relationships/hyperlink" Target="mailto:yanda@uab.edu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cuhk的圖片搜尋結果"/>
          <p:cNvSpPr>
            <a:spLocks noChangeAspect="1" noChangeArrowheads="1"/>
          </p:cNvSpPr>
          <p:nvPr/>
        </p:nvSpPr>
        <p:spPr bwMode="auto">
          <a:xfrm>
            <a:off x="155575" y="-228600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Rectangle 30"/>
          <p:cNvSpPr>
            <a:spLocks noChangeArrowheads="1"/>
          </p:cNvSpPr>
          <p:nvPr/>
        </p:nvSpPr>
        <p:spPr bwMode="auto">
          <a:xfrm>
            <a:off x="0" y="3828871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Da</a:t>
            </a:r>
            <a:r>
              <a:rPr lang="en-US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 Yan (UAB)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, James Cheng (CUHK), M. Tamer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Özsu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 (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UWaterloo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),</a:t>
            </a:r>
          </a:p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Fan Yang (CUHK), Yi Lu (MIT), John C.S.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Lui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 (CUHK),</a:t>
            </a:r>
          </a:p>
          <a:p>
            <a:pPr algn="ctr"/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Qizhen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 Zhang (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UPenn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), Wilfred Ng (HKUST)</a:t>
            </a:r>
          </a:p>
        </p:txBody>
      </p:sp>
      <p:sp>
        <p:nvSpPr>
          <p:cNvPr id="9" name="Subtitle 8"/>
          <p:cNvSpPr txBox="1">
            <a:spLocks/>
          </p:cNvSpPr>
          <p:nvPr/>
        </p:nvSpPr>
        <p:spPr bwMode="auto">
          <a:xfrm>
            <a:off x="0" y="2209800"/>
            <a:ext cx="9144000" cy="133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ts val="200"/>
              </a:spcBef>
              <a:defRPr/>
            </a:pPr>
            <a:r>
              <a:rPr lang="en-US" sz="4200" b="1" dirty="0" smtClean="0">
                <a:solidFill>
                  <a:srgbClr val="3366FF"/>
                </a:solidFill>
                <a:latin typeface="+mn-lt"/>
                <a:ea typeface="Corbel" charset="0"/>
                <a:cs typeface="Corbel" charset="0"/>
              </a:rPr>
              <a:t>A General-Purpose Query-Centric Framework for Querying Big Graphs</a:t>
            </a:r>
            <a:endParaRPr kumimoji="0" lang="en-US" sz="4200" b="1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+mn-lt"/>
              <a:ea typeface="Corbel" charset="0"/>
              <a:cs typeface="Corbel" charset="0"/>
            </a:endParaRPr>
          </a:p>
        </p:txBody>
      </p:sp>
      <p:pic>
        <p:nvPicPr>
          <p:cNvPr id="11" name="Picture 18" descr="uwaterloo logo的圖片搜尋結果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72565" y="1162954"/>
            <a:ext cx="3566635" cy="894446"/>
          </a:xfrm>
          <a:prstGeom prst="rect">
            <a:avLst/>
          </a:prstGeom>
          <a:noFill/>
        </p:spPr>
      </p:pic>
      <p:pic>
        <p:nvPicPr>
          <p:cNvPr id="13" name="Picture 24" descr="cuhk logo的圖片搜尋結果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9574" y="5410200"/>
            <a:ext cx="5788026" cy="1041011"/>
          </a:xfrm>
          <a:prstGeom prst="rect">
            <a:avLst/>
          </a:prstGeom>
          <a:noFill/>
        </p:spPr>
      </p:pic>
      <p:pic>
        <p:nvPicPr>
          <p:cNvPr id="14" name="Picture 44" descr="uab logo的圖片搜尋結果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95800" y="228600"/>
            <a:ext cx="4291012" cy="74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</a:t>
            </a:r>
            <a:r>
              <a:rPr lang="en-US" dirty="0" err="1" smtClean="0"/>
              <a:t>Pregel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smtClean="0"/>
              <a:t>Example: Breadth-First Search (BFS)</a:t>
            </a:r>
          </a:p>
          <a:p>
            <a:pPr lvl="1"/>
            <a:r>
              <a:rPr lang="en-US" dirty="0" err="1" smtClean="0"/>
              <a:t>Superstep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10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511050" y="34089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815850" y="41709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4856738" y="49329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4551938" y="56187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 rot="5400000" flipH="1" flipV="1">
            <a:off x="3778735" y="3828566"/>
            <a:ext cx="831893" cy="754638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 flipV="1">
            <a:off x="3906262" y="4424629"/>
            <a:ext cx="909588" cy="279709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3886200" y="4856738"/>
            <a:ext cx="979481" cy="234838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rot="16200000" flipH="1">
            <a:off x="3800770" y="4979845"/>
            <a:ext cx="806830" cy="735632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478831" y="4114800"/>
            <a:ext cx="407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357003" y="5009138"/>
            <a:ext cx="6815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056FA"/>
                </a:solidFill>
              </a:rPr>
              <a:t>halt</a:t>
            </a:r>
            <a:endParaRPr lang="zh-CN" altLang="en-US" dirty="0">
              <a:solidFill>
                <a:srgbClr val="3056FA"/>
              </a:solidFill>
            </a:endParaRPr>
          </a:p>
        </p:txBody>
      </p:sp>
      <p:cxnSp>
        <p:nvCxnSpPr>
          <p:cNvPr id="27" name="直接箭头连接符 26"/>
          <p:cNvCxnSpPr/>
          <p:nvPr/>
        </p:nvCxnSpPr>
        <p:spPr>
          <a:xfrm rot="16200000" flipH="1">
            <a:off x="4724401" y="3968706"/>
            <a:ext cx="298493" cy="14609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>
            <a:stCxn id="9" idx="6"/>
          </p:cNvCxnSpPr>
          <p:nvPr/>
        </p:nvCxnSpPr>
        <p:spPr>
          <a:xfrm flipV="1">
            <a:off x="4988312" y="3581402"/>
            <a:ext cx="879088" cy="6616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椭圆 31"/>
          <p:cNvSpPr/>
          <p:nvPr/>
        </p:nvSpPr>
        <p:spPr>
          <a:xfrm>
            <a:off x="5867400" y="33327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5771138" y="46281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5847338" y="39423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直接箭头连接符 35"/>
          <p:cNvCxnSpPr>
            <a:endCxn id="35" idx="2"/>
          </p:cNvCxnSpPr>
          <p:nvPr/>
        </p:nvCxnSpPr>
        <p:spPr>
          <a:xfrm flipV="1">
            <a:off x="5293112" y="4180969"/>
            <a:ext cx="554226" cy="16746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5257800" y="4516956"/>
            <a:ext cx="533400" cy="26248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222031" y="2895600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248400" y="36062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222031" y="42920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3429000" y="4551938"/>
            <a:ext cx="477262" cy="47726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3512471" y="4547473"/>
            <a:ext cx="304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621831" y="2895600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002831" y="36824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155231" y="4495800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002831" y="53588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</a:t>
            </a:r>
            <a:r>
              <a:rPr lang="en-US" dirty="0" err="1" smtClean="0"/>
              <a:t>Pregel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smtClean="0"/>
              <a:t>Example: Breadth-First Search (BFS)</a:t>
            </a:r>
          </a:p>
          <a:p>
            <a:pPr lvl="1"/>
            <a:r>
              <a:rPr lang="en-US" dirty="0" err="1" smtClean="0"/>
              <a:t>Superstep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11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3429000" y="45519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512471" y="4547473"/>
            <a:ext cx="304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 rot="5400000" flipH="1" flipV="1">
            <a:off x="3778735" y="3828566"/>
            <a:ext cx="831893" cy="75463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 flipV="1">
            <a:off x="3906262" y="4424629"/>
            <a:ext cx="909588" cy="279709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3886200" y="4856738"/>
            <a:ext cx="979481" cy="23483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>
            <a:stCxn id="14" idx="5"/>
          </p:cNvCxnSpPr>
          <p:nvPr/>
        </p:nvCxnSpPr>
        <p:spPr>
          <a:xfrm rot="16200000" flipH="1">
            <a:off x="3800770" y="4994906"/>
            <a:ext cx="806830" cy="735632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478831" y="4114800"/>
            <a:ext cx="407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511050" y="34089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815850" y="41709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4856738" y="49329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4551938" y="56187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21831" y="2967335"/>
            <a:ext cx="407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05400" y="3729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81600" y="4572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29200" y="5481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31" name="直接箭头连接符 30"/>
          <p:cNvCxnSpPr/>
          <p:nvPr/>
        </p:nvCxnSpPr>
        <p:spPr>
          <a:xfrm rot="16200000" flipH="1">
            <a:off x="4724401" y="3968706"/>
            <a:ext cx="298493" cy="14609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>
            <a:stCxn id="20" idx="6"/>
          </p:cNvCxnSpPr>
          <p:nvPr/>
        </p:nvCxnSpPr>
        <p:spPr>
          <a:xfrm flipV="1">
            <a:off x="4988312" y="3581402"/>
            <a:ext cx="879088" cy="6616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椭圆 33"/>
          <p:cNvSpPr/>
          <p:nvPr/>
        </p:nvSpPr>
        <p:spPr>
          <a:xfrm>
            <a:off x="5867400" y="33327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5771138" y="46281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5847338" y="39423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直接箭头连接符 37"/>
          <p:cNvCxnSpPr>
            <a:endCxn id="36" idx="2"/>
          </p:cNvCxnSpPr>
          <p:nvPr/>
        </p:nvCxnSpPr>
        <p:spPr>
          <a:xfrm flipV="1">
            <a:off x="5293112" y="4180969"/>
            <a:ext cx="554226" cy="16746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5257800" y="4516956"/>
            <a:ext cx="533400" cy="26248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222031" y="2895600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48400" y="36062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22031" y="42920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838200" y="4602540"/>
            <a:ext cx="22028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056FA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altLang="zh-CN" dirty="0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∞:</a:t>
            </a:r>
          </a:p>
          <a:p>
            <a:r>
              <a:rPr lang="en-US" altLang="zh-CN" dirty="0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	set value 1</a:t>
            </a:r>
          </a:p>
          <a:p>
            <a:r>
              <a:rPr lang="en-US" altLang="zh-CN" dirty="0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	</a:t>
            </a:r>
            <a:r>
              <a:rPr lang="en-US" altLang="zh-CN" dirty="0" err="1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bcast</a:t>
            </a:r>
            <a:r>
              <a:rPr lang="en-US" altLang="zh-CN" dirty="0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 </a:t>
            </a:r>
            <a:r>
              <a:rPr lang="en-US" altLang="zh-CN" dirty="0" err="1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msgs</a:t>
            </a:r>
            <a:endParaRPr lang="en-US" altLang="zh-CN" dirty="0" smtClean="0">
              <a:solidFill>
                <a:srgbClr val="3056FA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  <a:p>
            <a:r>
              <a:rPr lang="en-US" altLang="zh-CN" dirty="0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	halt</a:t>
            </a:r>
            <a:endParaRPr lang="zh-CN" altLang="en-US" dirty="0" smtClean="0">
              <a:solidFill>
                <a:srgbClr val="3056FA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</a:t>
            </a:r>
            <a:r>
              <a:rPr lang="en-US" dirty="0" err="1" smtClean="0"/>
              <a:t>Pregel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smtClean="0"/>
              <a:t>Example: Breadth-First Search (BFS)</a:t>
            </a:r>
          </a:p>
          <a:p>
            <a:pPr lvl="1"/>
            <a:r>
              <a:rPr lang="en-US" dirty="0" err="1" smtClean="0"/>
              <a:t>Superstep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12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3429000" y="45519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512471" y="4547473"/>
            <a:ext cx="304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 rot="5400000" flipH="1" flipV="1">
            <a:off x="3778735" y="3828566"/>
            <a:ext cx="831893" cy="754638"/>
          </a:xfrm>
          <a:prstGeom prst="straightConnector1">
            <a:avLst/>
          </a:prstGeom>
          <a:ln>
            <a:solidFill>
              <a:srgbClr val="0070C0"/>
            </a:solidFill>
            <a:headEnd type="arrow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 flipV="1">
            <a:off x="3906262" y="4424629"/>
            <a:ext cx="909588" cy="279709"/>
          </a:xfrm>
          <a:prstGeom prst="straightConnector1">
            <a:avLst/>
          </a:prstGeom>
          <a:ln>
            <a:solidFill>
              <a:srgbClr val="0070C0"/>
            </a:solidFill>
            <a:headEnd type="arrow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3886200" y="4856738"/>
            <a:ext cx="979481" cy="234838"/>
          </a:xfrm>
          <a:prstGeom prst="straightConnector1">
            <a:avLst/>
          </a:prstGeom>
          <a:ln>
            <a:solidFill>
              <a:srgbClr val="0070C0"/>
            </a:solidFill>
            <a:headEnd type="arrow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>
            <a:stCxn id="14" idx="5"/>
          </p:cNvCxnSpPr>
          <p:nvPr/>
        </p:nvCxnSpPr>
        <p:spPr>
          <a:xfrm rot="16200000" flipH="1">
            <a:off x="3800770" y="4994906"/>
            <a:ext cx="806830" cy="735632"/>
          </a:xfrm>
          <a:prstGeom prst="straightConnector1">
            <a:avLst/>
          </a:prstGeom>
          <a:ln>
            <a:solidFill>
              <a:srgbClr val="0070C0"/>
            </a:solidFill>
            <a:headEnd type="arrow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478831" y="4114800"/>
            <a:ext cx="407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511050" y="34089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815850" y="41709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4856738" y="49329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4551938" y="56187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21831" y="2967335"/>
            <a:ext cx="407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05400" y="3729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81600" y="4572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29200" y="5481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31" name="直接箭头连接符 30"/>
          <p:cNvCxnSpPr/>
          <p:nvPr/>
        </p:nvCxnSpPr>
        <p:spPr>
          <a:xfrm rot="16200000" flipH="1">
            <a:off x="4724401" y="3968706"/>
            <a:ext cx="298493" cy="146094"/>
          </a:xfrm>
          <a:prstGeom prst="straightConnector1">
            <a:avLst/>
          </a:prstGeom>
          <a:ln>
            <a:solidFill>
              <a:srgbClr val="0070C0"/>
            </a:solidFill>
            <a:headEnd type="arrow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>
            <a:stCxn id="20" idx="6"/>
          </p:cNvCxnSpPr>
          <p:nvPr/>
        </p:nvCxnSpPr>
        <p:spPr>
          <a:xfrm flipV="1">
            <a:off x="4988312" y="3581402"/>
            <a:ext cx="879088" cy="66167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椭圆 33"/>
          <p:cNvSpPr/>
          <p:nvPr/>
        </p:nvSpPr>
        <p:spPr>
          <a:xfrm>
            <a:off x="5867400" y="33327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5771138" y="46281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5847338" y="39423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直接箭头连接符 37"/>
          <p:cNvCxnSpPr>
            <a:endCxn id="36" idx="2"/>
          </p:cNvCxnSpPr>
          <p:nvPr/>
        </p:nvCxnSpPr>
        <p:spPr>
          <a:xfrm flipV="1">
            <a:off x="5293112" y="4180969"/>
            <a:ext cx="554226" cy="167461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5257800" y="4516956"/>
            <a:ext cx="533400" cy="262487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222031" y="2895600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48400" y="36062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22031" y="42920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</a:t>
            </a:r>
            <a:r>
              <a:rPr lang="en-US" dirty="0" err="1" smtClean="0"/>
              <a:t>Pregel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smtClean="0"/>
              <a:t>Example: Breadth-First Search (BFS)</a:t>
            </a:r>
          </a:p>
          <a:p>
            <a:pPr lvl="1"/>
            <a:r>
              <a:rPr lang="en-US" dirty="0" err="1" smtClean="0"/>
              <a:t>Superstep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13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3429000" y="45519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512471" y="4547473"/>
            <a:ext cx="304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 rot="5400000" flipH="1" flipV="1">
            <a:off x="3778735" y="3828566"/>
            <a:ext cx="831893" cy="754638"/>
          </a:xfrm>
          <a:prstGeom prst="straightConnector1">
            <a:avLst/>
          </a:prstGeom>
          <a:ln>
            <a:solidFill>
              <a:srgbClr val="0070C0"/>
            </a:solidFill>
            <a:headEnd type="arrow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 flipV="1">
            <a:off x="3906262" y="4424629"/>
            <a:ext cx="909588" cy="279709"/>
          </a:xfrm>
          <a:prstGeom prst="straightConnector1">
            <a:avLst/>
          </a:prstGeom>
          <a:ln>
            <a:solidFill>
              <a:srgbClr val="0070C0"/>
            </a:solidFill>
            <a:headEnd type="arrow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3886200" y="4856738"/>
            <a:ext cx="979481" cy="234838"/>
          </a:xfrm>
          <a:prstGeom prst="straightConnector1">
            <a:avLst/>
          </a:prstGeom>
          <a:ln>
            <a:solidFill>
              <a:srgbClr val="0070C0"/>
            </a:solidFill>
            <a:headEnd type="arrow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>
            <a:stCxn id="14" idx="5"/>
          </p:cNvCxnSpPr>
          <p:nvPr/>
        </p:nvCxnSpPr>
        <p:spPr>
          <a:xfrm rot="16200000" flipH="1">
            <a:off x="3800770" y="4994906"/>
            <a:ext cx="806830" cy="735632"/>
          </a:xfrm>
          <a:prstGeom prst="straightConnector1">
            <a:avLst/>
          </a:prstGeom>
          <a:ln>
            <a:solidFill>
              <a:srgbClr val="0070C0"/>
            </a:solidFill>
            <a:headEnd type="arrow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478831" y="4114800"/>
            <a:ext cx="407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511050" y="3408938"/>
            <a:ext cx="477262" cy="47726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815850" y="4170938"/>
            <a:ext cx="477262" cy="47726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4856738" y="4932938"/>
            <a:ext cx="477262" cy="47726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4551938" y="5618738"/>
            <a:ext cx="477262" cy="47726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21831" y="2967335"/>
            <a:ext cx="407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05400" y="3729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81600" y="4572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29200" y="5481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31" name="直接箭头连接符 30"/>
          <p:cNvCxnSpPr/>
          <p:nvPr/>
        </p:nvCxnSpPr>
        <p:spPr>
          <a:xfrm rot="16200000" flipH="1">
            <a:off x="4724401" y="3968706"/>
            <a:ext cx="298493" cy="146094"/>
          </a:xfrm>
          <a:prstGeom prst="straightConnector1">
            <a:avLst/>
          </a:prstGeom>
          <a:ln>
            <a:solidFill>
              <a:srgbClr val="0070C0"/>
            </a:solidFill>
            <a:headEnd type="arrow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>
            <a:stCxn id="20" idx="6"/>
          </p:cNvCxnSpPr>
          <p:nvPr/>
        </p:nvCxnSpPr>
        <p:spPr>
          <a:xfrm flipV="1">
            <a:off x="4988312" y="3581402"/>
            <a:ext cx="879088" cy="66167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椭圆 33"/>
          <p:cNvSpPr/>
          <p:nvPr/>
        </p:nvSpPr>
        <p:spPr>
          <a:xfrm>
            <a:off x="5867400" y="33327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5771138" y="46281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5847338" y="39423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直接箭头连接符 37"/>
          <p:cNvCxnSpPr>
            <a:endCxn id="36" idx="2"/>
          </p:cNvCxnSpPr>
          <p:nvPr/>
        </p:nvCxnSpPr>
        <p:spPr>
          <a:xfrm flipV="1">
            <a:off x="5293112" y="4180969"/>
            <a:ext cx="554226" cy="167461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5257800" y="4516956"/>
            <a:ext cx="533400" cy="262487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222031" y="2895600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48400" y="36062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22031" y="42920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829453" y="3375392"/>
            <a:ext cx="6815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056FA"/>
                </a:solidFill>
              </a:rPr>
              <a:t>halt</a:t>
            </a:r>
            <a:endParaRPr lang="zh-CN" altLang="en-US" dirty="0">
              <a:solidFill>
                <a:srgbClr val="3056FA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4267200" y="4491335"/>
            <a:ext cx="6815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056FA"/>
                </a:solidFill>
              </a:rPr>
              <a:t>halt</a:t>
            </a:r>
            <a:endParaRPr lang="zh-CN" altLang="en-US" dirty="0">
              <a:solidFill>
                <a:srgbClr val="3056FA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5338203" y="5091576"/>
            <a:ext cx="6815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056FA"/>
                </a:solidFill>
              </a:rPr>
              <a:t>halt</a:t>
            </a:r>
            <a:endParaRPr lang="zh-CN" altLang="en-US" dirty="0">
              <a:solidFill>
                <a:srgbClr val="3056FA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5033403" y="5865167"/>
            <a:ext cx="6815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056FA"/>
                </a:solidFill>
              </a:rPr>
              <a:t>halt</a:t>
            </a:r>
            <a:endParaRPr lang="zh-CN" altLang="en-US" dirty="0">
              <a:solidFill>
                <a:srgbClr val="3056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</a:t>
            </a:r>
            <a:r>
              <a:rPr lang="en-US" dirty="0" err="1" smtClean="0"/>
              <a:t>Pregel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smtClean="0"/>
              <a:t>Example: Breadth-First Search (BFS)</a:t>
            </a:r>
          </a:p>
          <a:p>
            <a:pPr lvl="1"/>
            <a:r>
              <a:rPr lang="en-US" dirty="0" err="1" smtClean="0"/>
              <a:t>Superstep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14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3429000" y="45519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512471" y="4547473"/>
            <a:ext cx="304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478831" y="4114800"/>
            <a:ext cx="407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511050" y="34089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815850" y="41709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4856738" y="4932938"/>
            <a:ext cx="477262" cy="47726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4551938" y="5618738"/>
            <a:ext cx="477262" cy="47726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21831" y="2967335"/>
            <a:ext cx="407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05400" y="3729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81600" y="4572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29200" y="5481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5867400" y="33327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5771138" y="46281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5847338" y="39423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22031" y="2895600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48400" y="36062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22031" y="42920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cxnSp>
        <p:nvCxnSpPr>
          <p:cNvPr id="31" name="直接箭头连接符 30"/>
          <p:cNvCxnSpPr/>
          <p:nvPr/>
        </p:nvCxnSpPr>
        <p:spPr>
          <a:xfrm rot="5400000" flipH="1" flipV="1">
            <a:off x="3778735" y="3828566"/>
            <a:ext cx="831893" cy="754638"/>
          </a:xfrm>
          <a:prstGeom prst="straightConnector1">
            <a:avLst/>
          </a:prstGeom>
          <a:ln>
            <a:solidFill>
              <a:srgbClr val="0070C0"/>
            </a:solidFill>
            <a:headEnd type="arrow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 flipV="1">
            <a:off x="3906262" y="4424629"/>
            <a:ext cx="909588" cy="279709"/>
          </a:xfrm>
          <a:prstGeom prst="straightConnector1">
            <a:avLst/>
          </a:prstGeom>
          <a:ln>
            <a:solidFill>
              <a:srgbClr val="0070C0"/>
            </a:solidFill>
            <a:headEnd type="arrow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3886200" y="4856738"/>
            <a:ext cx="979481" cy="234838"/>
          </a:xfrm>
          <a:prstGeom prst="straightConnector1">
            <a:avLst/>
          </a:prstGeom>
          <a:ln>
            <a:solidFill>
              <a:srgbClr val="0070C0"/>
            </a:solidFill>
            <a:headEnd type="arrow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rot="16200000" flipH="1">
            <a:off x="3800770" y="4994906"/>
            <a:ext cx="806830" cy="735632"/>
          </a:xfrm>
          <a:prstGeom prst="straightConnector1">
            <a:avLst/>
          </a:prstGeom>
          <a:ln>
            <a:solidFill>
              <a:srgbClr val="0070C0"/>
            </a:solidFill>
            <a:headEnd type="arrow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 flipV="1">
            <a:off x="4988312" y="3581402"/>
            <a:ext cx="879088" cy="66167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 flipV="1">
            <a:off x="5293112" y="4180969"/>
            <a:ext cx="554226" cy="167461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/>
          <p:nvPr/>
        </p:nvCxnSpPr>
        <p:spPr>
          <a:xfrm>
            <a:off x="5257800" y="4516956"/>
            <a:ext cx="533400" cy="262487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/>
          <p:nvPr/>
        </p:nvCxnSpPr>
        <p:spPr>
          <a:xfrm rot="16200000" flipH="1">
            <a:off x="4724401" y="3968706"/>
            <a:ext cx="298493" cy="146094"/>
          </a:xfrm>
          <a:prstGeom prst="straightConnector1">
            <a:avLst/>
          </a:prstGeom>
          <a:ln>
            <a:solidFill>
              <a:srgbClr val="0070C0"/>
            </a:solidFill>
            <a:headEnd type="arrow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椭圆 53"/>
          <p:cNvSpPr/>
          <p:nvPr/>
        </p:nvSpPr>
        <p:spPr>
          <a:xfrm>
            <a:off x="2895600" y="2895600"/>
            <a:ext cx="2667000" cy="2514600"/>
          </a:xfrm>
          <a:prstGeom prst="ellips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矩形 54"/>
          <p:cNvSpPr/>
          <p:nvPr/>
        </p:nvSpPr>
        <p:spPr>
          <a:xfrm>
            <a:off x="2207306" y="5253335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056FA"/>
                </a:solidFill>
                <a:latin typeface="Arial" pitchFamily="34" charset="0"/>
                <a:cs typeface="Arial" pitchFamily="34" charset="0"/>
              </a:rPr>
              <a:t>≠ </a:t>
            </a:r>
            <a:r>
              <a:rPr lang="en-US" altLang="zh-CN" dirty="0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∞, halt</a:t>
            </a:r>
            <a:endParaRPr lang="zh-CN" altLang="en-US" dirty="0" smtClean="0">
              <a:solidFill>
                <a:srgbClr val="3056FA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</a:t>
            </a:r>
            <a:r>
              <a:rPr lang="en-US" dirty="0" err="1" smtClean="0"/>
              <a:t>Pregel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smtClean="0"/>
              <a:t>Example: Breadth-First Search (BFS)</a:t>
            </a:r>
          </a:p>
          <a:p>
            <a:pPr lvl="1"/>
            <a:r>
              <a:rPr lang="en-US" dirty="0" err="1" smtClean="0"/>
              <a:t>Superstep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15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3429000" y="4551938"/>
            <a:ext cx="477262" cy="47726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512471" y="4547473"/>
            <a:ext cx="304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478831" y="4114800"/>
            <a:ext cx="407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511050" y="3408938"/>
            <a:ext cx="477262" cy="47726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815850" y="4170938"/>
            <a:ext cx="477262" cy="47726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4856738" y="4932938"/>
            <a:ext cx="477262" cy="47726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4551938" y="5618738"/>
            <a:ext cx="477262" cy="47726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21831" y="2967335"/>
            <a:ext cx="407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05400" y="3729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81600" y="4572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29200" y="5481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dirty="0">
              <a:solidFill>
                <a:srgbClr val="FF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5867400" y="33327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5771138" y="46281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5847338" y="39423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22031" y="2895600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48400" y="36062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22031" y="42920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cxnSp>
        <p:nvCxnSpPr>
          <p:cNvPr id="38" name="直接箭头连接符 37"/>
          <p:cNvCxnSpPr/>
          <p:nvPr/>
        </p:nvCxnSpPr>
        <p:spPr>
          <a:xfrm flipV="1">
            <a:off x="4988312" y="3581402"/>
            <a:ext cx="879088" cy="66167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 flipV="1">
            <a:off x="5293112" y="4180969"/>
            <a:ext cx="554226" cy="167461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/>
          <p:nvPr/>
        </p:nvCxnSpPr>
        <p:spPr>
          <a:xfrm>
            <a:off x="5257800" y="4516956"/>
            <a:ext cx="533400" cy="262487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 rot="5400000" flipH="1" flipV="1">
            <a:off x="3778735" y="3828566"/>
            <a:ext cx="831893" cy="75463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 flipV="1">
            <a:off x="3906262" y="4424629"/>
            <a:ext cx="909588" cy="279709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3886200" y="4856738"/>
            <a:ext cx="979481" cy="23483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 rot="16200000" flipH="1">
            <a:off x="3800770" y="4994906"/>
            <a:ext cx="806830" cy="735632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47"/>
          <p:cNvCxnSpPr/>
          <p:nvPr/>
        </p:nvCxnSpPr>
        <p:spPr>
          <a:xfrm rot="16200000" flipH="1">
            <a:off x="4724401" y="3968706"/>
            <a:ext cx="298493" cy="14609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椭圆 48"/>
          <p:cNvSpPr/>
          <p:nvPr/>
        </p:nvSpPr>
        <p:spPr>
          <a:xfrm>
            <a:off x="5498131" y="2933700"/>
            <a:ext cx="1447800" cy="2514600"/>
          </a:xfrm>
          <a:prstGeom prst="ellips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6858000" y="4754940"/>
            <a:ext cx="22028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056FA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altLang="zh-CN" dirty="0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∞:</a:t>
            </a:r>
          </a:p>
          <a:p>
            <a:r>
              <a:rPr lang="en-US" altLang="zh-CN" dirty="0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	set value 2</a:t>
            </a:r>
          </a:p>
          <a:p>
            <a:r>
              <a:rPr lang="en-US" altLang="zh-CN" dirty="0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	</a:t>
            </a:r>
            <a:r>
              <a:rPr lang="en-US" altLang="zh-CN" dirty="0" err="1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bcast</a:t>
            </a:r>
            <a:r>
              <a:rPr lang="en-US" altLang="zh-CN" dirty="0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 </a:t>
            </a:r>
            <a:r>
              <a:rPr lang="en-US" altLang="zh-CN" dirty="0" err="1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msgs</a:t>
            </a:r>
            <a:endParaRPr lang="en-US" altLang="zh-CN" dirty="0" smtClean="0">
              <a:solidFill>
                <a:srgbClr val="3056FA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  <a:p>
            <a:r>
              <a:rPr lang="en-US" altLang="zh-CN" dirty="0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	halt</a:t>
            </a:r>
            <a:endParaRPr lang="zh-CN" altLang="en-US" dirty="0" smtClean="0">
              <a:solidFill>
                <a:srgbClr val="3056FA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BigGraph@CUHK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smtClean="0"/>
              <a:t>Improving </a:t>
            </a:r>
            <a:r>
              <a:rPr lang="en-US" b="1" dirty="0" err="1" smtClean="0"/>
              <a:t>Pregel</a:t>
            </a:r>
            <a:endParaRPr lang="en-US" b="1" dirty="0" smtClean="0"/>
          </a:p>
          <a:p>
            <a:pPr lvl="1"/>
            <a:r>
              <a:rPr lang="en-US" dirty="0" smtClean="0"/>
              <a:t>Block-centric model (PVLDB’14)</a:t>
            </a:r>
          </a:p>
          <a:p>
            <a:pPr lvl="1"/>
            <a:r>
              <a:rPr lang="en-US" dirty="0" smtClean="0"/>
              <a:t>Message reduction (WWW’15)</a:t>
            </a:r>
          </a:p>
          <a:p>
            <a:pPr lvl="1"/>
            <a:r>
              <a:rPr lang="en-US" dirty="0" smtClean="0"/>
              <a:t>Querying workload (PVLDB’16)</a:t>
            </a:r>
          </a:p>
          <a:p>
            <a:pPr lvl="1"/>
            <a:r>
              <a:rPr lang="en-US" dirty="0" smtClean="0"/>
              <a:t>Cost model (PVLDB’14)</a:t>
            </a:r>
          </a:p>
          <a:p>
            <a:pPr lvl="1"/>
            <a:r>
              <a:rPr lang="en-US" dirty="0" smtClean="0"/>
              <a:t>Performance study (PVLDB’14)</a:t>
            </a:r>
          </a:p>
          <a:p>
            <a:pPr lvl="1"/>
            <a:r>
              <a:rPr lang="en-US" dirty="0" smtClean="0"/>
              <a:t>Tutorial (SIGMOD’16)</a:t>
            </a:r>
          </a:p>
          <a:p>
            <a:pPr lvl="1"/>
            <a:r>
              <a:rPr lang="en-US" dirty="0" smtClean="0"/>
              <a:t>Fault-tolerance, out-of-core support …</a:t>
            </a:r>
          </a:p>
          <a:p>
            <a:endParaRPr lang="en-US" b="1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16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9138" name="Picture 2" descr="https://qr.api.cli.im/qr?data=http%253A%252F%252Fwww.cse.cuhk.edu.hk%252Fsystems%252Fgraph%252F&amp;level=H&amp;transparent=false&amp;bgcolor=%23ffffff&amp;forecolor=%23000000&amp;blockpixel=12&amp;marginblock=1&amp;logourl=&amp;size=280&amp;kid=cliim&amp;key=c08f3f8ad3809d6bd95698975ab5898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286000"/>
            <a:ext cx="2362200" cy="2362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17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043890" cy="4221162"/>
          </a:xfrm>
        </p:spPr>
        <p:txBody>
          <a:bodyPr/>
          <a:lstStyle/>
          <a:p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</a:rPr>
              <a:t>Pregel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 Review: Think Like a Vertex</a:t>
            </a:r>
          </a:p>
          <a:p>
            <a:r>
              <a:rPr lang="en-US" b="1" dirty="0" smtClean="0"/>
              <a:t>Motivations of Developing </a:t>
            </a:r>
            <a:r>
              <a:rPr lang="en-US" b="1" dirty="0" err="1" smtClean="0"/>
              <a:t>Quegel</a:t>
            </a:r>
            <a:endParaRPr lang="en-US" b="1" dirty="0" smtClean="0"/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System Design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How to Use </a:t>
            </a:r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</a:rPr>
              <a:t>Quegel</a:t>
            </a:r>
            <a:endParaRPr lang="en-US" b="1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smtClean="0"/>
              <a:t>A graph query usually has a light workload</a:t>
            </a:r>
          </a:p>
          <a:p>
            <a:pPr lvl="1"/>
            <a:r>
              <a:rPr lang="en-US" altLang="zh-CN" dirty="0" smtClean="0"/>
              <a:t>Only a portion of the whole graph gets accessed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18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598055"/>
            <a:ext cx="8229600" cy="1143000"/>
          </a:xfrm>
        </p:spPr>
        <p:txBody>
          <a:bodyPr/>
          <a:lstStyle/>
          <a:p>
            <a:r>
              <a:rPr lang="en-US" dirty="0" err="1" smtClean="0"/>
              <a:t>Quegel</a:t>
            </a:r>
            <a:r>
              <a:rPr lang="en-US" dirty="0" smtClean="0"/>
              <a:t> Motivations</a:t>
            </a:r>
            <a:endParaRPr lang="en-US" dirty="0"/>
          </a:p>
        </p:txBody>
      </p:sp>
      <p:sp>
        <p:nvSpPr>
          <p:cNvPr id="10" name="文本框 47"/>
          <p:cNvSpPr txBox="1"/>
          <p:nvPr/>
        </p:nvSpPr>
        <p:spPr>
          <a:xfrm>
            <a:off x="2514600" y="6243935"/>
            <a:ext cx="4301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ea typeface="Adobe 繁黑體 Std B" pitchFamily="34" charset="-128"/>
                <a:cs typeface="Arial" pitchFamily="34" charset="0"/>
              </a:rPr>
              <a:t>Point-to-Point Shortest Path</a:t>
            </a:r>
            <a:endParaRPr lang="en-US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ea typeface="Adobe 繁黑體 Std B" pitchFamily="34" charset="-128"/>
              <a:cs typeface="Arial" pitchFamily="34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2937823" y="3048000"/>
            <a:ext cx="3223752" cy="3164540"/>
            <a:chOff x="8104948" y="3556935"/>
            <a:chExt cx="3223752" cy="3164540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104948" y="3556935"/>
              <a:ext cx="3223752" cy="3164540"/>
            </a:xfrm>
            <a:prstGeom prst="rect">
              <a:avLst/>
            </a:prstGeom>
          </p:spPr>
        </p:pic>
        <p:sp>
          <p:nvSpPr>
            <p:cNvPr id="15" name="椭圆 14"/>
            <p:cNvSpPr/>
            <p:nvPr/>
          </p:nvSpPr>
          <p:spPr>
            <a:xfrm rot="13080836">
              <a:off x="9447552" y="4438016"/>
              <a:ext cx="1313001" cy="352165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297119" y="3763271"/>
              <a:ext cx="36580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="1" i="1" dirty="0" smtClean="0">
                  <a:latin typeface="Adobe Gothic Std B" pitchFamily="34" charset="-128"/>
                  <a:ea typeface="Adobe Gothic Std B" pitchFamily="34" charset="-128"/>
                  <a:cs typeface="Times New Roman" panose="02020603050405020304" pitchFamily="18" charset="0"/>
                </a:rPr>
                <a:t>s</a:t>
              </a:r>
              <a:endParaRPr lang="zh-CN" altLang="en-US" sz="3200" b="1" baseline="-25000" dirty="0">
                <a:latin typeface="Adobe Gothic Std B" pitchFamily="34" charset="-128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538761" y="4800960"/>
              <a:ext cx="34336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="1" i="1" dirty="0" smtClean="0">
                  <a:latin typeface="Adobe Gothic Std B" pitchFamily="34" charset="-128"/>
                  <a:ea typeface="Adobe Gothic Std B" pitchFamily="34" charset="-128"/>
                  <a:cs typeface="Times New Roman" panose="02020603050405020304" pitchFamily="18" charset="0"/>
                </a:rPr>
                <a:t>t</a:t>
              </a:r>
              <a:endParaRPr lang="zh-CN" altLang="en-US" sz="3200" b="1" baseline="-25000" dirty="0">
                <a:latin typeface="Adobe Gothic Std B" pitchFamily="34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5638800" y="4953000"/>
            <a:ext cx="329930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056FA"/>
                </a:solidFill>
                <a:latin typeface="Arial" pitchFamily="34" charset="0"/>
                <a:cs typeface="Arial" pitchFamily="34" charset="0"/>
              </a:rPr>
              <a:t>BFS (terminate earlier)</a:t>
            </a:r>
          </a:p>
          <a:p>
            <a:r>
              <a:rPr lang="en-US" altLang="zh-CN" dirty="0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Bi-directional BFS</a:t>
            </a:r>
          </a:p>
          <a:p>
            <a:r>
              <a:rPr lang="en-US" altLang="zh-CN" dirty="0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Hub</a:t>
            </a:r>
            <a:r>
              <a:rPr lang="en-US" altLang="zh-CN" baseline="30000" dirty="0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2</a:t>
            </a:r>
            <a:r>
              <a:rPr lang="en-US" altLang="zh-CN" dirty="0" smtClean="0">
                <a:solidFill>
                  <a:srgbClr val="3056FA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 indexing</a:t>
            </a:r>
            <a:endParaRPr lang="zh-CN" altLang="en-US" dirty="0" smtClean="0">
              <a:solidFill>
                <a:srgbClr val="3056FA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smtClean="0"/>
              <a:t>A graph query usually has a light workload</a:t>
            </a:r>
          </a:p>
          <a:p>
            <a:pPr lvl="1"/>
            <a:r>
              <a:rPr lang="en-US" altLang="zh-CN" dirty="0" smtClean="0"/>
              <a:t>Only a portion of the whole graph gets accessed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19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598055"/>
            <a:ext cx="8229600" cy="1143000"/>
          </a:xfrm>
        </p:spPr>
        <p:txBody>
          <a:bodyPr/>
          <a:lstStyle/>
          <a:p>
            <a:r>
              <a:rPr lang="en-US" dirty="0" err="1" smtClean="0"/>
              <a:t>Quegel</a:t>
            </a:r>
            <a:r>
              <a:rPr lang="en-US" dirty="0" smtClean="0"/>
              <a:t> Motivations</a:t>
            </a:r>
            <a:endParaRPr lang="en-US" dirty="0"/>
          </a:p>
        </p:txBody>
      </p:sp>
      <p:sp>
        <p:nvSpPr>
          <p:cNvPr id="10" name="文本框 47"/>
          <p:cNvSpPr txBox="1"/>
          <p:nvPr/>
        </p:nvSpPr>
        <p:spPr>
          <a:xfrm>
            <a:off x="2812958" y="6248400"/>
            <a:ext cx="3587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ea typeface="Adobe 繁黑體 Std B" pitchFamily="34" charset="-128"/>
                <a:cs typeface="Arial" pitchFamily="34" charset="0"/>
              </a:rPr>
              <a:t>Graph Keyword Search</a:t>
            </a:r>
            <a:endParaRPr lang="en-US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ea typeface="Adobe 繁黑體 Std B" pitchFamily="34" charset="-128"/>
              <a:cs typeface="Arial" pitchFamily="34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7823" y="3048000"/>
            <a:ext cx="3223752" cy="316454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19800" y="5634335"/>
            <a:ext cx="2361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 smtClean="0"/>
              <a:t>keywords: k</a:t>
            </a:r>
            <a:r>
              <a:rPr lang="en-US" altLang="zh-CN" baseline="-25000" dirty="0" smtClean="0"/>
              <a:t>1</a:t>
            </a:r>
            <a:r>
              <a:rPr lang="en-US" altLang="zh-CN" i="1" dirty="0" smtClean="0"/>
              <a:t>, k</a:t>
            </a:r>
            <a:r>
              <a:rPr lang="en-US" altLang="zh-CN" baseline="-25000" dirty="0" smtClean="0"/>
              <a:t>2</a:t>
            </a:r>
            <a:endParaRPr lang="zh-CN" altLang="en-US" baseline="-25000" dirty="0" smtClean="0"/>
          </a:p>
        </p:txBody>
      </p:sp>
      <p:cxnSp>
        <p:nvCxnSpPr>
          <p:cNvPr id="18" name="直接连接符 17"/>
          <p:cNvCxnSpPr/>
          <p:nvPr/>
        </p:nvCxnSpPr>
        <p:spPr>
          <a:xfrm flipV="1">
            <a:off x="3718140" y="4134407"/>
            <a:ext cx="361720" cy="265585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3429000" y="4267200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1" dirty="0" smtClean="0">
                <a:solidFill>
                  <a:srgbClr val="FF0000"/>
                </a:solidFill>
              </a:rPr>
              <a:t>k</a:t>
            </a:r>
            <a:r>
              <a:rPr lang="en-US" altLang="zh-CN" b="1" baseline="-25000" dirty="0" smtClean="0">
                <a:solidFill>
                  <a:srgbClr val="FF0000"/>
                </a:solidFill>
              </a:rPr>
              <a:t>1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025800" y="3810000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1" dirty="0" smtClean="0">
                <a:solidFill>
                  <a:srgbClr val="FF0000"/>
                </a:solidFill>
              </a:rPr>
              <a:t>k</a:t>
            </a:r>
            <a:r>
              <a:rPr lang="en-US" altLang="zh-CN" b="1" baseline="-25000" dirty="0" smtClean="0">
                <a:solidFill>
                  <a:srgbClr val="FF0000"/>
                </a:solidFill>
              </a:rPr>
              <a:t>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30" name="直接连接符 29"/>
          <p:cNvCxnSpPr/>
          <p:nvPr/>
        </p:nvCxnSpPr>
        <p:spPr>
          <a:xfrm rot="5400000" flipH="1" flipV="1">
            <a:off x="4517374" y="5104606"/>
            <a:ext cx="457200" cy="1588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矩形 30"/>
          <p:cNvSpPr/>
          <p:nvPr/>
        </p:nvSpPr>
        <p:spPr>
          <a:xfrm>
            <a:off x="4495800" y="5255567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1" dirty="0" smtClean="0">
                <a:solidFill>
                  <a:srgbClr val="FF0000"/>
                </a:solidFill>
              </a:rPr>
              <a:t>k</a:t>
            </a:r>
            <a:r>
              <a:rPr lang="en-US" altLang="zh-CN" b="1" baseline="-25000" dirty="0" smtClean="0">
                <a:solidFill>
                  <a:srgbClr val="FF0000"/>
                </a:solidFill>
              </a:rPr>
              <a:t>1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092600" y="4800600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1" dirty="0" smtClean="0">
                <a:solidFill>
                  <a:srgbClr val="FF0000"/>
                </a:solidFill>
              </a:rPr>
              <a:t>k</a:t>
            </a:r>
            <a:r>
              <a:rPr lang="en-US" altLang="zh-CN" b="1" baseline="-25000" dirty="0" smtClean="0">
                <a:solidFill>
                  <a:srgbClr val="FF0000"/>
                </a:solidFill>
              </a:rPr>
              <a:t>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34" name="直接连接符 33"/>
          <p:cNvCxnSpPr/>
          <p:nvPr/>
        </p:nvCxnSpPr>
        <p:spPr>
          <a:xfrm rot="10800000">
            <a:off x="4724401" y="4871541"/>
            <a:ext cx="391625" cy="98595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043890" cy="4221162"/>
          </a:xfrm>
        </p:spPr>
        <p:txBody>
          <a:bodyPr/>
          <a:lstStyle/>
          <a:p>
            <a:r>
              <a:rPr lang="en-US" b="1" dirty="0" err="1" smtClean="0"/>
              <a:t>Pregel</a:t>
            </a:r>
            <a:r>
              <a:rPr lang="en-US" b="1" dirty="0" smtClean="0"/>
              <a:t> Review: Think Like a Vertex</a:t>
            </a:r>
          </a:p>
          <a:p>
            <a:r>
              <a:rPr lang="en-US" b="1" dirty="0" smtClean="0"/>
              <a:t>Motivations of Developing </a:t>
            </a:r>
            <a:r>
              <a:rPr lang="en-US" b="1" dirty="0" err="1" smtClean="0"/>
              <a:t>Quegel</a:t>
            </a:r>
            <a:endParaRPr lang="en-US" b="1" dirty="0" smtClean="0"/>
          </a:p>
          <a:p>
            <a:r>
              <a:rPr lang="en-US" b="1" dirty="0" smtClean="0"/>
              <a:t>System Design</a:t>
            </a:r>
          </a:p>
          <a:p>
            <a:r>
              <a:rPr lang="en-US" b="1" dirty="0" smtClean="0"/>
              <a:t>How to Use </a:t>
            </a:r>
            <a:r>
              <a:rPr lang="en-US" b="1" dirty="0" err="1" smtClean="0"/>
              <a:t>Quegel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smtClean="0"/>
              <a:t>Existing solutions are unsatisfactory</a:t>
            </a:r>
          </a:p>
          <a:p>
            <a:pPr lvl="1"/>
            <a:r>
              <a:rPr lang="en-US" altLang="zh-CN" dirty="0" smtClean="0"/>
              <a:t>Option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dirty="0" smtClean="0"/>
              <a:t>: to process queries </a:t>
            </a:r>
            <a:r>
              <a:rPr lang="en-US" altLang="zh-CN" dirty="0" smtClean="0">
                <a:solidFill>
                  <a:srgbClr val="0070C0"/>
                </a:solidFill>
              </a:rPr>
              <a:t>one job after another</a:t>
            </a:r>
          </a:p>
          <a:p>
            <a:pPr lvl="2"/>
            <a:r>
              <a:rPr lang="en-US" altLang="zh-CN" dirty="0" smtClean="0"/>
              <a:t>Network bandwidth under-utilization</a:t>
            </a:r>
          </a:p>
          <a:p>
            <a:pPr lvl="2"/>
            <a:r>
              <a:rPr lang="en-US" altLang="zh-CN" dirty="0" smtClean="0"/>
              <a:t>Too many synchronization barriers</a:t>
            </a:r>
          </a:p>
          <a:p>
            <a:pPr lvl="2"/>
            <a:r>
              <a:rPr lang="en-US" altLang="zh-CN" dirty="0" smtClean="0"/>
              <a:t>High startup overhead (e.g., graph loading)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20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598055"/>
            <a:ext cx="8229600" cy="1143000"/>
          </a:xfrm>
        </p:spPr>
        <p:txBody>
          <a:bodyPr/>
          <a:lstStyle/>
          <a:p>
            <a:r>
              <a:rPr lang="en-US" dirty="0" err="1" smtClean="0"/>
              <a:t>Quegel</a:t>
            </a:r>
            <a:r>
              <a:rPr lang="en-US" dirty="0" smtClean="0"/>
              <a:t> Motivations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7848600" cy="4221162"/>
          </a:xfrm>
        </p:spPr>
        <p:txBody>
          <a:bodyPr/>
          <a:lstStyle/>
          <a:p>
            <a:r>
              <a:rPr lang="en-US" b="1" dirty="0" smtClean="0"/>
              <a:t>Existing solutions are unsatisfactory</a:t>
            </a:r>
          </a:p>
          <a:p>
            <a:pPr lvl="1"/>
            <a:r>
              <a:rPr lang="en-US" altLang="zh-CN" dirty="0" smtClean="0"/>
              <a:t>Option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dirty="0" smtClean="0"/>
              <a:t>: to hard code a job to process </a:t>
            </a:r>
            <a:r>
              <a:rPr lang="en-US" altLang="zh-CN" dirty="0" smtClean="0">
                <a:solidFill>
                  <a:srgbClr val="0070C0"/>
                </a:solidFill>
              </a:rPr>
              <a:t>multiple</a:t>
            </a:r>
            <a:r>
              <a:rPr lang="en-US" altLang="zh-CN" dirty="0" smtClean="0"/>
              <a:t> queries</a:t>
            </a:r>
          </a:p>
          <a:p>
            <a:pPr lvl="2"/>
            <a:r>
              <a:rPr lang="en-US" altLang="zh-CN" dirty="0" smtClean="0"/>
              <a:t>Hard code the iterating through a batch of queries</a:t>
            </a:r>
          </a:p>
          <a:p>
            <a:pPr lvl="2"/>
            <a:r>
              <a:rPr lang="en-US" altLang="zh-CN" dirty="0" smtClean="0"/>
              <a:t>Take care of stop conditions manually</a:t>
            </a:r>
          </a:p>
          <a:p>
            <a:pPr lvl="2"/>
            <a:r>
              <a:rPr lang="en-US" altLang="zh-CN" dirty="0" smtClean="0"/>
              <a:t>Straggler problem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21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598055"/>
            <a:ext cx="8229600" cy="1143000"/>
          </a:xfrm>
        </p:spPr>
        <p:txBody>
          <a:bodyPr/>
          <a:lstStyle/>
          <a:p>
            <a:r>
              <a:rPr lang="en-US" dirty="0" err="1" smtClean="0"/>
              <a:t>Quegel</a:t>
            </a:r>
            <a:r>
              <a:rPr lang="en-US" dirty="0" smtClean="0"/>
              <a:t> Motivations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err="1" smtClean="0"/>
              <a:t>Quegel</a:t>
            </a:r>
            <a:r>
              <a:rPr lang="en-US" b="1" dirty="0" smtClean="0"/>
              <a:t>: A Query-Centric Framework</a:t>
            </a:r>
          </a:p>
          <a:p>
            <a:pPr lvl="1"/>
            <a:r>
              <a:rPr lang="en-US" altLang="zh-CN" b="1" dirty="0" smtClean="0"/>
              <a:t>Orders of magnitude</a:t>
            </a:r>
            <a:r>
              <a:rPr lang="en-US" altLang="zh-CN" dirty="0" smtClean="0"/>
              <a:t> performance improvement</a:t>
            </a:r>
          </a:p>
          <a:p>
            <a:pPr lvl="2"/>
            <a:r>
              <a:rPr lang="en-US" altLang="zh-CN" dirty="0" smtClean="0"/>
              <a:t>e.g., point-to-point shortest path query on Twitter</a:t>
            </a:r>
          </a:p>
          <a:p>
            <a:pPr lvl="2"/>
            <a:r>
              <a:rPr lang="en-US" altLang="zh-CN" dirty="0" err="1" smtClean="0"/>
              <a:t>Giraph</a:t>
            </a:r>
            <a:r>
              <a:rPr lang="en-US" altLang="zh-CN" dirty="0" smtClean="0"/>
              <a:t>: &gt; </a:t>
            </a:r>
            <a:r>
              <a:rPr lang="en-US" altLang="zh-C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en-US" altLang="zh-CN" dirty="0" smtClean="0"/>
              <a:t> seconds </a:t>
            </a:r>
            <a:r>
              <a:rPr lang="en-US" altLang="zh-CN" dirty="0" smtClean="0">
                <a:solidFill>
                  <a:srgbClr val="0070C0"/>
                </a:solidFill>
              </a:rPr>
              <a:t>per query</a:t>
            </a:r>
          </a:p>
          <a:p>
            <a:pPr lvl="2"/>
            <a:r>
              <a:rPr lang="en-US" altLang="zh-CN" dirty="0" err="1" smtClean="0"/>
              <a:t>Quegel</a:t>
            </a:r>
            <a:r>
              <a:rPr lang="en-US" altLang="zh-CN" dirty="0" smtClean="0"/>
              <a:t>: </a:t>
            </a:r>
            <a:r>
              <a:rPr lang="en-US" altLang="zh-C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dirty="0" smtClean="0"/>
              <a:t> queries </a:t>
            </a:r>
            <a:r>
              <a:rPr lang="en-US" altLang="zh-CN" dirty="0" smtClean="0">
                <a:solidFill>
                  <a:srgbClr val="0070C0"/>
                </a:solidFill>
              </a:rPr>
              <a:t>per second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22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598055"/>
            <a:ext cx="8229600" cy="1143000"/>
          </a:xfrm>
        </p:spPr>
        <p:txBody>
          <a:bodyPr/>
          <a:lstStyle/>
          <a:p>
            <a:r>
              <a:rPr lang="en-US" dirty="0" err="1" smtClean="0"/>
              <a:t>Quegel</a:t>
            </a:r>
            <a:r>
              <a:rPr lang="en-US" dirty="0" smtClean="0"/>
              <a:t> Motivations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23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043890" cy="4221162"/>
          </a:xfrm>
        </p:spPr>
        <p:txBody>
          <a:bodyPr/>
          <a:lstStyle/>
          <a:p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</a:rPr>
              <a:t>Pregel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 Review: Think Like a Vertex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Motivations of Developing </a:t>
            </a:r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</a:rPr>
              <a:t>Quegel</a:t>
            </a:r>
            <a:endParaRPr lang="en-US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b="1" dirty="0" smtClean="0"/>
              <a:t>System Design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How to Use </a:t>
            </a:r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</a:rPr>
              <a:t>Quegel</a:t>
            </a:r>
            <a:endParaRPr lang="en-US" b="1" dirty="0" smtClean="0"/>
          </a:p>
          <a:p>
            <a:endParaRPr lang="en-US" b="1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altLang="zh-CN" b="1" dirty="0" smtClean="0"/>
              <a:t>Execution model: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superstep</a:t>
            </a:r>
            <a:r>
              <a:rPr lang="en-US" altLang="zh-CN" b="1" dirty="0" smtClean="0">
                <a:solidFill>
                  <a:srgbClr val="FF0000"/>
                </a:solidFill>
              </a:rPr>
              <a:t>-sharing</a:t>
            </a:r>
          </a:p>
          <a:p>
            <a:pPr lvl="1"/>
            <a:r>
              <a:rPr lang="en-US" altLang="zh-CN" dirty="0" smtClean="0"/>
              <a:t>Each iteration is called a </a:t>
            </a:r>
            <a:r>
              <a:rPr lang="en-US" altLang="zh-CN" dirty="0" smtClean="0">
                <a:solidFill>
                  <a:srgbClr val="0070C0"/>
                </a:solidFill>
              </a:rPr>
              <a:t>super-round</a:t>
            </a:r>
          </a:p>
          <a:p>
            <a:pPr lvl="1"/>
            <a:r>
              <a:rPr lang="en-US" altLang="zh-CN" dirty="0" smtClean="0"/>
              <a:t>In a super-round, every query proceeds by one </a:t>
            </a:r>
            <a:r>
              <a:rPr lang="en-US" altLang="zh-CN" dirty="0" err="1" smtClean="0"/>
              <a:t>superstep</a:t>
            </a:r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24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20575" y="3890546"/>
            <a:ext cx="1951175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baseline="-250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Super–Round #</a:t>
            </a:r>
            <a:endParaRPr lang="zh-CN" altLang="en-US" sz="2800" b="1" baseline="-25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915916" y="391361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baseline="-25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125021" y="5989935"/>
            <a:ext cx="511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q</a:t>
            </a:r>
            <a:r>
              <a:rPr lang="en-US" altLang="zh-CN" baseline="-250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baseline="-25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54" name="直接箭头连接符 53"/>
          <p:cNvCxnSpPr/>
          <p:nvPr/>
        </p:nvCxnSpPr>
        <p:spPr>
          <a:xfrm rot="5400000" flipH="1" flipV="1">
            <a:off x="1529963" y="5285483"/>
            <a:ext cx="1674456" cy="236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>
            <a:off x="2393311" y="4490729"/>
            <a:ext cx="365028" cy="205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581130" y="391361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2</a:t>
            </a:r>
            <a:endParaRPr lang="zh-CN" altLang="en-US" baseline="-25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250348" y="391361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3</a:t>
            </a:r>
            <a:endParaRPr lang="zh-CN" altLang="en-US" baseline="-25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919567" y="391361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4</a:t>
            </a:r>
            <a:endParaRPr lang="zh-CN" altLang="en-US" baseline="-25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4741058" y="5521088"/>
            <a:ext cx="669219" cy="4018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zh-CN" alt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5410277" y="5521088"/>
            <a:ext cx="669219" cy="4018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zh-CN" alt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6079495" y="5521088"/>
            <a:ext cx="669219" cy="4018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zh-CN" alt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6748714" y="5521088"/>
            <a:ext cx="669219" cy="4018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zh-CN" alt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4" name="直接箭头连接符 63"/>
          <p:cNvCxnSpPr/>
          <p:nvPr/>
        </p:nvCxnSpPr>
        <p:spPr>
          <a:xfrm>
            <a:off x="3463458" y="4915293"/>
            <a:ext cx="608381" cy="299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585134" y="5989935"/>
            <a:ext cx="511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q</a:t>
            </a:r>
            <a:r>
              <a:rPr lang="en-US" altLang="zh-CN" baseline="-250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3</a:t>
            </a:r>
            <a:endParaRPr lang="zh-CN" altLang="en-US" baseline="-25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66" name="直接箭头连接符 65"/>
          <p:cNvCxnSpPr/>
          <p:nvPr/>
        </p:nvCxnSpPr>
        <p:spPr>
          <a:xfrm rot="5400000" flipH="1" flipV="1">
            <a:off x="3425747" y="5721153"/>
            <a:ext cx="803739" cy="173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/>
          <p:nvPr/>
        </p:nvCxnSpPr>
        <p:spPr>
          <a:xfrm>
            <a:off x="3828487" y="5320153"/>
            <a:ext cx="243352" cy="119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220106" y="5989935"/>
            <a:ext cx="511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q</a:t>
            </a:r>
            <a:r>
              <a:rPr lang="en-US" altLang="zh-CN" baseline="-250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2</a:t>
            </a:r>
            <a:endParaRPr lang="zh-CN" altLang="en-US" baseline="-25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69" name="直接箭头连接符 68"/>
          <p:cNvCxnSpPr/>
          <p:nvPr/>
        </p:nvCxnSpPr>
        <p:spPr>
          <a:xfrm rot="5400000" flipH="1" flipV="1">
            <a:off x="2823039" y="5483472"/>
            <a:ext cx="1272586" cy="825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168578" y="5989935"/>
            <a:ext cx="511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q</a:t>
            </a:r>
            <a:r>
              <a:rPr lang="en-US" altLang="zh-CN" baseline="-250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4</a:t>
            </a:r>
            <a:endParaRPr lang="zh-CN" altLang="en-US" baseline="-25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71" name="直接箭头连接符 70"/>
          <p:cNvCxnSpPr/>
          <p:nvPr/>
        </p:nvCxnSpPr>
        <p:spPr>
          <a:xfrm rot="5400000" flipH="1" flipV="1">
            <a:off x="4142475" y="5888599"/>
            <a:ext cx="468848" cy="173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/>
          <p:nvPr/>
        </p:nvCxnSpPr>
        <p:spPr>
          <a:xfrm>
            <a:off x="4376029" y="5719630"/>
            <a:ext cx="365028" cy="239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连接符 72"/>
          <p:cNvCxnSpPr/>
          <p:nvPr/>
        </p:nvCxnSpPr>
        <p:spPr>
          <a:xfrm>
            <a:off x="2125021" y="6056887"/>
            <a:ext cx="5292911" cy="2420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504950" y="5740400"/>
            <a:ext cx="660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baseline="-250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Time</a:t>
            </a:r>
            <a:endParaRPr lang="zh-CN" altLang="en-US" b="1" baseline="-25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52867" y="5962650"/>
            <a:ext cx="1074333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baseline="-250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Queries</a:t>
            </a:r>
            <a:endParaRPr lang="zh-CN" altLang="en-US" sz="2800" b="1" baseline="-25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588786" y="391361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5</a:t>
            </a:r>
            <a:endParaRPr lang="zh-CN" altLang="en-US" baseline="-25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258004" y="391361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6</a:t>
            </a:r>
            <a:endParaRPr lang="zh-CN" altLang="en-US" baseline="-25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881669" y="4181523"/>
            <a:ext cx="511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q</a:t>
            </a:r>
            <a:r>
              <a:rPr lang="en-US" altLang="zh-CN" baseline="-250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baseline="-25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951816" y="4609078"/>
            <a:ext cx="511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q</a:t>
            </a:r>
            <a:r>
              <a:rPr lang="en-US" altLang="zh-CN" baseline="-250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2</a:t>
            </a:r>
            <a:endParaRPr lang="zh-CN" altLang="en-US" baseline="-25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402620" y="4943969"/>
            <a:ext cx="511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q</a:t>
            </a:r>
            <a:r>
              <a:rPr lang="en-US" altLang="zh-CN" baseline="-250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3</a:t>
            </a:r>
            <a:endParaRPr lang="zh-CN" altLang="en-US" baseline="-25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925225" y="5387131"/>
            <a:ext cx="511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q</a:t>
            </a:r>
            <a:r>
              <a:rPr lang="en-US" altLang="zh-CN" baseline="-250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4</a:t>
            </a:r>
            <a:endParaRPr lang="zh-CN" altLang="en-US" baseline="-25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927223" y="391361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7</a:t>
            </a:r>
            <a:endParaRPr lang="zh-CN" altLang="en-US" baseline="-25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4071839" y="5119219"/>
            <a:ext cx="669219" cy="4018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zh-CN" alt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4741058" y="5119219"/>
            <a:ext cx="669219" cy="4018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zh-CN" alt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5410276" y="5119219"/>
            <a:ext cx="669219" cy="4018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zh-CN" alt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6079495" y="5119219"/>
            <a:ext cx="669219" cy="4018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zh-CN" alt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4071839" y="4717349"/>
            <a:ext cx="669219" cy="4018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zh-CN" alt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4741058" y="4717349"/>
            <a:ext cx="669219" cy="4018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zh-CN" alt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5410276" y="4717349"/>
            <a:ext cx="669219" cy="4018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zh-CN" alt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6079495" y="4717349"/>
            <a:ext cx="669219" cy="4018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zh-CN" alt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2733402" y="4315480"/>
            <a:ext cx="669219" cy="4018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zh-CN" alt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3402621" y="4315480"/>
            <a:ext cx="669219" cy="4018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zh-CN" alt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4071839" y="4315480"/>
            <a:ext cx="669219" cy="4018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zh-CN" alt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4741058" y="4315480"/>
            <a:ext cx="669219" cy="4018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zh-CN" alt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457200" y="598055"/>
            <a:ext cx="8229600" cy="1143000"/>
          </a:xfrm>
        </p:spPr>
        <p:txBody>
          <a:bodyPr/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6" grpId="0"/>
      <p:bldP spid="57" grpId="0"/>
      <p:bldP spid="58" grpId="0"/>
      <p:bldP spid="60" grpId="0" animBg="1"/>
      <p:bldP spid="61" grpId="0" animBg="1"/>
      <p:bldP spid="62" grpId="0" animBg="1"/>
      <p:bldP spid="63" grpId="0" animBg="1"/>
      <p:bldP spid="65" grpId="0"/>
      <p:bldP spid="68" grpId="0"/>
      <p:bldP spid="70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4" grpId="0" animBg="1"/>
      <p:bldP spid="85" grpId="0" animBg="1"/>
      <p:bldP spid="86" grpId="0" animBg="1"/>
      <p:bldP spid="87" grpId="0" animBg="1"/>
      <p:bldP spid="89" grpId="0" animBg="1"/>
      <p:bldP spid="90" grpId="0" animBg="1"/>
      <p:bldP spid="91" grpId="0" animBg="1"/>
      <p:bldP spid="92" grpId="0" animBg="1"/>
      <p:bldP spid="94" grpId="0" animBg="1"/>
      <p:bldP spid="95" grpId="0" animBg="1"/>
      <p:bldP spid="96" grpId="0" animBg="1"/>
      <p:bldP spid="9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229600" cy="4221162"/>
          </a:xfrm>
        </p:spPr>
        <p:txBody>
          <a:bodyPr/>
          <a:lstStyle/>
          <a:p>
            <a:r>
              <a:rPr lang="en-US" altLang="zh-CN" b="1" dirty="0" smtClean="0"/>
              <a:t>Benefits of </a:t>
            </a:r>
            <a:r>
              <a:rPr lang="en-US" altLang="zh-CN" b="1" dirty="0" err="1" smtClean="0"/>
              <a:t>Superstep</a:t>
            </a:r>
            <a:r>
              <a:rPr lang="en-US" altLang="zh-CN" b="1" dirty="0" smtClean="0"/>
              <a:t>-Sharing</a:t>
            </a:r>
          </a:p>
          <a:p>
            <a:pPr lvl="1"/>
            <a:r>
              <a:rPr lang="en-US" altLang="zh-CN" dirty="0" smtClean="0"/>
              <a:t>Messages of multiple queries transmitted in one batch</a:t>
            </a:r>
          </a:p>
          <a:p>
            <a:pPr lvl="1"/>
            <a:r>
              <a:rPr lang="en-US" altLang="zh-CN" dirty="0" smtClean="0"/>
              <a:t>One synchronization barrier for each super-round</a:t>
            </a:r>
          </a:p>
          <a:p>
            <a:pPr lvl="1"/>
            <a:r>
              <a:rPr lang="en-US" altLang="zh-CN" dirty="0" smtClean="0"/>
              <a:t>Better load balancing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25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8" name="表格 47"/>
          <p:cNvGraphicFramePr>
            <a:graphicFrameLocks noGrp="1"/>
          </p:cNvGraphicFramePr>
          <p:nvPr/>
        </p:nvGraphicFramePr>
        <p:xfrm>
          <a:off x="2134007" y="4982746"/>
          <a:ext cx="324484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56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56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0560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0560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0560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0560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0560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0560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9" name="表格 48"/>
          <p:cNvGraphicFramePr>
            <a:graphicFrameLocks noGrp="1"/>
          </p:cNvGraphicFramePr>
          <p:nvPr/>
        </p:nvGraphicFramePr>
        <p:xfrm>
          <a:off x="5690005" y="4982746"/>
          <a:ext cx="243363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56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56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0560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0560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0560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0560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767499" y="4933950"/>
            <a:ext cx="1310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Worker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67499" y="5334000"/>
            <a:ext cx="1310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Worker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2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3" name="直接箭头连接符 82"/>
          <p:cNvCxnSpPr/>
          <p:nvPr/>
        </p:nvCxnSpPr>
        <p:spPr>
          <a:xfrm>
            <a:off x="2134005" y="4848072"/>
            <a:ext cx="666750" cy="1324"/>
          </a:xfrm>
          <a:prstGeom prst="straightConnector1">
            <a:avLst/>
          </a:prstGeom>
          <a:ln w="1524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00999" y="4400550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time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481946" y="4294485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sync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082146" y="431165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sync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823605" y="42672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sync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0" name="直接箭头连接符 99"/>
          <p:cNvCxnSpPr/>
          <p:nvPr/>
        </p:nvCxnSpPr>
        <p:spPr>
          <a:xfrm rot="5400000">
            <a:off x="3689757" y="4848604"/>
            <a:ext cx="177005" cy="790"/>
          </a:xfrm>
          <a:prstGeom prst="straightConnector1">
            <a:avLst/>
          </a:prstGeom>
          <a:ln w="2032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箭头连接符 100"/>
          <p:cNvCxnSpPr/>
          <p:nvPr/>
        </p:nvCxnSpPr>
        <p:spPr>
          <a:xfrm rot="5400000">
            <a:off x="5290748" y="4848604"/>
            <a:ext cx="177005" cy="790"/>
          </a:xfrm>
          <a:prstGeom prst="straightConnector1">
            <a:avLst/>
          </a:prstGeom>
          <a:ln w="2032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箭头连接符 101"/>
          <p:cNvCxnSpPr/>
          <p:nvPr/>
        </p:nvCxnSpPr>
        <p:spPr>
          <a:xfrm rot="5400000">
            <a:off x="8031416" y="4848604"/>
            <a:ext cx="177005" cy="790"/>
          </a:xfrm>
          <a:prstGeom prst="straightConnector1">
            <a:avLst/>
          </a:prstGeom>
          <a:ln w="2032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2012099" y="5716885"/>
            <a:ext cx="3539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Individual Synchronization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688475" y="5693946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Superstep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-Sharing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598055"/>
            <a:ext cx="8229600" cy="1143000"/>
          </a:xfrm>
        </p:spPr>
        <p:txBody>
          <a:bodyPr/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9" grpId="0"/>
      <p:bldP spid="88" grpId="0"/>
      <p:bldP spid="93" grpId="0"/>
      <p:bldP spid="98" grpId="0"/>
      <p:bldP spid="99" grpId="0"/>
      <p:bldP spid="103" grpId="0"/>
      <p:bldP spid="10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altLang="zh-CN" b="1" dirty="0" smtClean="0"/>
              <a:t>Programming Interface</a:t>
            </a:r>
          </a:p>
          <a:p>
            <a:pPr lvl="1"/>
            <a:r>
              <a:rPr lang="en-US" altLang="zh-CN" dirty="0" smtClean="0"/>
              <a:t>API is similar to </a:t>
            </a:r>
            <a:r>
              <a:rPr lang="en-US" altLang="zh-CN" dirty="0" err="1" smtClean="0"/>
              <a:t>Pregel</a:t>
            </a:r>
            <a:endParaRPr lang="en-US" altLang="zh-CN" dirty="0" smtClean="0"/>
          </a:p>
          <a:p>
            <a:pPr lvl="2"/>
            <a:r>
              <a:rPr lang="en-US" altLang="zh-CN" i="1" dirty="0" err="1" smtClean="0"/>
              <a:t>get_query</a:t>
            </a:r>
            <a:r>
              <a:rPr lang="en-US" altLang="zh-CN" dirty="0" smtClean="0"/>
              <a:t>(): get content of current query</a:t>
            </a:r>
          </a:p>
          <a:p>
            <a:pPr lvl="2"/>
            <a:r>
              <a:rPr lang="en-US" altLang="zh-CN" i="1" dirty="0" err="1" smtClean="0"/>
              <a:t>force_terminate</a:t>
            </a:r>
            <a:r>
              <a:rPr lang="en-US" altLang="zh-CN" dirty="0" smtClean="0"/>
              <a:t>(): terminate the </a:t>
            </a:r>
            <a:r>
              <a:rPr lang="en-US" altLang="zh-CN" smtClean="0"/>
              <a:t>whole </a:t>
            </a:r>
            <a:r>
              <a:rPr lang="en-US" altLang="zh-CN" smtClean="0"/>
              <a:t>query immediately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…</a:t>
            </a:r>
          </a:p>
          <a:p>
            <a:pPr lvl="1"/>
            <a:r>
              <a:rPr lang="en-US" altLang="zh-CN" dirty="0" smtClean="0"/>
              <a:t>The system differentiates three types of data</a:t>
            </a:r>
          </a:p>
          <a:p>
            <a:pPr lvl="2"/>
            <a:r>
              <a:rPr lang="en-US" altLang="zh-CN" dirty="0" smtClean="0"/>
              <a:t>Q-data: </a:t>
            </a:r>
            <a:r>
              <a:rPr lang="en-US" altLang="zh-CN" dirty="0" err="1" smtClean="0"/>
              <a:t>superstep</a:t>
            </a:r>
            <a:r>
              <a:rPr lang="en-US" altLang="zh-CN" dirty="0" smtClean="0"/>
              <a:t> number, control information, …</a:t>
            </a:r>
          </a:p>
          <a:p>
            <a:pPr lvl="2"/>
            <a:r>
              <a:rPr lang="en-US" altLang="zh-CN" dirty="0" smtClean="0"/>
              <a:t>V-data: adjacency list, vertex/edge labels</a:t>
            </a:r>
          </a:p>
          <a:p>
            <a:pPr lvl="2"/>
            <a:r>
              <a:rPr lang="en-US" altLang="zh-CN" dirty="0" smtClean="0"/>
              <a:t>VQ-data: vertex state in the evaluation of each query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26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598055"/>
            <a:ext cx="8229600" cy="1143000"/>
          </a:xfrm>
        </p:spPr>
        <p:txBody>
          <a:bodyPr/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altLang="zh-CN" b="1" dirty="0" smtClean="0"/>
              <a:t>Performance-Critical Designs</a:t>
            </a:r>
          </a:p>
          <a:p>
            <a:pPr lvl="1"/>
            <a:r>
              <a:rPr lang="en-US" altLang="zh-CN" dirty="0" smtClean="0"/>
              <a:t>Only create a VQ-data of a vertex for a query, if the query touches the vertex</a:t>
            </a:r>
          </a:p>
          <a:p>
            <a:pPr lvl="1"/>
            <a:r>
              <a:rPr lang="en-US" altLang="zh-CN" dirty="0" smtClean="0"/>
              <a:t>Garbage collection of Q-data and VQ-data</a:t>
            </a:r>
          </a:p>
          <a:p>
            <a:pPr lvl="1"/>
            <a:r>
              <a:rPr lang="en-US" altLang="zh-CN" dirty="0" smtClean="0"/>
              <a:t>Distributed indexing (e.g., inverted index on local machine)</a:t>
            </a:r>
          </a:p>
          <a:p>
            <a:pPr lvl="1"/>
            <a:r>
              <a:rPr lang="en-US" altLang="zh-CN" dirty="0" smtClean="0"/>
              <a:t>…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27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598055"/>
            <a:ext cx="8229600" cy="1143000"/>
          </a:xfrm>
        </p:spPr>
        <p:txBody>
          <a:bodyPr/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2937823" y="3464860"/>
            <a:ext cx="3223752" cy="3164540"/>
            <a:chOff x="8104948" y="3556935"/>
            <a:chExt cx="3223752" cy="3164540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104948" y="3556935"/>
              <a:ext cx="3223752" cy="3164540"/>
            </a:xfrm>
            <a:prstGeom prst="rect">
              <a:avLst/>
            </a:prstGeom>
          </p:spPr>
        </p:pic>
        <p:sp>
          <p:nvSpPr>
            <p:cNvPr id="10" name="椭圆 9"/>
            <p:cNvSpPr/>
            <p:nvPr/>
          </p:nvSpPr>
          <p:spPr>
            <a:xfrm rot="13080836">
              <a:off x="9447552" y="4438016"/>
              <a:ext cx="1313001" cy="352165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297119" y="3763271"/>
              <a:ext cx="36580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="1" i="1" dirty="0" smtClean="0">
                  <a:latin typeface="Adobe Gothic Std B" pitchFamily="34" charset="-128"/>
                  <a:ea typeface="Adobe Gothic Std B" pitchFamily="34" charset="-128"/>
                  <a:cs typeface="Times New Roman" panose="02020603050405020304" pitchFamily="18" charset="0"/>
                </a:rPr>
                <a:t>s</a:t>
              </a:r>
              <a:endParaRPr lang="zh-CN" altLang="en-US" sz="3200" b="1" baseline="-25000" dirty="0">
                <a:latin typeface="Adobe Gothic Std B" pitchFamily="34" charset="-128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538761" y="4800960"/>
              <a:ext cx="34336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="1" i="1" dirty="0" smtClean="0">
                  <a:latin typeface="Adobe Gothic Std B" pitchFamily="34" charset="-128"/>
                  <a:ea typeface="Adobe Gothic Std B" pitchFamily="34" charset="-128"/>
                  <a:cs typeface="Times New Roman" panose="02020603050405020304" pitchFamily="18" charset="0"/>
                </a:rPr>
                <a:t>t</a:t>
              </a:r>
              <a:endParaRPr lang="zh-CN" altLang="en-US" sz="3200" b="1" baseline="-25000" dirty="0">
                <a:latin typeface="Adobe Gothic Std B" pitchFamily="34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28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043890" cy="4221162"/>
          </a:xfrm>
        </p:spPr>
        <p:txBody>
          <a:bodyPr/>
          <a:lstStyle/>
          <a:p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</a:rPr>
              <a:t>Pregel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 Review: Think Like a Vertex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Motivations of Developing </a:t>
            </a:r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</a:rPr>
              <a:t>Quegel</a:t>
            </a:r>
            <a:endParaRPr lang="en-US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System Design</a:t>
            </a:r>
          </a:p>
          <a:p>
            <a:r>
              <a:rPr lang="en-US" b="1" dirty="0" smtClean="0"/>
              <a:t>How to Use </a:t>
            </a:r>
            <a:r>
              <a:rPr lang="en-US" b="1" dirty="0" err="1" smtClean="0"/>
              <a:t>Quegel</a:t>
            </a:r>
            <a:endParaRPr lang="en-US" b="1" dirty="0" smtClean="0"/>
          </a:p>
          <a:p>
            <a:endParaRPr lang="en-US" b="1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smtClean="0"/>
              <a:t>Website: </a:t>
            </a:r>
            <a:r>
              <a:rPr lang="en-US" b="1" dirty="0" smtClean="0">
                <a:hlinkClick r:id="rId3"/>
              </a:rPr>
              <a:t>cse.cuhk.edu.hk/</a:t>
            </a:r>
            <a:r>
              <a:rPr lang="en-US" b="1" dirty="0" err="1" smtClean="0">
                <a:hlinkClick r:id="rId3"/>
              </a:rPr>
              <a:t>quegel</a:t>
            </a:r>
            <a:endParaRPr lang="en-US" b="1" dirty="0" smtClean="0"/>
          </a:p>
          <a:p>
            <a:pPr lvl="1"/>
            <a:r>
              <a:rPr lang="en-US" dirty="0" smtClean="0"/>
              <a:t>Open-source system code</a:t>
            </a:r>
          </a:p>
          <a:p>
            <a:pPr lvl="1"/>
            <a:r>
              <a:rPr lang="en-US" dirty="0" smtClean="0"/>
              <a:t>Manual for </a:t>
            </a:r>
            <a:r>
              <a:rPr lang="en-US" dirty="0" smtClean="0">
                <a:solidFill>
                  <a:srgbClr val="0070C0"/>
                </a:solidFill>
              </a:rPr>
              <a:t>deployment</a:t>
            </a:r>
          </a:p>
          <a:p>
            <a:pPr lvl="1"/>
            <a:r>
              <a:rPr lang="en-US" dirty="0" smtClean="0"/>
              <a:t>Manual for </a:t>
            </a:r>
            <a:r>
              <a:rPr lang="en-US" dirty="0" smtClean="0">
                <a:solidFill>
                  <a:srgbClr val="0070C0"/>
                </a:solidFill>
              </a:rPr>
              <a:t>running in a distributed cluster</a:t>
            </a:r>
          </a:p>
          <a:p>
            <a:pPr lvl="1"/>
            <a:r>
              <a:rPr lang="en-US" dirty="0" smtClean="0"/>
              <a:t>Programming Interface</a:t>
            </a:r>
          </a:p>
          <a:p>
            <a:pPr lvl="1"/>
            <a:r>
              <a:rPr lang="en-US" dirty="0" smtClean="0"/>
              <a:t>Example applications:</a:t>
            </a:r>
          </a:p>
          <a:p>
            <a:pPr lvl="2"/>
            <a:r>
              <a:rPr lang="en-US" dirty="0" smtClean="0"/>
              <a:t>Point-to-point shortest path</a:t>
            </a:r>
          </a:p>
          <a:p>
            <a:pPr lvl="2"/>
            <a:r>
              <a:rPr lang="en-US" dirty="0" smtClean="0"/>
              <a:t>Point-to-point </a:t>
            </a:r>
            <a:r>
              <a:rPr lang="en-US" dirty="0" err="1" smtClean="0"/>
              <a:t>reachability</a:t>
            </a:r>
            <a:endParaRPr lang="en-US" dirty="0" smtClean="0"/>
          </a:p>
          <a:p>
            <a:pPr lvl="2"/>
            <a:r>
              <a:rPr lang="en-US" dirty="0" smtClean="0"/>
              <a:t>Keyword search on XML/RDF data</a:t>
            </a:r>
          </a:p>
          <a:p>
            <a:pPr lvl="2"/>
            <a:r>
              <a:rPr lang="en-US" dirty="0" smtClean="0"/>
              <a:t>Distance query on terrain data</a:t>
            </a:r>
          </a:p>
          <a:p>
            <a:endParaRPr lang="en-US" b="1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29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62" name="Picture 2" descr="https://qr.api.cli.im/qr?data=http%253A%252F%252Fwww.cse.cuhk.edu.hk%252Fquegel%252F&amp;level=H&amp;transparent=false&amp;bgcolor=%23ffffff&amp;forecolor=%23000000&amp;blockpixel=12&amp;marginblock=1&amp;logourl=&amp;size=280&amp;kid=cliim&amp;key=d2bf27f6b743cb5ba14ca9e079a0c06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886200"/>
            <a:ext cx="2438400" cy="2438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043890" cy="4221162"/>
          </a:xfrm>
        </p:spPr>
        <p:txBody>
          <a:bodyPr/>
          <a:lstStyle/>
          <a:p>
            <a:r>
              <a:rPr lang="en-US" b="1" dirty="0" err="1" smtClean="0"/>
              <a:t>Pregel</a:t>
            </a:r>
            <a:r>
              <a:rPr lang="en-US" b="1" dirty="0" smtClean="0"/>
              <a:t> Review: Think Like a Vertex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Motivations of Developing </a:t>
            </a:r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</a:rPr>
              <a:t>Quegel</a:t>
            </a:r>
            <a:endParaRPr lang="en-US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System Design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How to Use </a:t>
            </a:r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</a:rPr>
              <a:t>Quegel</a:t>
            </a:r>
            <a:endParaRPr lang="en-US" b="1" dirty="0" smtClean="0"/>
          </a:p>
          <a:p>
            <a:endParaRPr lang="en-US" b="1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uab logo的圖片搜尋結果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3057524"/>
            <a:ext cx="5257800" cy="752476"/>
          </a:xfrm>
          <a:prstGeom prst="rect">
            <a:avLst/>
          </a:prstGeom>
          <a:noFill/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1F212-E36A-6C44-B33E-31147482829D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8" name="矩形 7"/>
          <p:cNvSpPr/>
          <p:nvPr/>
        </p:nvSpPr>
        <p:spPr>
          <a:xfrm>
            <a:off x="914400" y="4198203"/>
            <a:ext cx="48112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rbel" charset="0"/>
                <a:ea typeface="Corbel" charset="0"/>
                <a:cs typeface="Corbel" charset="0"/>
              </a:rPr>
              <a:t>Email</a:t>
            </a:r>
            <a:r>
              <a:rPr lang="en-US" dirty="0">
                <a:latin typeface="Corbel" charset="0"/>
                <a:ea typeface="Corbel" charset="0"/>
                <a:cs typeface="Corbel" charset="0"/>
              </a:rPr>
              <a:t>: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rbel" charset="0"/>
                <a:ea typeface="Corbel" charset="0"/>
                <a:cs typeface="Corbel" charset="0"/>
                <a:hlinkClick r:id="rId4"/>
              </a:rPr>
              <a:t>yanda@uab.edu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Corbel" charset="0"/>
              <a:ea typeface="Corbel" charset="0"/>
              <a:cs typeface="Corbel" charset="0"/>
            </a:endParaRPr>
          </a:p>
          <a:p>
            <a:r>
              <a:rPr lang="en-US" dirty="0" smtClean="0">
                <a:latin typeface="Corbel" charset="0"/>
                <a:ea typeface="Corbel" charset="0"/>
                <a:cs typeface="Corbel" charset="0"/>
              </a:rPr>
              <a:t>Website: </a:t>
            </a:r>
            <a:r>
              <a:rPr lang="en-US" dirty="0" smtClean="0">
                <a:latin typeface="Corbel" charset="0"/>
                <a:ea typeface="Corbel" charset="0"/>
                <a:cs typeface="Corbel" charset="0"/>
                <a:hlinkClick r:id="rId5"/>
              </a:rPr>
              <a:t>http://yanda.cis.uab.edu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17024" y="2438400"/>
            <a:ext cx="19756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Corbel" charset="0"/>
                <a:ea typeface="Corbel" charset="0"/>
                <a:cs typeface="Corbel" charset="0"/>
              </a:rPr>
              <a:t>YAN, Da</a:t>
            </a:r>
          </a:p>
        </p:txBody>
      </p:sp>
      <p:sp>
        <p:nvSpPr>
          <p:cNvPr id="11" name="Subtitle 8"/>
          <p:cNvSpPr txBox="1">
            <a:spLocks/>
          </p:cNvSpPr>
          <p:nvPr/>
        </p:nvSpPr>
        <p:spPr bwMode="auto">
          <a:xfrm>
            <a:off x="0" y="1371600"/>
            <a:ext cx="9144000" cy="85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+mn-lt"/>
                <a:ea typeface="Corbel" charset="0"/>
                <a:cs typeface="Corbel" charset="0"/>
              </a:rPr>
              <a:t>Q &amp; A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+mn-lt"/>
              <a:ea typeface="Corbel" charset="0"/>
              <a:cs typeface="Corbel" charset="0"/>
            </a:endParaRPr>
          </a:p>
        </p:txBody>
      </p:sp>
      <p:pic>
        <p:nvPicPr>
          <p:cNvPr id="3074" name="Picture 2" descr="https://qr.api.cli.im/qr?data=http%253A%252F%252Fyanda.cis.uab.edu%252F&amp;level=H&amp;transparent=false&amp;bgcolor=%23ffffff&amp;forecolor=%23000000&amp;blockpixel=12&amp;marginblock=1&amp;logourl=&amp;size=280&amp;kid=cliim&amp;key=c714343d557e03137de22bf02eda11d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0" y="2438400"/>
            <a:ext cx="2667000" cy="2667000"/>
          </a:xfrm>
          <a:prstGeom prst="rect">
            <a:avLst/>
          </a:prstGeom>
          <a:noFill/>
        </p:spPr>
      </p:pic>
      <p:sp>
        <p:nvSpPr>
          <p:cNvPr id="9" name="矩形 8"/>
          <p:cNvSpPr/>
          <p:nvPr/>
        </p:nvSpPr>
        <p:spPr>
          <a:xfrm>
            <a:off x="838200" y="3667780"/>
            <a:ext cx="487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FF0000"/>
                </a:solidFill>
                <a:latin typeface="+mj-lt"/>
              </a:rPr>
              <a:t>I’m looking for Ph.D. students</a:t>
            </a:r>
          </a:p>
        </p:txBody>
      </p:sp>
    </p:spTree>
    <p:extLst>
      <p:ext uri="{BB962C8B-B14F-4D97-AF65-F5344CB8AC3E}">
        <p14:creationId xmlns:p14="http://schemas.microsoft.com/office/powerpoint/2010/main" xmlns="" val="85838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</a:t>
            </a:r>
            <a:r>
              <a:rPr lang="en-US" dirty="0" err="1" smtClean="0"/>
              <a:t>Pregel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smtClean="0"/>
              <a:t>Large-Scale Graph Processing</a:t>
            </a:r>
          </a:p>
          <a:p>
            <a:pPr lvl="1"/>
            <a:r>
              <a:rPr lang="en-US" dirty="0" smtClean="0"/>
              <a:t>Think like a vertex</a:t>
            </a:r>
          </a:p>
          <a:p>
            <a:pPr lvl="1"/>
            <a:r>
              <a:rPr lang="en-US" altLang="zh-CN" dirty="0" smtClean="0"/>
              <a:t>Message passing</a:t>
            </a:r>
          </a:p>
          <a:p>
            <a:pPr lvl="1"/>
            <a:r>
              <a:rPr lang="en-US" altLang="zh-CN" dirty="0" smtClean="0"/>
              <a:t>Iterative</a:t>
            </a:r>
          </a:p>
          <a:p>
            <a:pPr lvl="2"/>
            <a:r>
              <a:rPr lang="en-US" altLang="zh-CN" dirty="0" smtClean="0"/>
              <a:t>Each iteration is called a </a:t>
            </a:r>
            <a:r>
              <a:rPr lang="en-US" altLang="zh-CN" dirty="0" err="1" smtClean="0">
                <a:solidFill>
                  <a:srgbClr val="0070C0"/>
                </a:solidFill>
              </a:rPr>
              <a:t>superstep</a:t>
            </a:r>
            <a:endParaRPr lang="en-US" altLang="zh-CN" dirty="0" smtClean="0">
              <a:solidFill>
                <a:srgbClr val="0070C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4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</a:t>
            </a:r>
            <a:r>
              <a:rPr lang="en-US" dirty="0" err="1" smtClean="0"/>
              <a:t>Pregel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smtClean="0"/>
              <a:t>Vertex Partitioning</a:t>
            </a:r>
          </a:p>
          <a:p>
            <a:pPr lvl="1"/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5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组合 4"/>
          <p:cNvGrpSpPr/>
          <p:nvPr/>
        </p:nvGrpSpPr>
        <p:grpSpPr>
          <a:xfrm>
            <a:off x="2095514" y="3076552"/>
            <a:ext cx="4405312" cy="1119188"/>
            <a:chOff x="2095514" y="3357562"/>
            <a:chExt cx="4405312" cy="1119188"/>
          </a:xfrm>
        </p:grpSpPr>
        <p:cxnSp>
          <p:nvCxnSpPr>
            <p:cNvPr id="7" name="直接连接符 6"/>
            <p:cNvCxnSpPr/>
            <p:nvPr/>
          </p:nvCxnSpPr>
          <p:spPr>
            <a:xfrm rot="16200000" flipV="1">
              <a:off x="3159932" y="3740944"/>
              <a:ext cx="511175" cy="328612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 rot="10800000" flipV="1">
              <a:off x="2338401" y="3540125"/>
              <a:ext cx="693738" cy="255587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rot="10800000">
              <a:off x="2374914" y="3905250"/>
              <a:ext cx="1095375" cy="36512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rot="10800000">
              <a:off x="3689364" y="4303712"/>
              <a:ext cx="1935162" cy="317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rot="10800000">
              <a:off x="3141676" y="3503612"/>
              <a:ext cx="3213100" cy="317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椭圆 11"/>
            <p:cNvSpPr/>
            <p:nvPr/>
          </p:nvSpPr>
          <p:spPr>
            <a:xfrm>
              <a:off x="2095514" y="3698875"/>
              <a:ext cx="315912" cy="3159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3032139" y="3370262"/>
              <a:ext cx="315912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3689364" y="3357562"/>
              <a:ext cx="315912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3470289" y="4160837"/>
              <a:ext cx="315912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4468826" y="3357562"/>
              <a:ext cx="315913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5284801" y="3357562"/>
              <a:ext cx="315913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6184914" y="3357562"/>
              <a:ext cx="315912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4699014" y="4160837"/>
              <a:ext cx="315912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5502289" y="4160837"/>
              <a:ext cx="315912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直接连接符 20"/>
            <p:cNvCxnSpPr>
              <a:stCxn id="15" idx="0"/>
              <a:endCxn id="14" idx="4"/>
            </p:cNvCxnSpPr>
            <p:nvPr/>
          </p:nvCxnSpPr>
          <p:spPr>
            <a:xfrm rot="5400000" flipH="1" flipV="1">
              <a:off x="3493308" y="3807618"/>
              <a:ext cx="487362" cy="21907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>
              <a:stCxn id="19" idx="0"/>
              <a:endCxn id="16" idx="4"/>
            </p:cNvCxnSpPr>
            <p:nvPr/>
          </p:nvCxnSpPr>
          <p:spPr>
            <a:xfrm rot="16200000" flipV="1">
              <a:off x="4498195" y="3802856"/>
              <a:ext cx="487362" cy="22860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>
              <a:stCxn id="19" idx="1"/>
              <a:endCxn id="14" idx="5"/>
            </p:cNvCxnSpPr>
            <p:nvPr/>
          </p:nvCxnSpPr>
          <p:spPr>
            <a:xfrm rot="16200000" flipV="1">
              <a:off x="4062426" y="3524250"/>
              <a:ext cx="579438" cy="785812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>
              <a:stCxn id="20" idx="7"/>
              <a:endCxn id="18" idx="4"/>
            </p:cNvCxnSpPr>
            <p:nvPr/>
          </p:nvCxnSpPr>
          <p:spPr>
            <a:xfrm rot="5400000" flipH="1" flipV="1">
              <a:off x="5791214" y="3654425"/>
              <a:ext cx="533400" cy="57150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接箭头连接符 24"/>
          <p:cNvCxnSpPr/>
          <p:nvPr/>
        </p:nvCxnSpPr>
        <p:spPr>
          <a:xfrm>
            <a:off x="1231874" y="4981599"/>
            <a:ext cx="328612" cy="158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椭圆 25"/>
          <p:cNvSpPr/>
          <p:nvPr/>
        </p:nvSpPr>
        <p:spPr>
          <a:xfrm>
            <a:off x="954061" y="4835549"/>
            <a:ext cx="314325" cy="3159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表格 26"/>
          <p:cNvGraphicFramePr>
            <a:graphicFrameLocks noGrp="1"/>
          </p:cNvGraphicFramePr>
          <p:nvPr/>
        </p:nvGraphicFramePr>
        <p:xfrm>
          <a:off x="1562074" y="4835549"/>
          <a:ext cx="700087" cy="314325"/>
        </p:xfrm>
        <a:graphic>
          <a:graphicData uri="http://schemas.openxmlformats.org/drawingml/2006/table">
            <a:tbl>
              <a:tblPr/>
              <a:tblGrid>
                <a:gridCol w="3508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92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8" name="直接箭头连接符 27"/>
          <p:cNvCxnSpPr/>
          <p:nvPr/>
        </p:nvCxnSpPr>
        <p:spPr>
          <a:xfrm>
            <a:off x="3692499" y="4981599"/>
            <a:ext cx="328612" cy="158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椭圆 28"/>
          <p:cNvSpPr/>
          <p:nvPr/>
        </p:nvSpPr>
        <p:spPr>
          <a:xfrm>
            <a:off x="3413099" y="4835549"/>
            <a:ext cx="315912" cy="3159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0" name="表格 29"/>
          <p:cNvGraphicFramePr>
            <a:graphicFrameLocks noGrp="1"/>
          </p:cNvGraphicFramePr>
          <p:nvPr/>
        </p:nvGraphicFramePr>
        <p:xfrm>
          <a:off x="4022699" y="4835549"/>
          <a:ext cx="1050925" cy="314325"/>
        </p:xfrm>
        <a:graphic>
          <a:graphicData uri="http://schemas.openxmlformats.org/drawingml/2006/table">
            <a:tbl>
              <a:tblPr/>
              <a:tblGrid>
                <a:gridCol w="3508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92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08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1" name="直接箭头连接符 30"/>
          <p:cNvCxnSpPr/>
          <p:nvPr/>
        </p:nvCxnSpPr>
        <p:spPr>
          <a:xfrm>
            <a:off x="6175349" y="4981599"/>
            <a:ext cx="328612" cy="158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椭圆 31"/>
          <p:cNvSpPr/>
          <p:nvPr/>
        </p:nvSpPr>
        <p:spPr>
          <a:xfrm>
            <a:off x="5895949" y="4835549"/>
            <a:ext cx="315912" cy="3159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3" name="表格 32"/>
          <p:cNvGraphicFramePr>
            <a:graphicFrameLocks noGrp="1"/>
          </p:cNvGraphicFramePr>
          <p:nvPr/>
        </p:nvGraphicFramePr>
        <p:xfrm>
          <a:off x="6505549" y="4835549"/>
          <a:ext cx="1400175" cy="314325"/>
        </p:xfrm>
        <a:graphic>
          <a:graphicData uri="http://schemas.openxmlformats.org/drawingml/2006/table">
            <a:tbl>
              <a:tblPr/>
              <a:tblGrid>
                <a:gridCol w="3508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92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08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492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4" name="直接箭头连接符 33"/>
          <p:cNvCxnSpPr/>
          <p:nvPr/>
        </p:nvCxnSpPr>
        <p:spPr>
          <a:xfrm>
            <a:off x="1231874" y="5395937"/>
            <a:ext cx="328612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椭圆 34"/>
          <p:cNvSpPr/>
          <p:nvPr/>
        </p:nvSpPr>
        <p:spPr>
          <a:xfrm>
            <a:off x="954061" y="5249887"/>
            <a:ext cx="314325" cy="315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6" name="表格 35"/>
          <p:cNvGraphicFramePr>
            <a:graphicFrameLocks noGrp="1"/>
          </p:cNvGraphicFramePr>
          <p:nvPr/>
        </p:nvGraphicFramePr>
        <p:xfrm>
          <a:off x="1562074" y="5249887"/>
          <a:ext cx="1400175" cy="314325"/>
        </p:xfrm>
        <a:graphic>
          <a:graphicData uri="http://schemas.openxmlformats.org/drawingml/2006/table">
            <a:tbl>
              <a:tblPr/>
              <a:tblGrid>
                <a:gridCol w="3508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92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08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492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7" name="直接箭头连接符 36"/>
          <p:cNvCxnSpPr/>
          <p:nvPr/>
        </p:nvCxnSpPr>
        <p:spPr>
          <a:xfrm>
            <a:off x="3692499" y="5395937"/>
            <a:ext cx="328612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椭圆 37"/>
          <p:cNvSpPr/>
          <p:nvPr/>
        </p:nvSpPr>
        <p:spPr>
          <a:xfrm>
            <a:off x="3413099" y="5249887"/>
            <a:ext cx="315912" cy="315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9" name="表格 38"/>
          <p:cNvGraphicFramePr>
            <a:graphicFrameLocks noGrp="1"/>
          </p:cNvGraphicFramePr>
          <p:nvPr/>
        </p:nvGraphicFramePr>
        <p:xfrm>
          <a:off x="4022699" y="5249887"/>
          <a:ext cx="1050925" cy="314325"/>
        </p:xfrm>
        <a:graphic>
          <a:graphicData uri="http://schemas.openxmlformats.org/drawingml/2006/table">
            <a:tbl>
              <a:tblPr/>
              <a:tblGrid>
                <a:gridCol w="3508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92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08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0" name="直接箭头连接符 39"/>
          <p:cNvCxnSpPr/>
          <p:nvPr/>
        </p:nvCxnSpPr>
        <p:spPr>
          <a:xfrm>
            <a:off x="6175349" y="5395937"/>
            <a:ext cx="328612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椭圆 40"/>
          <p:cNvSpPr/>
          <p:nvPr/>
        </p:nvSpPr>
        <p:spPr>
          <a:xfrm>
            <a:off x="5895949" y="5249887"/>
            <a:ext cx="315912" cy="315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2" name="表格 41"/>
          <p:cNvGraphicFramePr>
            <a:graphicFrameLocks noGrp="1"/>
          </p:cNvGraphicFramePr>
          <p:nvPr/>
        </p:nvGraphicFramePr>
        <p:xfrm>
          <a:off x="6505549" y="5249887"/>
          <a:ext cx="700087" cy="314325"/>
        </p:xfrm>
        <a:graphic>
          <a:graphicData uri="http://schemas.openxmlformats.org/drawingml/2006/table">
            <a:tbl>
              <a:tblPr/>
              <a:tblGrid>
                <a:gridCol w="3508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92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3" name="直接箭头连接符 42"/>
          <p:cNvCxnSpPr/>
          <p:nvPr/>
        </p:nvCxnSpPr>
        <p:spPr>
          <a:xfrm>
            <a:off x="1231874" y="5821387"/>
            <a:ext cx="328612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椭圆 43"/>
          <p:cNvSpPr/>
          <p:nvPr/>
        </p:nvSpPr>
        <p:spPr>
          <a:xfrm>
            <a:off x="954061" y="5675337"/>
            <a:ext cx="314325" cy="315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5" name="表格 44"/>
          <p:cNvGraphicFramePr>
            <a:graphicFrameLocks noGrp="1"/>
          </p:cNvGraphicFramePr>
          <p:nvPr/>
        </p:nvGraphicFramePr>
        <p:xfrm>
          <a:off x="1562074" y="5675337"/>
          <a:ext cx="700087" cy="314325"/>
        </p:xfrm>
        <a:graphic>
          <a:graphicData uri="http://schemas.openxmlformats.org/drawingml/2006/table">
            <a:tbl>
              <a:tblPr/>
              <a:tblGrid>
                <a:gridCol w="3508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92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6" name="直接箭头连接符 45"/>
          <p:cNvCxnSpPr/>
          <p:nvPr/>
        </p:nvCxnSpPr>
        <p:spPr>
          <a:xfrm>
            <a:off x="3706786" y="5821387"/>
            <a:ext cx="328613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椭圆 46"/>
          <p:cNvSpPr/>
          <p:nvPr/>
        </p:nvSpPr>
        <p:spPr>
          <a:xfrm>
            <a:off x="3413099" y="5675337"/>
            <a:ext cx="315912" cy="315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8" name="表格 47"/>
          <p:cNvGraphicFramePr>
            <a:graphicFrameLocks noGrp="1"/>
          </p:cNvGraphicFramePr>
          <p:nvPr/>
        </p:nvGraphicFramePr>
        <p:xfrm>
          <a:off x="4022699" y="5675337"/>
          <a:ext cx="1400175" cy="314325"/>
        </p:xfrm>
        <a:graphic>
          <a:graphicData uri="http://schemas.openxmlformats.org/drawingml/2006/table">
            <a:tbl>
              <a:tblPr/>
              <a:tblGrid>
                <a:gridCol w="3508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92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08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492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9" name="直接箭头连接符 48"/>
          <p:cNvCxnSpPr/>
          <p:nvPr/>
        </p:nvCxnSpPr>
        <p:spPr>
          <a:xfrm>
            <a:off x="6189636" y="5821387"/>
            <a:ext cx="328613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椭圆 49"/>
          <p:cNvSpPr/>
          <p:nvPr/>
        </p:nvSpPr>
        <p:spPr>
          <a:xfrm>
            <a:off x="5895949" y="5675337"/>
            <a:ext cx="315912" cy="315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" name="表格 50"/>
          <p:cNvGraphicFramePr>
            <a:graphicFrameLocks noGrp="1"/>
          </p:cNvGraphicFramePr>
          <p:nvPr/>
        </p:nvGraphicFramePr>
        <p:xfrm>
          <a:off x="6505549" y="5675337"/>
          <a:ext cx="700087" cy="314325"/>
        </p:xfrm>
        <a:graphic>
          <a:graphicData uri="http://schemas.openxmlformats.org/drawingml/2006/table">
            <a:tbl>
              <a:tblPr/>
              <a:tblGrid>
                <a:gridCol w="3508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92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2" name="矩形 51"/>
          <p:cNvSpPr/>
          <p:nvPr/>
        </p:nvSpPr>
        <p:spPr>
          <a:xfrm>
            <a:off x="785786" y="4713311"/>
            <a:ext cx="2336800" cy="164938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Constantia" panose="02030602050306030303" pitchFamily="18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3268636" y="4713311"/>
            <a:ext cx="2336800" cy="164938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Constantia" panose="02030602050306030303" pitchFamily="18" charset="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751486" y="4713311"/>
            <a:ext cx="2336800" cy="164938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Constantia" panose="02030602050306030303" pitchFamily="18" charset="0"/>
            </a:endParaRPr>
          </a:p>
        </p:txBody>
      </p:sp>
      <p:sp>
        <p:nvSpPr>
          <p:cNvPr id="55" name="矩形 84"/>
          <p:cNvSpPr>
            <a:spLocks noChangeArrowheads="1"/>
          </p:cNvSpPr>
          <p:nvPr/>
        </p:nvSpPr>
        <p:spPr bwMode="auto">
          <a:xfrm>
            <a:off x="2571736" y="5915049"/>
            <a:ext cx="454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86"/>
          <p:cNvSpPr>
            <a:spLocks noChangeArrowheads="1"/>
          </p:cNvSpPr>
          <p:nvPr/>
        </p:nvSpPr>
        <p:spPr bwMode="auto">
          <a:xfrm>
            <a:off x="5054586" y="5915049"/>
            <a:ext cx="454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i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矩形 87"/>
          <p:cNvSpPr>
            <a:spLocks noChangeArrowheads="1"/>
          </p:cNvSpPr>
          <p:nvPr/>
        </p:nvSpPr>
        <p:spPr bwMode="auto">
          <a:xfrm>
            <a:off x="7537436" y="5915049"/>
            <a:ext cx="454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i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下箭头 57"/>
          <p:cNvSpPr/>
          <p:nvPr/>
        </p:nvSpPr>
        <p:spPr>
          <a:xfrm>
            <a:off x="4205235" y="4211626"/>
            <a:ext cx="438203" cy="365124"/>
          </a:xfrm>
          <a:prstGeom prst="downArrow">
            <a:avLst/>
          </a:prstGeom>
          <a:solidFill>
            <a:srgbClr val="0070C0">
              <a:alpha val="70000"/>
            </a:srgbClr>
          </a:solidFill>
          <a:ln>
            <a:noFill/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 animBg="1"/>
      <p:bldP spid="32" grpId="0" animBg="1"/>
      <p:bldP spid="35" grpId="0" animBg="1"/>
      <p:bldP spid="38" grpId="0" animBg="1"/>
      <p:bldP spid="41" grpId="0" animBg="1"/>
      <p:bldP spid="44" grpId="0" animBg="1"/>
      <p:bldP spid="47" grpId="0" animBg="1"/>
      <p:bldP spid="50" grpId="0" animBg="1"/>
      <p:bldP spid="52" grpId="0" animBg="1"/>
      <p:bldP spid="53" grpId="0" animBg="1"/>
      <p:bldP spid="54" grpId="0" animBg="1"/>
      <p:bldP spid="55" grpId="0"/>
      <p:bldP spid="56" grpId="0"/>
      <p:bldP spid="57" grpId="0"/>
      <p:bldP spid="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</a:t>
            </a:r>
            <a:r>
              <a:rPr lang="en-US" dirty="0" err="1" smtClean="0"/>
              <a:t>Pregel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smtClean="0"/>
              <a:t>Programming Interfaces</a:t>
            </a:r>
          </a:p>
          <a:p>
            <a:pPr lvl="1"/>
            <a:r>
              <a:rPr lang="en-US" altLang="zh-CN" i="1" dirty="0" smtClean="0"/>
              <a:t> </a:t>
            </a:r>
            <a:r>
              <a:rPr lang="en-US" altLang="zh-CN" i="1" dirty="0" err="1" smtClean="0"/>
              <a:t>u</a:t>
            </a:r>
            <a:r>
              <a:rPr lang="en-US" altLang="zh-CN" dirty="0" err="1" smtClean="0"/>
              <a:t>.</a:t>
            </a:r>
            <a:r>
              <a:rPr lang="en-US" altLang="zh-CN" i="1" dirty="0" err="1" smtClean="0">
                <a:solidFill>
                  <a:srgbClr val="0070C0"/>
                </a:solidFill>
              </a:rPr>
              <a:t>compute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err="1" smtClean="0"/>
              <a:t>msgs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altLang="zh-CN" i="1" dirty="0" smtClean="0"/>
              <a:t> </a:t>
            </a:r>
            <a:r>
              <a:rPr lang="en-US" altLang="zh-CN" i="1" dirty="0" err="1" smtClean="0"/>
              <a:t>u</a:t>
            </a:r>
            <a:r>
              <a:rPr lang="en-US" altLang="zh-CN" dirty="0" err="1" smtClean="0"/>
              <a:t>.</a:t>
            </a:r>
            <a:r>
              <a:rPr lang="en-US" altLang="zh-CN" i="1" dirty="0" err="1" smtClean="0">
                <a:solidFill>
                  <a:srgbClr val="0070C0"/>
                </a:solidFill>
              </a:rPr>
              <a:t>send_msg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/>
              <a:t>v, </a:t>
            </a:r>
            <a:r>
              <a:rPr lang="en-US" altLang="zh-CN" i="1" dirty="0" err="1" smtClean="0"/>
              <a:t>msg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altLang="zh-CN" i="1" dirty="0" smtClean="0"/>
              <a:t>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get_superstep_number</a:t>
            </a:r>
            <a:r>
              <a:rPr lang="en-US" altLang="zh-CN" dirty="0" smtClean="0">
                <a:solidFill>
                  <a:srgbClr val="0070C0"/>
                </a:solidFill>
              </a:rPr>
              <a:t>()</a:t>
            </a:r>
          </a:p>
          <a:p>
            <a:pPr lvl="1"/>
            <a:r>
              <a:rPr lang="en-US" altLang="zh-CN" i="1" dirty="0" smtClean="0"/>
              <a:t> </a:t>
            </a:r>
            <a:r>
              <a:rPr lang="en-US" altLang="zh-CN" i="1" dirty="0" err="1" smtClean="0"/>
              <a:t>u</a:t>
            </a:r>
            <a:r>
              <a:rPr lang="en-US" altLang="zh-CN" dirty="0" err="1" smtClean="0"/>
              <a:t>.</a:t>
            </a:r>
            <a:r>
              <a:rPr lang="en-US" altLang="zh-CN" i="1" dirty="0" err="1" smtClean="0">
                <a:solidFill>
                  <a:srgbClr val="0070C0"/>
                </a:solidFill>
              </a:rPr>
              <a:t>vote_to_halt</a:t>
            </a:r>
            <a:r>
              <a:rPr lang="en-US" altLang="zh-CN" dirty="0" smtClean="0">
                <a:solidFill>
                  <a:srgbClr val="0070C0"/>
                </a:solidFill>
              </a:rPr>
              <a:t>()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6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780788" y="3340100"/>
            <a:ext cx="39885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+mn-lt"/>
              </a:rPr>
              <a:t>Called inside </a:t>
            </a:r>
            <a:r>
              <a:rPr lang="en-US" altLang="zh-CN" i="1" dirty="0" err="1" smtClean="0">
                <a:latin typeface="+mn-lt"/>
              </a:rPr>
              <a:t>u</a:t>
            </a:r>
            <a:r>
              <a:rPr lang="en-US" altLang="zh-CN" dirty="0" err="1" smtClean="0">
                <a:latin typeface="+mn-lt"/>
              </a:rPr>
              <a:t>.</a:t>
            </a:r>
            <a:r>
              <a:rPr lang="en-US" altLang="zh-CN" i="1" dirty="0" err="1" smtClean="0">
                <a:solidFill>
                  <a:srgbClr val="0070C0"/>
                </a:solidFill>
                <a:latin typeface="+mn-lt"/>
              </a:rPr>
              <a:t>compute</a:t>
            </a:r>
            <a:r>
              <a:rPr lang="en-US" altLang="zh-CN" dirty="0" smtClean="0">
                <a:solidFill>
                  <a:srgbClr val="0070C0"/>
                </a:solidFill>
                <a:latin typeface="+mn-lt"/>
              </a:rPr>
              <a:t>(</a:t>
            </a:r>
            <a:r>
              <a:rPr lang="en-US" altLang="zh-CN" i="1" dirty="0" err="1" smtClean="0">
                <a:latin typeface="+mn-lt"/>
              </a:rPr>
              <a:t>msgs</a:t>
            </a:r>
            <a:r>
              <a:rPr lang="en-US" altLang="zh-CN" dirty="0" smtClean="0">
                <a:solidFill>
                  <a:srgbClr val="0070C0"/>
                </a:solidFill>
                <a:latin typeface="+mn-lt"/>
              </a:rPr>
              <a:t>)</a:t>
            </a:r>
            <a:endParaRPr lang="zh-CN" altLang="en-US" dirty="0">
              <a:latin typeface="+mn-lt"/>
            </a:endParaRPr>
          </a:p>
        </p:txBody>
      </p:sp>
      <p:sp>
        <p:nvSpPr>
          <p:cNvPr id="60" name="右大括号 59"/>
          <p:cNvSpPr/>
          <p:nvPr/>
        </p:nvSpPr>
        <p:spPr>
          <a:xfrm>
            <a:off x="4483100" y="2944509"/>
            <a:ext cx="255588" cy="1225544"/>
          </a:xfrm>
          <a:prstGeom prst="rightBrace">
            <a:avLst>
              <a:gd name="adj1" fmla="val 54709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</a:t>
            </a:r>
            <a:r>
              <a:rPr lang="en-US" dirty="0" err="1" smtClean="0"/>
              <a:t>Pregel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smtClean="0"/>
              <a:t>Vertex state</a:t>
            </a:r>
          </a:p>
          <a:p>
            <a:pPr lvl="1"/>
            <a:r>
              <a:rPr lang="en-US" dirty="0" smtClean="0"/>
              <a:t>Active / inactive</a:t>
            </a:r>
          </a:p>
          <a:p>
            <a:pPr lvl="1"/>
            <a:r>
              <a:rPr lang="en-US" dirty="0" smtClean="0"/>
              <a:t>Reactivated by messages</a:t>
            </a:r>
          </a:p>
          <a:p>
            <a:r>
              <a:rPr lang="en-US" b="1" dirty="0" smtClean="0"/>
              <a:t>Stop condition</a:t>
            </a:r>
          </a:p>
          <a:p>
            <a:pPr lvl="1"/>
            <a:r>
              <a:rPr lang="en-US" dirty="0" smtClean="0"/>
              <a:t>All vertices are halted, and</a:t>
            </a:r>
          </a:p>
          <a:p>
            <a:pPr lvl="1"/>
            <a:r>
              <a:rPr lang="en-US" dirty="0" smtClean="0"/>
              <a:t>No pending messages for the next </a:t>
            </a:r>
            <a:r>
              <a:rPr lang="en-US" dirty="0" err="1" smtClean="0"/>
              <a:t>superstep</a:t>
            </a:r>
            <a:endParaRPr lang="en-US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7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</a:t>
            </a:r>
            <a:r>
              <a:rPr lang="en-US" dirty="0" err="1" smtClean="0"/>
              <a:t>Pregel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smtClean="0"/>
              <a:t>Example: Breadth-First Search (BFS)</a:t>
            </a:r>
          </a:p>
          <a:p>
            <a:pPr lvl="1"/>
            <a:r>
              <a:rPr lang="en-US" dirty="0" err="1" smtClean="0"/>
              <a:t>Superstep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8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511050" y="34089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3429000" y="45519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815850" y="41709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4856738" y="49329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512471" y="4547473"/>
            <a:ext cx="304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4551938" y="56187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 rot="5400000" flipH="1" flipV="1">
            <a:off x="3778735" y="3828566"/>
            <a:ext cx="831893" cy="75463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 flipV="1">
            <a:off x="3906262" y="4424629"/>
            <a:ext cx="909588" cy="279709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3886200" y="4856738"/>
            <a:ext cx="979481" cy="23483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>
            <a:stCxn id="14" idx="5"/>
          </p:cNvCxnSpPr>
          <p:nvPr/>
        </p:nvCxnSpPr>
        <p:spPr>
          <a:xfrm rot="16200000" flipH="1">
            <a:off x="3800770" y="4994906"/>
            <a:ext cx="806830" cy="735632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478831" y="4114800"/>
            <a:ext cx="407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21831" y="2895600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02831" y="36824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55231" y="4495800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02831" y="53588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cxnSp>
        <p:nvCxnSpPr>
          <p:cNvPr id="67" name="直接箭头连接符 66"/>
          <p:cNvCxnSpPr/>
          <p:nvPr/>
        </p:nvCxnSpPr>
        <p:spPr>
          <a:xfrm rot="16200000" flipH="1">
            <a:off x="4724401" y="3968706"/>
            <a:ext cx="298493" cy="14609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直接箭头连接符 70"/>
          <p:cNvCxnSpPr/>
          <p:nvPr/>
        </p:nvCxnSpPr>
        <p:spPr>
          <a:xfrm flipV="1">
            <a:off x="4988312" y="3581402"/>
            <a:ext cx="879088" cy="6616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椭圆 71"/>
          <p:cNvSpPr/>
          <p:nvPr/>
        </p:nvSpPr>
        <p:spPr>
          <a:xfrm>
            <a:off x="5867400" y="33327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5771138" y="46281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椭圆 73"/>
          <p:cNvSpPr/>
          <p:nvPr/>
        </p:nvSpPr>
        <p:spPr>
          <a:xfrm>
            <a:off x="5847338" y="39423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直接箭头连接符 74"/>
          <p:cNvCxnSpPr>
            <a:endCxn id="74" idx="2"/>
          </p:cNvCxnSpPr>
          <p:nvPr/>
        </p:nvCxnSpPr>
        <p:spPr>
          <a:xfrm flipV="1">
            <a:off x="5293112" y="4180969"/>
            <a:ext cx="554226" cy="16746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直接箭头连接符 75"/>
          <p:cNvCxnSpPr/>
          <p:nvPr/>
        </p:nvCxnSpPr>
        <p:spPr>
          <a:xfrm>
            <a:off x="5257800" y="4516956"/>
            <a:ext cx="533400" cy="26248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222031" y="2895600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248400" y="36062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222031" y="42920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3" grpId="0"/>
      <p:bldP spid="44" grpId="0"/>
      <p:bldP spid="45" grpId="0"/>
      <p:bldP spid="80" grpId="0"/>
      <p:bldP spid="81" grpId="0"/>
      <p:bldP spid="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</a:t>
            </a:r>
            <a:r>
              <a:rPr lang="en-US" dirty="0" err="1" smtClean="0"/>
              <a:t>Pregel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smtClean="0"/>
              <a:t>Example: Breadth-First Search (BFS)</a:t>
            </a:r>
          </a:p>
          <a:p>
            <a:pPr lvl="1"/>
            <a:r>
              <a:rPr lang="en-US" dirty="0" err="1" smtClean="0"/>
              <a:t>Superstep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9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511050" y="34089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815850" y="41709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4856738" y="49329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4551938" y="56187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 rot="5400000" flipH="1" flipV="1">
            <a:off x="3778735" y="3828566"/>
            <a:ext cx="831893" cy="754638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 flipV="1">
            <a:off x="3906262" y="4424629"/>
            <a:ext cx="909588" cy="279709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3886200" y="4856738"/>
            <a:ext cx="979481" cy="234838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rot="16200000" flipH="1">
            <a:off x="3800770" y="4979845"/>
            <a:ext cx="806830" cy="735632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478831" y="4114800"/>
            <a:ext cx="407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</a:t>
            </a:r>
            <a:endParaRPr lang="zh-CN" altLang="en-US" dirty="0">
              <a:solidFill>
                <a:srgbClr val="00B050"/>
              </a:solidFill>
            </a:endParaRPr>
          </a:p>
        </p:txBody>
      </p:sp>
      <p:cxnSp>
        <p:nvCxnSpPr>
          <p:cNvPr id="27" name="直接箭头连接符 26"/>
          <p:cNvCxnSpPr/>
          <p:nvPr/>
        </p:nvCxnSpPr>
        <p:spPr>
          <a:xfrm rot="16200000" flipH="1">
            <a:off x="4724401" y="3968706"/>
            <a:ext cx="298493" cy="14609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>
            <a:stCxn id="9" idx="6"/>
          </p:cNvCxnSpPr>
          <p:nvPr/>
        </p:nvCxnSpPr>
        <p:spPr>
          <a:xfrm flipV="1">
            <a:off x="4988312" y="3581402"/>
            <a:ext cx="879088" cy="6616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椭圆 31"/>
          <p:cNvSpPr/>
          <p:nvPr/>
        </p:nvSpPr>
        <p:spPr>
          <a:xfrm>
            <a:off x="5867400" y="33327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5771138" y="46281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5847338" y="3942338"/>
            <a:ext cx="477262" cy="4772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直接箭头连接符 35"/>
          <p:cNvCxnSpPr>
            <a:endCxn id="35" idx="2"/>
          </p:cNvCxnSpPr>
          <p:nvPr/>
        </p:nvCxnSpPr>
        <p:spPr>
          <a:xfrm flipV="1">
            <a:off x="5293112" y="4180969"/>
            <a:ext cx="554226" cy="16746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5257800" y="4516956"/>
            <a:ext cx="533400" cy="26248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222031" y="2895600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248400" y="36062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222031" y="42920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3429000" y="4551938"/>
            <a:ext cx="477262" cy="4772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3512471" y="4547473"/>
            <a:ext cx="304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zh-CN" alt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621831" y="2895600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002831" y="36824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155231" y="4495800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002831" y="5358825"/>
            <a:ext cx="407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∞</a:t>
            </a:r>
            <a:endParaRPr lang="zh-CN" altLang="en-US" sz="32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80FF"/>
      </a:hlink>
      <a:folHlink>
        <a:srgbClr val="800080"/>
      </a:folHlink>
    </a:clrScheme>
    <a:fontScheme name="Exhibit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  <a:headEnd type="none" w="med" len="med"/>
          <a:tailEnd type="none"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>
          <a:solidFill>
            <a:schemeClr val="tx1"/>
          </a:solidFill>
          <a:headEnd type="none" w="med" len="med"/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64247</TotalTime>
  <Words>939</Words>
  <Application>Microsoft Office PowerPoint</Application>
  <PresentationFormat>全屏显示(4:3)</PresentationFormat>
  <Paragraphs>399</Paragraphs>
  <Slides>30</Slides>
  <Notes>30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1" baseType="lpstr">
      <vt:lpstr>Office Theme</vt:lpstr>
      <vt:lpstr>幻灯片 1</vt:lpstr>
      <vt:lpstr>Outline</vt:lpstr>
      <vt:lpstr>Outline</vt:lpstr>
      <vt:lpstr>Google’s Pregel</vt:lpstr>
      <vt:lpstr>Google’s Pregel</vt:lpstr>
      <vt:lpstr>Google’s Pregel</vt:lpstr>
      <vt:lpstr>Google’s Pregel</vt:lpstr>
      <vt:lpstr>Google’s Pregel</vt:lpstr>
      <vt:lpstr>Google’s Pregel</vt:lpstr>
      <vt:lpstr>Google’s Pregel</vt:lpstr>
      <vt:lpstr>Google’s Pregel</vt:lpstr>
      <vt:lpstr>Google’s Pregel</vt:lpstr>
      <vt:lpstr>Google’s Pregel</vt:lpstr>
      <vt:lpstr>Google’s Pregel</vt:lpstr>
      <vt:lpstr>Google’s Pregel</vt:lpstr>
      <vt:lpstr>BigGraph@CUHK</vt:lpstr>
      <vt:lpstr>Outline</vt:lpstr>
      <vt:lpstr>Quegel Motivations</vt:lpstr>
      <vt:lpstr>Quegel Motivations</vt:lpstr>
      <vt:lpstr>Quegel Motivations</vt:lpstr>
      <vt:lpstr>Quegel Motivations</vt:lpstr>
      <vt:lpstr>Quegel Motivations</vt:lpstr>
      <vt:lpstr>Outline</vt:lpstr>
      <vt:lpstr>System Design</vt:lpstr>
      <vt:lpstr>System Design</vt:lpstr>
      <vt:lpstr>System Design</vt:lpstr>
      <vt:lpstr>System Design</vt:lpstr>
      <vt:lpstr>Outline</vt:lpstr>
      <vt:lpstr>Get Started</vt:lpstr>
      <vt:lpstr>幻灯片 30</vt:lpstr>
    </vt:vector>
  </TitlesOfParts>
  <Company>UC Berkeley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Konwinski</dc:creator>
  <cp:lastModifiedBy>yanda</cp:lastModifiedBy>
  <cp:revision>4374</cp:revision>
  <dcterms:created xsi:type="dcterms:W3CDTF">2010-06-28T20:28:41Z</dcterms:created>
  <dcterms:modified xsi:type="dcterms:W3CDTF">2016-09-05T15:17:49Z</dcterms:modified>
</cp:coreProperties>
</file>