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92" r:id="rId2"/>
    <p:sldId id="1260" r:id="rId3"/>
    <p:sldId id="1261" r:id="rId4"/>
    <p:sldId id="1285" r:id="rId5"/>
    <p:sldId id="1262" r:id="rId6"/>
    <p:sldId id="1266" r:id="rId7"/>
    <p:sldId id="1264" r:id="rId8"/>
    <p:sldId id="1268" r:id="rId9"/>
    <p:sldId id="1269" r:id="rId10"/>
    <p:sldId id="1263" r:id="rId11"/>
    <p:sldId id="1270" r:id="rId12"/>
    <p:sldId id="1267" r:id="rId13"/>
    <p:sldId id="1271" r:id="rId14"/>
    <p:sldId id="1272" r:id="rId15"/>
    <p:sldId id="1273" r:id="rId16"/>
    <p:sldId id="1274" r:id="rId17"/>
    <p:sldId id="1275" r:id="rId18"/>
    <p:sldId id="1278" r:id="rId19"/>
    <p:sldId id="1277" r:id="rId20"/>
    <p:sldId id="1265" r:id="rId21"/>
    <p:sldId id="1281" r:id="rId22"/>
    <p:sldId id="1276" r:id="rId23"/>
    <p:sldId id="1279" r:id="rId24"/>
    <p:sldId id="1280" r:id="rId25"/>
    <p:sldId id="1286" r:id="rId26"/>
    <p:sldId id="1283" r:id="rId27"/>
    <p:sldId id="1282" r:id="rId28"/>
    <p:sldId id="1284" r:id="rId29"/>
    <p:sldId id="889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DC7"/>
    <a:srgbClr val="E50204"/>
    <a:srgbClr val="3056FA"/>
    <a:srgbClr val="950001"/>
    <a:srgbClr val="E8D0D0"/>
    <a:srgbClr val="D70002"/>
    <a:srgbClr val="FABC0E"/>
    <a:srgbClr val="FBC325"/>
    <a:srgbClr val="FBC7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48" autoAdjust="0"/>
    <p:restoredTop sz="86977" autoAdjust="0"/>
  </p:normalViewPr>
  <p:slideViewPr>
    <p:cSldViewPr snapToObjects="1">
      <p:cViewPr varScale="1">
        <p:scale>
          <a:sx n="96" d="100"/>
          <a:sy n="96" d="100"/>
        </p:scale>
        <p:origin x="1528" y="168"/>
      </p:cViewPr>
      <p:guideLst>
        <p:guide orient="horz" pos="2160"/>
        <p:guide pos="15"/>
      </p:guideLst>
    </p:cSldViewPr>
  </p:slideViewPr>
  <p:notesTextViewPr>
    <p:cViewPr>
      <p:scale>
        <a:sx n="95" d="100"/>
        <a:sy n="95" d="100"/>
      </p:scale>
      <p:origin x="0" y="-24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10DBB-FA3E-BA4C-AFAB-ED4147FA32B1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FF5B2-048D-0344-B140-24CAAF7F0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03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B1EAA98-0FDA-CD43-AE85-312F9266063F}" type="datetime1">
              <a:rPr lang="en-US"/>
              <a:pPr>
                <a:defRPr/>
              </a:pPr>
              <a:t>9/9/20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519AE34-0624-8F4B-9FB8-27D0EFDF7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979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altLang="zh-CN" dirty="0">
                <a:ea typeface="ＭＳ Ｐゴシック" charset="-128"/>
                <a:cs typeface="ＭＳ Ｐゴシック" charset="-128"/>
              </a:rPr>
              <a:t>My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name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Da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Yan,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am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from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University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of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Alabama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Birmingham,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am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presenter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of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our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paper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“Lane Extraction and Quality Evaluation: A Hough Transform Based Approach,”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work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mainly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contributed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by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 err="1">
                <a:ea typeface="ＭＳ Ｐゴシック" charset="-128"/>
                <a:cs typeface="ＭＳ Ｐゴシック" charset="-128"/>
              </a:rPr>
              <a:t>Xingyao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Wang,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student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from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University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of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Michigan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who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doing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internship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now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and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cannot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make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for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pre-recording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this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video.</a:t>
            </a:r>
          </a:p>
          <a:p>
            <a:endParaRPr lang="en-US" altLang="zh-CN" dirty="0">
              <a:ea typeface="ＭＳ Ｐゴシック" charset="-128"/>
              <a:cs typeface="ＭＳ Ｐゴシック" charset="-128"/>
            </a:endParaRPr>
          </a:p>
          <a:p>
            <a:r>
              <a:rPr lang="en-US" altLang="zh-CN" dirty="0">
                <a:ea typeface="ＭＳ Ｐゴシック" charset="-128"/>
                <a:cs typeface="ＭＳ Ｐゴシック" charset="-128"/>
              </a:rPr>
              <a:t>We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are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happy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to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have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our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paper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published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IEEE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MIPR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2020,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which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held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virtually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this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year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due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to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coronavirus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pandemic.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DC69FE-82EB-ED4A-895C-6DF3FE534FB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Here’s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comparison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between</a:t>
            </a:r>
            <a:r>
              <a:rPr lang="zh-CN" altLang="en-US" baseline="0" dirty="0"/>
              <a:t> </a:t>
            </a:r>
            <a:r>
              <a:rPr lang="en-US" altLang="zh-CN" baseline="0" dirty="0"/>
              <a:t>GCN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existing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models,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see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GCN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fully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convolutional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uses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  <a:r>
              <a:rPr lang="zh-CN" altLang="en-US" baseline="0" dirty="0"/>
              <a:t> </a:t>
            </a:r>
            <a:r>
              <a:rPr lang="en-US" altLang="zh-CN" baseline="0" dirty="0"/>
              <a:t>kernels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6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Here’s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detailed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GCN</a:t>
            </a:r>
            <a:r>
              <a:rPr lang="zh-CN" altLang="en-US" baseline="0" dirty="0"/>
              <a:t> </a:t>
            </a:r>
            <a:r>
              <a:rPr lang="en-US" altLang="zh-CN" baseline="0" dirty="0"/>
              <a:t>architecture,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during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encoding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stage,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feature</a:t>
            </a:r>
            <a:r>
              <a:rPr lang="zh-CN" altLang="en-US" baseline="0" dirty="0"/>
              <a:t> </a:t>
            </a:r>
            <a:r>
              <a:rPr lang="en-US" altLang="zh-CN" baseline="0" dirty="0"/>
              <a:t>pyramid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applied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backbone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ResNet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</a:t>
            </a:r>
            <a:r>
              <a:rPr lang="zh-CN" altLang="en-US" baseline="0" dirty="0"/>
              <a:t> </a:t>
            </a:r>
            <a:r>
              <a:rPr lang="en-US" altLang="zh-CN" baseline="0" dirty="0"/>
              <a:t>image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features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at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different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scales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feature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decoded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obtain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pixel-level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predictions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using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binary</a:t>
            </a:r>
            <a:r>
              <a:rPr lang="zh-CN" altLang="en-US" baseline="0" dirty="0"/>
              <a:t> </a:t>
            </a:r>
            <a:r>
              <a:rPr lang="en-US" altLang="zh-CN" baseline="0" dirty="0"/>
              <a:t>cross-entropy</a:t>
            </a:r>
            <a:r>
              <a:rPr lang="zh-CN" altLang="en-US" baseline="0" dirty="0"/>
              <a:t> </a:t>
            </a:r>
            <a:r>
              <a:rPr lang="en-US" altLang="zh-CN" baseline="0" dirty="0"/>
              <a:t>loss.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Notably,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B,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GCN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module</a:t>
            </a:r>
            <a:r>
              <a:rPr lang="zh-CN" altLang="en-US" baseline="0" dirty="0"/>
              <a:t> </a:t>
            </a:r>
            <a:r>
              <a:rPr lang="en-US" altLang="zh-CN" baseline="0" dirty="0"/>
              <a:t>decomposes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k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k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  <a:r>
              <a:rPr lang="zh-CN" altLang="en-US" baseline="0" dirty="0"/>
              <a:t> </a:t>
            </a:r>
            <a:r>
              <a:rPr lang="en-US" altLang="zh-CN" baseline="0" dirty="0"/>
              <a:t>kernel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two</a:t>
            </a:r>
            <a:r>
              <a:rPr lang="zh-CN" altLang="en-US" baseline="0" dirty="0"/>
              <a:t> </a:t>
            </a:r>
            <a:r>
              <a:rPr lang="en-US" altLang="zh-CN" baseline="0" dirty="0"/>
              <a:t>layers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1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k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k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1</a:t>
            </a:r>
            <a:r>
              <a:rPr lang="zh-CN" altLang="en-US" baseline="0" dirty="0"/>
              <a:t> </a:t>
            </a:r>
            <a:r>
              <a:rPr lang="en-US" altLang="zh-CN" baseline="0" dirty="0"/>
              <a:t>kernels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approximation,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</a:t>
            </a:r>
            <a:r>
              <a:rPr lang="zh-CN" altLang="en-US" baseline="0" dirty="0"/>
              <a:t> </a:t>
            </a:r>
            <a:r>
              <a:rPr lang="en-US" altLang="zh-CN" baseline="0" dirty="0"/>
              <a:t>avoids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high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computation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overhead.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also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boundary</a:t>
            </a:r>
            <a:r>
              <a:rPr lang="zh-CN" altLang="en-US" baseline="0" dirty="0"/>
              <a:t> </a:t>
            </a:r>
            <a:r>
              <a:rPr lang="en-US" altLang="zh-CN" baseline="0" dirty="0"/>
              <a:t>refinement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module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C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uses</a:t>
            </a:r>
            <a:r>
              <a:rPr lang="zh-CN" altLang="en-US" baseline="0" dirty="0"/>
              <a:t> </a:t>
            </a:r>
            <a:r>
              <a:rPr lang="en-US" altLang="zh-CN" baseline="0" dirty="0"/>
              <a:t>residual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links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learn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incremental</a:t>
            </a:r>
            <a:r>
              <a:rPr lang="zh-CN" altLang="en-US" baseline="0" dirty="0"/>
              <a:t> </a:t>
            </a:r>
            <a:r>
              <a:rPr lang="en-US" altLang="zh-CN" baseline="0" dirty="0"/>
              <a:t>details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object</a:t>
            </a:r>
            <a:r>
              <a:rPr lang="zh-CN" altLang="en-US" baseline="0" dirty="0"/>
              <a:t> </a:t>
            </a:r>
            <a:r>
              <a:rPr lang="en-US" altLang="zh-CN" baseline="0" dirty="0"/>
              <a:t>boundary.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  <a:r>
              <a:rPr lang="zh-CN" altLang="en-US" baseline="0" dirty="0"/>
              <a:t> </a:t>
            </a:r>
            <a:r>
              <a:rPr lang="en-US" altLang="zh-CN" baseline="0" dirty="0"/>
              <a:t>kernel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able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capture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an</a:t>
            </a:r>
            <a:r>
              <a:rPr lang="zh-CN" altLang="en-US" baseline="0" dirty="0"/>
              <a:t> </a:t>
            </a:r>
            <a:r>
              <a:rPr lang="en-US" altLang="zh-CN" baseline="0" dirty="0"/>
              <a:t>entire</a:t>
            </a:r>
            <a:r>
              <a:rPr lang="zh-CN" altLang="en-US" baseline="0" dirty="0"/>
              <a:t> </a:t>
            </a:r>
            <a:r>
              <a:rPr lang="en-US" altLang="zh-CN" baseline="0" dirty="0"/>
              <a:t>long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allow</a:t>
            </a:r>
            <a:r>
              <a:rPr lang="zh-CN" altLang="en-US" baseline="0" dirty="0"/>
              <a:t> </a:t>
            </a:r>
            <a:r>
              <a:rPr lang="en-US" altLang="zh-CN" baseline="0" dirty="0"/>
              <a:t>accurate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recognition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studied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application.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81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After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get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pixel-level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probability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thresholding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get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binary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either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0</a:t>
            </a:r>
            <a:r>
              <a:rPr lang="zh-CN" altLang="en-US" baseline="0" dirty="0"/>
              <a:t> </a:t>
            </a:r>
            <a:r>
              <a:rPr lang="en-US" altLang="zh-CN" baseline="0" dirty="0"/>
              <a:t>or</a:t>
            </a:r>
            <a:r>
              <a:rPr lang="zh-CN" altLang="en-US" baseline="0" dirty="0"/>
              <a:t> </a:t>
            </a:r>
            <a:r>
              <a:rPr lang="en-US" altLang="zh-CN" baseline="0" dirty="0"/>
              <a:t>1,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</a:t>
            </a:r>
            <a:r>
              <a:rPr lang="zh-CN" altLang="en-US" baseline="0" dirty="0"/>
              <a:t> </a:t>
            </a:r>
            <a:r>
              <a:rPr lang="en-US" altLang="zh-CN" baseline="0" dirty="0"/>
              <a:t>refers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background</a:t>
            </a:r>
            <a:r>
              <a:rPr lang="zh-CN" altLang="en-US" baseline="0" dirty="0"/>
              <a:t> </a:t>
            </a:r>
            <a:r>
              <a:rPr lang="en-US" altLang="zh-CN" baseline="0" dirty="0"/>
              <a:t>or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foreground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pixels.</a:t>
            </a:r>
          </a:p>
          <a:p>
            <a:endParaRPr lang="en-US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foreground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detected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12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feed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all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foreground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into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Hough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Transform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lane-lines,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represented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spherical coordinates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32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Hough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Transform,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foreground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</a:t>
            </a:r>
            <a:r>
              <a:rPr lang="zh-CN" altLang="en-US" baseline="0" dirty="0"/>
              <a:t> </a:t>
            </a:r>
            <a:r>
              <a:rPr lang="en-US" altLang="zh-CN" baseline="0" dirty="0"/>
              <a:t>corresponds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set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pass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through</a:t>
            </a:r>
            <a:r>
              <a:rPr lang="zh-CN" altLang="en-US" baseline="0" dirty="0"/>
              <a:t> </a:t>
            </a:r>
            <a:r>
              <a:rPr lang="en-US" altLang="zh-CN" baseline="0" dirty="0"/>
              <a:t>it,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or</a:t>
            </a:r>
            <a:r>
              <a:rPr lang="zh-CN" altLang="en-US" baseline="0" dirty="0"/>
              <a:t> </a:t>
            </a:r>
            <a:r>
              <a:rPr lang="en-US" altLang="zh-CN" baseline="0" dirty="0"/>
              <a:t>rotating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round</a:t>
            </a:r>
            <a:r>
              <a:rPr lang="zh-CN" altLang="en-US" baseline="0" dirty="0"/>
              <a:t> </a:t>
            </a:r>
            <a:r>
              <a:rPr lang="en-US" altLang="zh-CN" baseline="0" dirty="0"/>
              <a:t>it,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represented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coordinates</a:t>
            </a:r>
            <a:r>
              <a:rPr lang="zh-CN" altLang="en-US" baseline="0" dirty="0"/>
              <a:t> </a:t>
            </a:r>
            <a:r>
              <a:rPr lang="en-US" altLang="zh-CN" baseline="0" dirty="0"/>
              <a:t>(rho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46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These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form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curve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(rho-theta) coordinate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Now</a:t>
            </a:r>
            <a:r>
              <a:rPr lang="zh-CN" altLang="en-US" baseline="0" dirty="0"/>
              <a:t> </a:t>
            </a:r>
            <a:r>
              <a:rPr lang="en-US" altLang="zh-CN" baseline="0" dirty="0"/>
              <a:t>if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many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foreground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same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their</a:t>
            </a:r>
            <a:r>
              <a:rPr lang="zh-CN" altLang="en-US" baseline="0" dirty="0"/>
              <a:t> </a:t>
            </a:r>
            <a:r>
              <a:rPr lang="en-US" altLang="zh-CN" baseline="0" dirty="0"/>
              <a:t>(rho-theta)</a:t>
            </a:r>
            <a:r>
              <a:rPr lang="zh-CN" altLang="en-US" baseline="0" dirty="0"/>
              <a:t> </a:t>
            </a:r>
            <a:r>
              <a:rPr lang="en-US" altLang="zh-CN" baseline="0" dirty="0"/>
              <a:t>curves</a:t>
            </a:r>
            <a:r>
              <a:rPr lang="zh-CN" altLang="en-US" baseline="0" dirty="0"/>
              <a:t> </a:t>
            </a:r>
            <a:r>
              <a:rPr lang="en-US" altLang="zh-CN" baseline="0" dirty="0"/>
              <a:t>will</a:t>
            </a:r>
            <a:r>
              <a:rPr lang="zh-CN" altLang="en-US" baseline="0" dirty="0"/>
              <a:t> </a:t>
            </a:r>
            <a:r>
              <a:rPr lang="en-US" altLang="zh-CN" baseline="0" dirty="0"/>
              <a:t>overlap</a:t>
            </a:r>
            <a:r>
              <a:rPr lang="zh-CN" altLang="en-US" baseline="0" dirty="0"/>
              <a:t> </a:t>
            </a:r>
            <a:r>
              <a:rPr lang="en-US" altLang="zh-CN" baseline="0" dirty="0"/>
              <a:t>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same</a:t>
            </a:r>
            <a:r>
              <a:rPr lang="zh-CN" altLang="en-US" baseline="0" dirty="0"/>
              <a:t> </a:t>
            </a:r>
            <a:r>
              <a:rPr lang="en-US" altLang="zh-CN" baseline="0" dirty="0"/>
              <a:t>point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spherical</a:t>
            </a:r>
            <a:r>
              <a:rPr lang="zh-CN" altLang="en-US" baseline="0" dirty="0"/>
              <a:t> </a:t>
            </a:r>
            <a:r>
              <a:rPr lang="en-US" altLang="zh-CN" baseline="0" dirty="0"/>
              <a:t>coordinate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system,</a:t>
            </a:r>
            <a:r>
              <a:rPr lang="zh-CN" altLang="en-US" baseline="0" dirty="0"/>
              <a:t> </a:t>
            </a:r>
            <a:r>
              <a:rPr lang="en-US" altLang="zh-CN" baseline="0" dirty="0"/>
              <a:t>corresponding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So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(rho-theta) coordinate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grid</a:t>
            </a:r>
            <a:r>
              <a:rPr lang="zh-CN" altLang="en-US" baseline="0" dirty="0"/>
              <a:t> </a:t>
            </a:r>
            <a:r>
              <a:rPr lang="en-US" altLang="zh-CN" baseline="0" dirty="0"/>
              <a:t>structure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imposed,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those</a:t>
            </a:r>
            <a:r>
              <a:rPr lang="zh-CN" altLang="en-US" baseline="0" dirty="0"/>
              <a:t> </a:t>
            </a:r>
            <a:r>
              <a:rPr lang="en-US" altLang="zh-CN" baseline="0" dirty="0"/>
              <a:t>grid</a:t>
            </a:r>
            <a:r>
              <a:rPr lang="zh-CN" altLang="en-US" baseline="0" dirty="0"/>
              <a:t> </a:t>
            </a:r>
            <a:r>
              <a:rPr lang="en-US" altLang="zh-CN" baseline="0" dirty="0"/>
              <a:t>cells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high</a:t>
            </a:r>
            <a:r>
              <a:rPr lang="zh-CN" altLang="en-US" baseline="0" dirty="0"/>
              <a:t> </a:t>
            </a:r>
            <a:r>
              <a:rPr lang="en-US" altLang="zh-CN" baseline="0" dirty="0"/>
              <a:t>hitting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count</a:t>
            </a:r>
            <a:r>
              <a:rPr lang="zh-CN" altLang="en-US" baseline="0" dirty="0"/>
              <a:t> </a:t>
            </a:r>
            <a:r>
              <a:rPr lang="en-US" altLang="zh-CN" baseline="0" dirty="0"/>
              <a:t>will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selected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recover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60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However,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since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using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thresholding,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actual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many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clustered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around</a:t>
            </a:r>
            <a:r>
              <a:rPr lang="zh-CN" altLang="en-US" baseline="0" dirty="0"/>
              <a:t> </a:t>
            </a:r>
            <a:r>
              <a:rPr lang="en-US" altLang="zh-CN" baseline="0" dirty="0"/>
              <a:t>it,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will</a:t>
            </a:r>
            <a:r>
              <a:rPr lang="zh-CN" altLang="en-US" baseline="0" dirty="0"/>
              <a:t> </a:t>
            </a:r>
            <a:r>
              <a:rPr lang="en-US" altLang="zh-CN" baseline="0" dirty="0"/>
              <a:t>normalize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them</a:t>
            </a:r>
            <a:r>
              <a:rPr lang="zh-CN" altLang="en-US" baseline="0" dirty="0"/>
              <a:t> </a:t>
            </a:r>
            <a:r>
              <a:rPr lang="en-US" altLang="zh-CN" baseline="0" dirty="0"/>
              <a:t>so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later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stage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2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them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into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effectively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41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truth</a:t>
            </a:r>
            <a:r>
              <a:rPr lang="zh-CN" altLang="en-US" baseline="0" dirty="0"/>
              <a:t> </a:t>
            </a:r>
            <a:r>
              <a:rPr lang="en-US" altLang="zh-CN" baseline="0" dirty="0"/>
              <a:t>annotations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already</a:t>
            </a:r>
            <a:r>
              <a:rPr lang="zh-CN" altLang="en-US" baseline="0" dirty="0"/>
              <a:t> </a:t>
            </a:r>
            <a:r>
              <a:rPr lang="en-US" altLang="zh-CN" baseline="0" dirty="0"/>
              <a:t>binary</a:t>
            </a:r>
            <a:r>
              <a:rPr lang="zh-CN" altLang="en-US" baseline="0" dirty="0"/>
              <a:t> </a:t>
            </a:r>
            <a:r>
              <a:rPr lang="en-US" altLang="zh-CN" baseline="0" dirty="0"/>
              <a:t>images,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directly</a:t>
            </a:r>
            <a:r>
              <a:rPr lang="zh-CN" altLang="en-US" baseline="0" dirty="0"/>
              <a:t> </a:t>
            </a:r>
            <a:r>
              <a:rPr lang="en-US" altLang="zh-CN" baseline="0" dirty="0"/>
              <a:t>apply</a:t>
            </a:r>
            <a:r>
              <a:rPr lang="zh-CN" altLang="en-US" baseline="0" dirty="0"/>
              <a:t> </a:t>
            </a:r>
            <a:r>
              <a:rPr lang="en-US" altLang="zh-CN" baseline="0" dirty="0"/>
              <a:t>Hough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transform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52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Now</a:t>
            </a:r>
            <a:r>
              <a:rPr lang="zh-CN" altLang="en-US" baseline="0" dirty="0"/>
              <a:t> </a:t>
            </a:r>
            <a:r>
              <a:rPr lang="en-US" altLang="zh-CN" baseline="0" dirty="0"/>
              <a:t>let’s</a:t>
            </a:r>
            <a:r>
              <a:rPr lang="zh-CN" altLang="en-US" baseline="0" dirty="0"/>
              <a:t> </a:t>
            </a:r>
            <a:r>
              <a:rPr lang="en-US" altLang="zh-CN" baseline="0" dirty="0"/>
              <a:t>look</a:t>
            </a:r>
            <a:r>
              <a:rPr lang="zh-CN" altLang="en-US" baseline="0" dirty="0"/>
              <a:t> </a:t>
            </a:r>
            <a:r>
              <a:rPr lang="en-US" altLang="zh-CN" baseline="0" dirty="0"/>
              <a:t>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second</a:t>
            </a:r>
            <a:r>
              <a:rPr lang="zh-CN" altLang="en-US" baseline="0" dirty="0"/>
              <a:t> </a:t>
            </a:r>
            <a:r>
              <a:rPr lang="en-US" altLang="zh-CN" baseline="0" dirty="0"/>
              <a:t>stage,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will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unique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cluster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if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truth</a:t>
            </a:r>
            <a:r>
              <a:rPr lang="zh-CN" altLang="en-US" baseline="0" dirty="0"/>
              <a:t> </a:t>
            </a:r>
            <a:r>
              <a:rPr lang="en-US" altLang="zh-CN" baseline="0" dirty="0"/>
              <a:t>annotation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exists,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will</a:t>
            </a:r>
            <a:r>
              <a:rPr lang="zh-CN" altLang="en-US" baseline="0" dirty="0"/>
              <a:t> </a:t>
            </a:r>
            <a:r>
              <a:rPr lang="en-US" altLang="zh-CN" baseline="0" dirty="0"/>
              <a:t>match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predicted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input</a:t>
            </a:r>
            <a:r>
              <a:rPr lang="zh-CN" altLang="en-US" baseline="0" dirty="0"/>
              <a:t> </a:t>
            </a:r>
            <a:r>
              <a:rPr lang="en-US" altLang="zh-CN" baseline="0" dirty="0"/>
              <a:t>images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those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annotations,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provide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scientific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</a:t>
            </a:r>
            <a:r>
              <a:rPr lang="zh-CN" altLang="en-US" baseline="0" dirty="0"/>
              <a:t> </a:t>
            </a:r>
            <a:r>
              <a:rPr lang="en-US" altLang="zh-CN" baseline="0" dirty="0"/>
              <a:t>estimate</a:t>
            </a:r>
            <a:r>
              <a:rPr lang="zh-CN" altLang="en-US" baseline="0" dirty="0"/>
              <a:t>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39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Specifically,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those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annotated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images,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will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</a:t>
            </a:r>
            <a:r>
              <a:rPr lang="zh-CN" altLang="en-US" baseline="0" dirty="0"/>
              <a:t> </a:t>
            </a:r>
            <a:r>
              <a:rPr lang="en-US" altLang="zh-CN" baseline="0" dirty="0"/>
              <a:t>k-means</a:t>
            </a:r>
            <a:r>
              <a:rPr lang="zh-CN" altLang="en-US" baseline="0" dirty="0"/>
              <a:t> </a:t>
            </a:r>
            <a:r>
              <a:rPr lang="en-US" altLang="zh-CN" baseline="0" dirty="0"/>
              <a:t>clustering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them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into</a:t>
            </a:r>
            <a:r>
              <a:rPr lang="zh-CN" altLang="en-US" baseline="0" dirty="0"/>
              <a:t> </a:t>
            </a:r>
            <a:r>
              <a:rPr lang="en-US" altLang="zh-CN" baseline="0" dirty="0"/>
              <a:t>k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groups,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</a:t>
            </a:r>
            <a:r>
              <a:rPr lang="zh-CN" altLang="en-US" baseline="0" dirty="0"/>
              <a:t> </a:t>
            </a:r>
            <a:r>
              <a:rPr lang="en-US" altLang="zh-CN" baseline="0" dirty="0"/>
              <a:t>corresponds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Here,</a:t>
            </a:r>
            <a:r>
              <a:rPr lang="zh-CN" altLang="en-US" baseline="0" dirty="0"/>
              <a:t> </a:t>
            </a:r>
            <a:r>
              <a:rPr lang="en-US" altLang="zh-CN" baseline="0" dirty="0"/>
              <a:t>k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selected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using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well-known</a:t>
            </a:r>
            <a:r>
              <a:rPr lang="zh-CN" altLang="en-US" baseline="0" dirty="0"/>
              <a:t> </a:t>
            </a:r>
            <a:r>
              <a:rPr lang="en-US" altLang="zh-CN" baseline="0" dirty="0"/>
              <a:t>elbow</a:t>
            </a:r>
            <a:r>
              <a:rPr lang="zh-CN" altLang="en-US" baseline="0" dirty="0"/>
              <a:t> </a:t>
            </a:r>
            <a:r>
              <a:rPr lang="en-US" altLang="zh-CN" baseline="0" dirty="0"/>
              <a:t>method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almost</a:t>
            </a:r>
            <a:r>
              <a:rPr lang="zh-CN" altLang="en-US" baseline="0" dirty="0"/>
              <a:t> </a:t>
            </a:r>
            <a:r>
              <a:rPr lang="en-US" altLang="zh-CN" baseline="0" dirty="0"/>
              <a:t>always</a:t>
            </a:r>
            <a:r>
              <a:rPr lang="zh-CN" altLang="en-US" baseline="0" dirty="0"/>
              <a:t> </a:t>
            </a:r>
            <a:r>
              <a:rPr lang="en-US" altLang="zh-CN" baseline="0" dirty="0"/>
              <a:t>recover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actual</a:t>
            </a:r>
            <a:r>
              <a:rPr lang="zh-CN" altLang="en-US" baseline="0" dirty="0"/>
              <a:t> </a:t>
            </a:r>
            <a:r>
              <a:rPr lang="en-US" altLang="zh-CN" baseline="0" dirty="0"/>
              <a:t>number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annotations.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train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k-nearest</a:t>
            </a:r>
            <a:r>
              <a:rPr lang="zh-CN" altLang="en-US" baseline="0" dirty="0"/>
              <a:t> </a:t>
            </a:r>
            <a:r>
              <a:rPr lang="en-US" altLang="zh-CN" baseline="0" dirty="0"/>
              <a:t>neighbor</a:t>
            </a:r>
            <a:r>
              <a:rPr lang="zh-CN" altLang="en-US" baseline="0" dirty="0"/>
              <a:t> </a:t>
            </a:r>
            <a:r>
              <a:rPr lang="en-US" altLang="zh-CN" baseline="0" dirty="0"/>
              <a:t>classifier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predicts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</a:t>
            </a:r>
            <a:r>
              <a:rPr lang="zh-CN" altLang="en-US" baseline="0" dirty="0"/>
              <a:t> </a:t>
            </a:r>
            <a:r>
              <a:rPr lang="en-US" altLang="zh-CN" baseline="0" dirty="0"/>
              <a:t>ID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according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its</a:t>
            </a:r>
            <a:r>
              <a:rPr lang="zh-CN" altLang="en-US" baseline="0" dirty="0"/>
              <a:t> </a:t>
            </a:r>
            <a:r>
              <a:rPr lang="en-US" altLang="zh-CN" baseline="0" dirty="0"/>
              <a:t>(rho-theta)</a:t>
            </a:r>
            <a:r>
              <a:rPr lang="zh-CN" altLang="en-US" baseline="0" dirty="0"/>
              <a:t> </a:t>
            </a:r>
            <a:r>
              <a:rPr lang="en-US" altLang="zh-CN" baseline="0" dirty="0"/>
              <a:t>coordinates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9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ea typeface="ＭＳ Ｐゴシック" charset="-128"/>
                <a:cs typeface="ＭＳ Ｐゴシック" charset="-128"/>
              </a:rPr>
              <a:t>This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work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studies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problem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>
                <a:ea typeface="ＭＳ Ｐゴシック" charset="-128"/>
                <a:cs typeface="ＭＳ Ｐゴシック" charset="-128"/>
              </a:rPr>
              <a:t>of</a:t>
            </a:r>
            <a:r>
              <a:rPr lang="zh-CN" altLang="en-US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lane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recognition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from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each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video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frame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image,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which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important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applications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such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driving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assistance.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fact,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lane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recognition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has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been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used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ADAS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of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many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car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models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to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adjust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steering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wheel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give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warnings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if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your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wheel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touches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lane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lines.</a:t>
            </a:r>
          </a:p>
          <a:p>
            <a:endParaRPr lang="en-US" altLang="zh-CN" dirty="0">
              <a:ea typeface="ＭＳ Ｐゴシック" charset="-128"/>
              <a:cs typeface="ＭＳ Ｐゴシック" charset="-128"/>
            </a:endParaRPr>
          </a:p>
          <a:p>
            <a:r>
              <a:rPr lang="en-US" altLang="zh-CN" dirty="0">
                <a:ea typeface="ＭＳ Ｐゴシック" charset="-128"/>
                <a:cs typeface="ＭＳ Ｐゴシック" charset="-128"/>
              </a:rPr>
              <a:t>In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future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technology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of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self-driving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cars,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lane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recognition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also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essential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first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step.</a:t>
            </a:r>
          </a:p>
          <a:p>
            <a:endParaRPr lang="en-US" altLang="zh-CN" dirty="0">
              <a:ea typeface="ＭＳ Ｐゴシック" charset="-128"/>
              <a:cs typeface="ＭＳ Ｐゴシック" charset="-128"/>
            </a:endParaRPr>
          </a:p>
          <a:p>
            <a:r>
              <a:rPr lang="en-US" altLang="zh-CN" dirty="0">
                <a:ea typeface="ＭＳ Ｐゴシック" charset="-128"/>
                <a:cs typeface="ＭＳ Ｐゴシック" charset="-128"/>
              </a:rPr>
              <a:t>In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our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problem,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are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actually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detecting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lines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that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mark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lane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boundaries,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and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call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them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lane-lines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hereafter.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6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trained</a:t>
            </a:r>
            <a:r>
              <a:rPr lang="zh-CN" altLang="en-US" baseline="0" dirty="0"/>
              <a:t> </a:t>
            </a:r>
            <a:r>
              <a:rPr lang="en-US" altLang="zh-CN" baseline="0" dirty="0"/>
              <a:t>classifier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match</a:t>
            </a:r>
            <a:r>
              <a:rPr lang="zh-CN" altLang="en-US" baseline="0" dirty="0"/>
              <a:t> </a:t>
            </a:r>
            <a:r>
              <a:rPr lang="en-US" altLang="zh-CN" baseline="0" dirty="0"/>
              <a:t>those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input</a:t>
            </a:r>
            <a:r>
              <a:rPr lang="zh-CN" altLang="en-US" baseline="0" dirty="0"/>
              <a:t> </a:t>
            </a:r>
            <a:r>
              <a:rPr lang="en-US" altLang="zh-CN" baseline="0" dirty="0"/>
              <a:t>image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their</a:t>
            </a:r>
            <a:r>
              <a:rPr lang="zh-CN" altLang="en-US" baseline="0" dirty="0"/>
              <a:t> </a:t>
            </a:r>
            <a:r>
              <a:rPr lang="en-US" altLang="zh-CN" baseline="0" dirty="0"/>
              <a:t>corresponding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groups</a:t>
            </a:r>
            <a:r>
              <a:rPr lang="zh-CN" altLang="en-US" baseline="0" dirty="0"/>
              <a:t> </a:t>
            </a:r>
            <a:r>
              <a:rPr lang="en-US" altLang="zh-CN" baseline="0" dirty="0"/>
              <a:t>obtained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annotations,</a:t>
            </a:r>
            <a:r>
              <a:rPr lang="zh-CN" altLang="en-US" baseline="0" dirty="0"/>
              <a:t> </a:t>
            </a:r>
            <a:r>
              <a:rPr lang="en-US" altLang="zh-CN" baseline="0" dirty="0"/>
              <a:t>so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compute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within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76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When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training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</a:t>
            </a:r>
            <a:r>
              <a:rPr lang="zh-CN" altLang="en-US" baseline="0" dirty="0"/>
              <a:t> </a:t>
            </a:r>
            <a:r>
              <a:rPr lang="en-US" altLang="zh-CN" baseline="0" dirty="0"/>
              <a:t>classifier,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notice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it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necessary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conduct</a:t>
            </a:r>
            <a:r>
              <a:rPr lang="zh-CN" altLang="en-US" baseline="0" dirty="0"/>
              <a:t> </a:t>
            </a:r>
            <a:r>
              <a:rPr lang="en-US" altLang="zh-CN" baseline="0" dirty="0"/>
              <a:t>oversampling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over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minority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classes,</a:t>
            </a:r>
            <a:r>
              <a:rPr lang="zh-CN" altLang="en-US" baseline="0" dirty="0"/>
              <a:t> </a:t>
            </a:r>
            <a:r>
              <a:rPr lang="en-US" altLang="zh-CN" baseline="0" dirty="0"/>
              <a:t>since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some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perfectly</a:t>
            </a:r>
            <a:r>
              <a:rPr lang="zh-CN" altLang="en-US" baseline="0" dirty="0"/>
              <a:t> </a:t>
            </a:r>
            <a:r>
              <a:rPr lang="en-US" altLang="zh-CN" baseline="0" dirty="0"/>
              <a:t>annotated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leading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just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or</a:t>
            </a:r>
            <a:r>
              <a:rPr lang="zh-CN" altLang="en-US" baseline="0" dirty="0"/>
              <a:t> </a:t>
            </a:r>
            <a:r>
              <a:rPr lang="en-US" altLang="zh-CN" baseline="0" dirty="0"/>
              <a:t>only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inside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image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left</a:t>
            </a:r>
            <a:r>
              <a:rPr lang="zh-CN" altLang="en-US" baseline="0" dirty="0"/>
              <a:t> </a:t>
            </a:r>
            <a:r>
              <a:rPr lang="en-US" altLang="zh-CN" baseline="0" dirty="0"/>
              <a:t>shows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case,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clearly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since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no</a:t>
            </a:r>
            <a:r>
              <a:rPr lang="zh-CN" altLang="en-US" baseline="0" dirty="0"/>
              <a:t> </a:t>
            </a:r>
            <a:r>
              <a:rPr lang="en-US" altLang="zh-CN" baseline="0" dirty="0"/>
              <a:t>ambiguity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its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pixel-level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annotation.</a:t>
            </a:r>
            <a:r>
              <a:rPr lang="zh-CN" altLang="en-US" baseline="0" dirty="0"/>
              <a:t> </a:t>
            </a:r>
            <a:r>
              <a:rPr lang="en-US" altLang="zh-CN" baseline="0" dirty="0"/>
              <a:t>However,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image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right</a:t>
            </a:r>
            <a:r>
              <a:rPr lang="zh-CN" altLang="en-US" baseline="0" dirty="0"/>
              <a:t> </a:t>
            </a:r>
            <a:r>
              <a:rPr lang="en-US" altLang="zh-CN" baseline="0" dirty="0"/>
              <a:t>shows,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will</a:t>
            </a:r>
            <a:r>
              <a:rPr lang="zh-CN" altLang="en-US" baseline="0" dirty="0"/>
              <a:t> </a:t>
            </a:r>
            <a:r>
              <a:rPr lang="en-US" altLang="zh-CN" baseline="0" dirty="0"/>
              <a:t>cause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predicted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classified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orange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</a:t>
            </a:r>
            <a:r>
              <a:rPr lang="zh-CN" altLang="en-US" baseline="0" dirty="0"/>
              <a:t> </a:t>
            </a:r>
            <a:r>
              <a:rPr lang="en-US" altLang="zh-CN" baseline="0" dirty="0"/>
              <a:t>since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top-k</a:t>
            </a:r>
            <a:r>
              <a:rPr lang="zh-CN" altLang="en-US" baseline="0" dirty="0"/>
              <a:t> </a:t>
            </a:r>
            <a:r>
              <a:rPr lang="en-US" altLang="zh-CN" baseline="0" dirty="0"/>
              <a:t>nearest</a:t>
            </a:r>
            <a:r>
              <a:rPr lang="zh-CN" altLang="en-US" baseline="0" dirty="0"/>
              <a:t> </a:t>
            </a:r>
            <a:r>
              <a:rPr lang="en-US" altLang="zh-CN" baseline="0" dirty="0"/>
              <a:t>template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mostly</a:t>
            </a:r>
            <a:r>
              <a:rPr lang="zh-CN" altLang="en-US" baseline="0" dirty="0"/>
              <a:t> </a:t>
            </a:r>
            <a:r>
              <a:rPr lang="en-US" altLang="zh-CN" baseline="0" dirty="0"/>
              <a:t>orange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only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red.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Now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properly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grouped,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those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predicted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input</a:t>
            </a:r>
            <a:r>
              <a:rPr lang="zh-CN" altLang="en-US" baseline="0" dirty="0"/>
              <a:t> </a:t>
            </a:r>
            <a:r>
              <a:rPr lang="en-US" altLang="zh-CN" baseline="0" dirty="0"/>
              <a:t>image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tend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noisy,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their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</a:t>
            </a:r>
            <a:r>
              <a:rPr lang="zh-CN" altLang="en-US" baseline="0" dirty="0"/>
              <a:t> </a:t>
            </a:r>
            <a:r>
              <a:rPr lang="en-US" altLang="zh-CN" baseline="0" dirty="0"/>
              <a:t>median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representative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Using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median</a:t>
            </a:r>
            <a:r>
              <a:rPr lang="zh-CN" altLang="en-US" baseline="0" dirty="0"/>
              <a:t> </a:t>
            </a:r>
            <a:r>
              <a:rPr lang="en-US" altLang="zh-CN" baseline="0" dirty="0"/>
              <a:t>tends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more</a:t>
            </a:r>
            <a:r>
              <a:rPr lang="zh-CN" altLang="en-US" baseline="0" dirty="0"/>
              <a:t> </a:t>
            </a:r>
            <a:r>
              <a:rPr lang="en-US" altLang="zh-CN" baseline="0" dirty="0"/>
              <a:t>robust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individual</a:t>
            </a:r>
            <a:r>
              <a:rPr lang="zh-CN" altLang="en-US" baseline="0" dirty="0"/>
              <a:t> </a:t>
            </a:r>
            <a:r>
              <a:rPr lang="en-US" altLang="zh-CN" baseline="0" dirty="0"/>
              <a:t>noisy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foreground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pixels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predicted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081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contrast,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annotations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relatively</a:t>
            </a:r>
            <a:r>
              <a:rPr lang="zh-CN" altLang="en-US" baseline="0" dirty="0"/>
              <a:t> </a:t>
            </a:r>
            <a:r>
              <a:rPr lang="en-US" altLang="zh-CN" baseline="0" dirty="0"/>
              <a:t>clean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thus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simply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</a:t>
            </a:r>
            <a:r>
              <a:rPr lang="zh-CN" altLang="en-US" baseline="0" dirty="0"/>
              <a:t> </a:t>
            </a:r>
            <a:r>
              <a:rPr lang="en-US" altLang="zh-CN" baseline="0" dirty="0"/>
              <a:t>mean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representative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80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Finally,</a:t>
            </a:r>
            <a:r>
              <a:rPr lang="zh-CN" altLang="en-US" baseline="0" dirty="0"/>
              <a:t> </a:t>
            </a:r>
            <a:r>
              <a:rPr lang="en-US" altLang="zh-CN" baseline="0" dirty="0"/>
              <a:t>since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groups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been</a:t>
            </a:r>
            <a:r>
              <a:rPr lang="zh-CN" altLang="en-US" baseline="0" dirty="0"/>
              <a:t> </a:t>
            </a:r>
            <a:r>
              <a:rPr lang="en-US" altLang="zh-CN" baseline="0" dirty="0"/>
              <a:t>matched</a:t>
            </a:r>
            <a:r>
              <a:rPr lang="zh-CN" altLang="en-US" baseline="0" dirty="0"/>
              <a:t> </a:t>
            </a:r>
            <a:r>
              <a:rPr lang="en-US" altLang="zh-CN" baseline="0" dirty="0"/>
              <a:t>due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k-nearest</a:t>
            </a:r>
            <a:r>
              <a:rPr lang="zh-CN" altLang="en-US" baseline="0" dirty="0"/>
              <a:t> </a:t>
            </a:r>
            <a:r>
              <a:rPr lang="en-US" altLang="zh-CN" baseline="0" dirty="0"/>
              <a:t>neighbor</a:t>
            </a:r>
            <a:r>
              <a:rPr lang="zh-CN" altLang="en-US" baseline="0" dirty="0"/>
              <a:t> </a:t>
            </a:r>
            <a:r>
              <a:rPr lang="en-US" altLang="zh-CN" baseline="0" dirty="0"/>
              <a:t>classifier,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compute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mean</a:t>
            </a:r>
            <a:r>
              <a:rPr lang="zh-CN" altLang="en-US" baseline="0" dirty="0"/>
              <a:t> </a:t>
            </a:r>
            <a:r>
              <a:rPr lang="en-US" altLang="zh-CN" baseline="0" dirty="0"/>
              <a:t>squared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their</a:t>
            </a:r>
            <a:r>
              <a:rPr lang="zh-CN" altLang="en-US" baseline="0" dirty="0"/>
              <a:t> </a:t>
            </a:r>
            <a:r>
              <a:rPr lang="en-US" altLang="zh-CN" baseline="0" dirty="0"/>
              <a:t>rho-theta</a:t>
            </a:r>
            <a:r>
              <a:rPr lang="zh-CN" altLang="en-US" baseline="0" dirty="0"/>
              <a:t> </a:t>
            </a:r>
            <a:r>
              <a:rPr lang="en-US" altLang="zh-CN" baseline="0" dirty="0"/>
              <a:t>coordinates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call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Hough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Transform</a:t>
            </a:r>
            <a:r>
              <a:rPr lang="zh-CN" altLang="en-US" baseline="0" dirty="0"/>
              <a:t> </a:t>
            </a:r>
            <a:r>
              <a:rPr lang="en-US" altLang="zh-CN" baseline="0" dirty="0"/>
              <a:t>based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</a:t>
            </a:r>
            <a:r>
              <a:rPr lang="zh-CN" altLang="en-US" baseline="0" dirty="0"/>
              <a:t> </a:t>
            </a:r>
            <a:r>
              <a:rPr lang="en-US" altLang="zh-CN" baseline="0" dirty="0"/>
              <a:t>reflects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similarity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rather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than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individual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63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evaluated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</a:t>
            </a:r>
            <a:r>
              <a:rPr lang="zh-CN" altLang="en-US" baseline="0" dirty="0"/>
              <a:t> </a:t>
            </a:r>
            <a:r>
              <a:rPr lang="en-US" altLang="zh-CN" baseline="0" dirty="0"/>
              <a:t>using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CULane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dataset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prepared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sz="1200" dirty="0"/>
              <a:t>multimedia lab of the Chinese University of Hong Kong</a:t>
            </a:r>
          </a:p>
          <a:p>
            <a:endParaRPr lang="en-US" sz="1200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The dataset includes video frames recorded by vehicles driven by different drivers in Beijing on different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26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some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examples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results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different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stages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workflow,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see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very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similar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actual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lane-lines,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But</a:t>
            </a:r>
            <a:r>
              <a:rPr lang="zh-CN" altLang="en-US" baseline="0" dirty="0"/>
              <a:t> </a:t>
            </a:r>
            <a:r>
              <a:rPr lang="en-US" altLang="zh-CN" baseline="0" dirty="0"/>
              <a:t>if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simply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</a:t>
            </a:r>
            <a:r>
              <a:rPr lang="zh-CN" altLang="en-US" baseline="0" dirty="0"/>
              <a:t> </a:t>
            </a:r>
            <a:r>
              <a:rPr lang="en-US" altLang="zh-CN" baseline="0" dirty="0"/>
              <a:t>alignment,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</a:t>
            </a:r>
            <a:r>
              <a:rPr lang="zh-CN" altLang="en-US" baseline="0" dirty="0"/>
              <a:t> </a:t>
            </a:r>
            <a:r>
              <a:rPr lang="en-US" altLang="zh-CN" baseline="0" dirty="0"/>
              <a:t>will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559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show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comparison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between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loss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x-axis,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pixel-level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loss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y-axis</a:t>
            </a:r>
          </a:p>
          <a:p>
            <a:r>
              <a:rPr lang="en-US" altLang="zh-CN" baseline="0" dirty="0"/>
              <a:t>[click]</a:t>
            </a:r>
          </a:p>
          <a:p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see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most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losses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very</a:t>
            </a:r>
            <a:r>
              <a:rPr lang="zh-CN" altLang="en-US" baseline="0" dirty="0"/>
              <a:t> </a:t>
            </a:r>
            <a:r>
              <a:rPr lang="en-US" altLang="zh-CN" baseline="0" dirty="0"/>
              <a:t>small,</a:t>
            </a:r>
            <a:r>
              <a:rPr lang="zh-CN" altLang="en-US" baseline="0" dirty="0"/>
              <a:t> </a:t>
            </a:r>
            <a:r>
              <a:rPr lang="en-US" altLang="zh-CN" baseline="0" dirty="0"/>
              <a:t>meaning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</a:t>
            </a:r>
            <a:r>
              <a:rPr lang="zh-CN" altLang="en-US" baseline="0" dirty="0"/>
              <a:t> </a:t>
            </a:r>
            <a:r>
              <a:rPr lang="en-US" altLang="zh-CN" baseline="0" dirty="0"/>
              <a:t>performs</a:t>
            </a:r>
            <a:r>
              <a:rPr lang="zh-CN" altLang="en-US" baseline="0" dirty="0"/>
              <a:t> </a:t>
            </a:r>
            <a:r>
              <a:rPr lang="en-US" altLang="zh-CN" baseline="0" dirty="0"/>
              <a:t>well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most</a:t>
            </a:r>
            <a:r>
              <a:rPr lang="zh-CN" altLang="en-US" baseline="0" dirty="0"/>
              <a:t> </a:t>
            </a:r>
            <a:r>
              <a:rPr lang="en-US" altLang="zh-CN" baseline="0" dirty="0"/>
              <a:t>video</a:t>
            </a:r>
            <a:r>
              <a:rPr lang="zh-CN" altLang="en-US" baseline="0" dirty="0"/>
              <a:t> </a:t>
            </a:r>
            <a:r>
              <a:rPr lang="en-US" altLang="zh-CN" baseline="0" dirty="0"/>
              <a:t>frames</a:t>
            </a:r>
          </a:p>
          <a:p>
            <a:r>
              <a:rPr lang="en-US" altLang="zh-CN" baseline="0" dirty="0"/>
              <a:t>[click]</a:t>
            </a:r>
          </a:p>
          <a:p>
            <a:r>
              <a:rPr lang="en-US" altLang="zh-CN" baseline="0" dirty="0"/>
              <a:t>However,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cannot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reflected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if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pixel-level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loss,</a:t>
            </a:r>
            <a:r>
              <a:rPr lang="zh-CN" altLang="en-US" baseline="0" dirty="0"/>
              <a:t> </a:t>
            </a:r>
            <a:r>
              <a:rPr lang="en-US" altLang="zh-CN" baseline="0" dirty="0"/>
              <a:t>since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same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line-level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see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pixel-level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vary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lot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very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</a:p>
          <a:p>
            <a:endParaRPr lang="en-US" baseline="0" dirty="0"/>
          </a:p>
          <a:p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weakness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method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evaluation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stage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not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integrated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end-to-end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neural</a:t>
            </a:r>
            <a:r>
              <a:rPr lang="zh-CN" altLang="en-US" baseline="0" dirty="0"/>
              <a:t> </a:t>
            </a:r>
            <a:r>
              <a:rPr lang="en-US" altLang="zh-CN" baseline="0" dirty="0"/>
              <a:t>network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training,</a:t>
            </a:r>
            <a:r>
              <a:rPr lang="zh-CN" altLang="en-US" baseline="0" dirty="0"/>
              <a:t> </a:t>
            </a:r>
            <a:r>
              <a:rPr lang="en-US" altLang="zh-CN" baseline="0" dirty="0"/>
              <a:t>but</a:t>
            </a:r>
            <a:r>
              <a:rPr lang="zh-CN" altLang="en-US" baseline="0" dirty="0"/>
              <a:t> </a:t>
            </a:r>
            <a:r>
              <a:rPr lang="en-US" altLang="zh-CN" baseline="0" dirty="0"/>
              <a:t>during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training,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compute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line-level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loss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validation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set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obtain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more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accurate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estimate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</a:t>
            </a:r>
            <a:r>
              <a:rPr lang="zh-CN" altLang="en-US" baseline="0" dirty="0"/>
              <a:t> </a:t>
            </a:r>
            <a:r>
              <a:rPr lang="en-US" altLang="zh-CN" baseline="0" dirty="0"/>
              <a:t>begins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overfit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373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provide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histogram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how</a:t>
            </a:r>
            <a:r>
              <a:rPr lang="zh-CN" altLang="en-US" baseline="0" dirty="0"/>
              <a:t> </a:t>
            </a:r>
            <a:r>
              <a:rPr lang="en-US" altLang="zh-CN" baseline="0" dirty="0"/>
              <a:t>many</a:t>
            </a:r>
            <a:r>
              <a:rPr lang="zh-CN" altLang="en-US" baseline="0" dirty="0"/>
              <a:t> </a:t>
            </a:r>
            <a:r>
              <a:rPr lang="en-US" altLang="zh-CN" baseline="0" dirty="0"/>
              <a:t>video</a:t>
            </a:r>
            <a:r>
              <a:rPr lang="zh-CN" altLang="en-US" baseline="0" dirty="0"/>
              <a:t> </a:t>
            </a:r>
            <a:r>
              <a:rPr lang="en-US" altLang="zh-CN" baseline="0" dirty="0"/>
              <a:t>frames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at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</a:t>
            </a:r>
            <a:r>
              <a:rPr lang="zh-CN" altLang="en-US" baseline="0" dirty="0"/>
              <a:t> </a:t>
            </a:r>
            <a:r>
              <a:rPr lang="en-US" altLang="zh-CN" baseline="0" dirty="0"/>
              <a:t>range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both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line-level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pixel-level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see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line-level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very</a:t>
            </a:r>
            <a:r>
              <a:rPr lang="zh-CN" altLang="en-US" baseline="0" dirty="0"/>
              <a:t> </a:t>
            </a:r>
            <a:r>
              <a:rPr lang="en-US" altLang="zh-CN" baseline="0" dirty="0"/>
              <a:t>clustered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close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0,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while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pixel-level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</a:t>
            </a:r>
            <a:r>
              <a:rPr lang="zh-CN" altLang="en-US" baseline="0" dirty="0"/>
              <a:t> </a:t>
            </a:r>
            <a:r>
              <a:rPr lang="en-US" altLang="zh-CN" baseline="0" dirty="0"/>
              <a:t>scatters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over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wide</a:t>
            </a:r>
            <a:r>
              <a:rPr lang="zh-CN" altLang="en-US" baseline="0" dirty="0"/>
              <a:t> </a:t>
            </a:r>
            <a:r>
              <a:rPr lang="en-US" altLang="zh-CN" baseline="0" dirty="0"/>
              <a:t>range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not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indicative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real</a:t>
            </a:r>
            <a:r>
              <a:rPr lang="zh-CN" altLang="en-US" baseline="0" dirty="0"/>
              <a:t> </a:t>
            </a:r>
            <a:r>
              <a:rPr lang="en-US" altLang="zh-CN" baseline="0" dirty="0"/>
              <a:t>performance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extraction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123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ends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presentation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thanks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attention!</a:t>
            </a:r>
          </a:p>
          <a:p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questions</a:t>
            </a:r>
            <a:r>
              <a:rPr lang="zh-CN" altLang="en-US" dirty="0"/>
              <a:t> </a:t>
            </a:r>
            <a:r>
              <a:rPr lang="en-US" altLang="zh-CN" dirty="0"/>
              <a:t>regarding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work,</a:t>
            </a:r>
            <a:r>
              <a:rPr lang="zh-CN" altLang="en-US" dirty="0"/>
              <a:t> </a:t>
            </a:r>
            <a:r>
              <a:rPr lang="en-US" altLang="zh-CN" dirty="0"/>
              <a:t>please</a:t>
            </a:r>
            <a:r>
              <a:rPr lang="zh-CN" altLang="en-US" dirty="0"/>
              <a:t> </a:t>
            </a:r>
            <a:r>
              <a:rPr lang="en-US" altLang="zh-CN" dirty="0"/>
              <a:t>feel</a:t>
            </a:r>
            <a:r>
              <a:rPr lang="zh-CN" altLang="en-US" dirty="0"/>
              <a:t> </a:t>
            </a:r>
            <a:r>
              <a:rPr lang="en-US" altLang="zh-CN" dirty="0"/>
              <a:t>free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contact</a:t>
            </a:r>
            <a:r>
              <a:rPr lang="zh-CN" altLang="en-US" dirty="0"/>
              <a:t> </a:t>
            </a:r>
            <a:r>
              <a:rPr lang="en-US" altLang="zh-CN" dirty="0" err="1"/>
              <a:t>Xingyao</a:t>
            </a:r>
            <a:r>
              <a:rPr lang="zh-CN" altLang="en-US" dirty="0"/>
              <a:t> </a:t>
            </a:r>
            <a:r>
              <a:rPr lang="en-US" altLang="zh-CN" dirty="0"/>
              <a:t>Wang</a:t>
            </a:r>
            <a:r>
              <a:rPr lang="zh-CN" altLang="en-US" dirty="0"/>
              <a:t> </a:t>
            </a:r>
            <a:r>
              <a:rPr lang="en-US" altLang="zh-CN" dirty="0"/>
              <a:t>who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author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work.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19AE34-0624-8F4B-9FB8-27D0EFDF760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0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There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lot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challenges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accurate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detection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example,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blue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car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upper</a:t>
            </a:r>
            <a:r>
              <a:rPr lang="zh-CN" altLang="en-US" baseline="0" dirty="0"/>
              <a:t> </a:t>
            </a:r>
            <a:r>
              <a:rPr lang="en-US" altLang="zh-CN" baseline="0" dirty="0"/>
              <a:t>image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occludes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its</a:t>
            </a:r>
            <a:r>
              <a:rPr lang="zh-CN" altLang="en-US" baseline="0" dirty="0"/>
              <a:t> </a:t>
            </a:r>
            <a:r>
              <a:rPr lang="en-US" altLang="zh-CN" baseline="0" dirty="0"/>
              <a:t>right,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while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bottom</a:t>
            </a:r>
            <a:r>
              <a:rPr lang="zh-CN" altLang="en-US" baseline="0" dirty="0"/>
              <a:t> </a:t>
            </a:r>
            <a:r>
              <a:rPr lang="en-US" altLang="zh-CN" baseline="0" dirty="0"/>
              <a:t>image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just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bright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road</a:t>
            </a:r>
            <a:r>
              <a:rPr lang="zh-CN" altLang="en-US" baseline="0" dirty="0"/>
              <a:t> </a:t>
            </a:r>
            <a:r>
              <a:rPr lang="en-US" altLang="zh-CN" baseline="0" dirty="0"/>
              <a:t>light</a:t>
            </a:r>
            <a:r>
              <a:rPr lang="zh-CN" altLang="en-US" baseline="0" dirty="0"/>
              <a:t> </a:t>
            </a:r>
            <a:r>
              <a:rPr lang="en-US" altLang="zh-CN" baseline="0" dirty="0"/>
              <a:t>reflections.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5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Another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problem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evaluations,</a:t>
            </a:r>
            <a:r>
              <a:rPr lang="zh-CN" altLang="en-US" baseline="0" dirty="0"/>
              <a:t> </a:t>
            </a:r>
            <a:r>
              <a:rPr lang="en-US" altLang="zh-CN" baseline="0" dirty="0"/>
              <a:t>since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small</a:t>
            </a:r>
            <a:r>
              <a:rPr lang="zh-CN" altLang="en-US" baseline="0" dirty="0"/>
              <a:t> </a:t>
            </a:r>
            <a:r>
              <a:rPr lang="en-US" altLang="zh-CN" baseline="0" dirty="0"/>
              <a:t>shift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may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considered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total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</a:t>
            </a:r>
            <a:r>
              <a:rPr lang="zh-CN" altLang="en-US" baseline="0" dirty="0"/>
              <a:t> </a:t>
            </a:r>
            <a:r>
              <a:rPr lang="en-US" altLang="zh-CN" baseline="0" dirty="0"/>
              <a:t>if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pixel-level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</a:t>
            </a:r>
            <a:r>
              <a:rPr lang="zh-CN" altLang="en-US" baseline="0" dirty="0"/>
              <a:t> </a:t>
            </a:r>
            <a:r>
              <a:rPr lang="en-US" altLang="zh-CN" baseline="0" dirty="0"/>
              <a:t>metrics.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example,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figure</a:t>
            </a:r>
            <a:r>
              <a:rPr lang="zh-CN" altLang="en-US" baseline="0" dirty="0"/>
              <a:t> </a:t>
            </a:r>
            <a:r>
              <a:rPr lang="en-US" altLang="zh-CN" baseline="0" dirty="0"/>
              <a:t>here,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white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ground-truth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annotated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human,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those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model.</a:t>
            </a:r>
          </a:p>
          <a:p>
            <a:endParaRPr lang="en-US" baseline="0" dirty="0"/>
          </a:p>
          <a:p>
            <a:r>
              <a:rPr lang="en-US" altLang="zh-CN" baseline="0" dirty="0"/>
              <a:t>Intuitively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prediction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close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reality,</a:t>
            </a:r>
            <a:r>
              <a:rPr lang="zh-CN" altLang="en-US" baseline="0" dirty="0"/>
              <a:t> </a:t>
            </a:r>
            <a:r>
              <a:rPr lang="en-US" altLang="zh-CN" baseline="0" dirty="0"/>
              <a:t>but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pixel-wise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matching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result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terrible.</a:t>
            </a:r>
            <a:r>
              <a:rPr lang="zh-CN" altLang="en-US" baseline="0" dirty="0"/>
              <a:t> </a:t>
            </a:r>
            <a:r>
              <a:rPr lang="en-US" altLang="zh-CN" baseline="0" dirty="0"/>
              <a:t>Even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worse,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annotators</a:t>
            </a:r>
            <a:r>
              <a:rPr lang="zh-CN" altLang="en-US" baseline="0" dirty="0"/>
              <a:t> </a:t>
            </a:r>
            <a:r>
              <a:rPr lang="en-US" altLang="zh-CN" baseline="0" dirty="0"/>
              <a:t>may</a:t>
            </a:r>
            <a:r>
              <a:rPr lang="zh-CN" altLang="en-US" baseline="0" dirty="0"/>
              <a:t> </a:t>
            </a:r>
            <a:r>
              <a:rPr lang="en-US" altLang="zh-CN" baseline="0" dirty="0"/>
              <a:t>not</a:t>
            </a:r>
            <a:r>
              <a:rPr lang="zh-CN" altLang="en-US" baseline="0" dirty="0"/>
              <a:t> </a:t>
            </a:r>
            <a:r>
              <a:rPr lang="en-US" altLang="zh-CN" baseline="0" dirty="0"/>
              <a:t>always</a:t>
            </a:r>
            <a:r>
              <a:rPr lang="zh-CN" altLang="en-US" baseline="0" dirty="0"/>
              <a:t> </a:t>
            </a:r>
            <a:r>
              <a:rPr lang="en-US" altLang="zh-CN" baseline="0" dirty="0"/>
              <a:t>draw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exactly</a:t>
            </a:r>
            <a:r>
              <a:rPr lang="zh-CN" altLang="en-US" baseline="0" dirty="0"/>
              <a:t> </a:t>
            </a:r>
            <a:r>
              <a:rPr lang="en-US" altLang="zh-CN" baseline="0" dirty="0"/>
              <a:t>overlapping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actually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lane-lines,</a:t>
            </a:r>
            <a:r>
              <a:rPr lang="zh-CN" altLang="en-US" baseline="0" dirty="0"/>
              <a:t> </a:t>
            </a:r>
            <a:r>
              <a:rPr lang="en-US" altLang="zh-CN" baseline="0" dirty="0"/>
              <a:t>especially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difficult</a:t>
            </a:r>
            <a:r>
              <a:rPr lang="zh-CN" altLang="en-US" baseline="0" dirty="0"/>
              <a:t> </a:t>
            </a:r>
            <a:r>
              <a:rPr lang="en-US" altLang="zh-CN" baseline="0" dirty="0"/>
              <a:t>scenarios</a:t>
            </a:r>
            <a:r>
              <a:rPr lang="zh-CN" altLang="en-US" baseline="0" dirty="0"/>
              <a:t> </a:t>
            </a:r>
            <a:r>
              <a:rPr lang="en-US" altLang="zh-CN" baseline="0" dirty="0"/>
              <a:t>such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occlusions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happen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annotators</a:t>
            </a:r>
            <a:r>
              <a:rPr lang="zh-CN" altLang="en-US" baseline="0" dirty="0"/>
              <a:t> </a:t>
            </a:r>
            <a:r>
              <a:rPr lang="en-US" altLang="zh-CN" baseline="0" dirty="0"/>
              <a:t>kind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guess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based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their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intuition,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introduces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another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source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errors.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72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So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work</a:t>
            </a:r>
            <a:r>
              <a:rPr lang="zh-CN" altLang="en-US" baseline="0" dirty="0"/>
              <a:t> </a:t>
            </a:r>
            <a:r>
              <a:rPr lang="en-US" altLang="zh-CN" baseline="0" dirty="0"/>
              <a:t>addresses</a:t>
            </a:r>
            <a:r>
              <a:rPr lang="zh-CN" altLang="en-US" baseline="0" dirty="0"/>
              <a:t> </a:t>
            </a:r>
            <a:r>
              <a:rPr lang="en-US" altLang="zh-CN" baseline="0" dirty="0"/>
              <a:t>both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problems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how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pixel-level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segmentation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models,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how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evaluate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matches</a:t>
            </a:r>
            <a:r>
              <a:rPr lang="zh-CN" altLang="en-US" baseline="0" dirty="0"/>
              <a:t> </a:t>
            </a:r>
            <a:r>
              <a:rPr lang="en-US" altLang="zh-CN" baseline="0" dirty="0"/>
              <a:t>more</a:t>
            </a:r>
            <a:r>
              <a:rPr lang="zh-CN" altLang="en-US" baseline="0" dirty="0"/>
              <a:t> </a:t>
            </a:r>
            <a:r>
              <a:rPr lang="en-US" altLang="zh-CN" baseline="0" dirty="0"/>
              <a:t>scientifically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remark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problem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different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object</a:t>
            </a:r>
            <a:r>
              <a:rPr lang="zh-CN" altLang="en-US" baseline="0" dirty="0"/>
              <a:t> </a:t>
            </a:r>
            <a:r>
              <a:rPr lang="en-US" altLang="zh-CN" baseline="0" dirty="0"/>
              <a:t>instance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segmentation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problem</a:t>
            </a:r>
            <a:r>
              <a:rPr lang="zh-CN" altLang="en-US" baseline="0" dirty="0"/>
              <a:t> </a:t>
            </a:r>
            <a:r>
              <a:rPr lang="en-US" altLang="zh-CN" baseline="0" dirty="0"/>
              <a:t>addressed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region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proposal</a:t>
            </a:r>
            <a:r>
              <a:rPr lang="zh-CN" altLang="en-US" baseline="0" dirty="0"/>
              <a:t> </a:t>
            </a:r>
            <a:r>
              <a:rPr lang="en-US" altLang="zh-CN" baseline="0" dirty="0"/>
              <a:t>based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models</a:t>
            </a:r>
            <a:r>
              <a:rPr lang="zh-CN" altLang="en-US" baseline="0" dirty="0"/>
              <a:t> </a:t>
            </a:r>
            <a:r>
              <a:rPr lang="en-US" altLang="zh-CN" baseline="0" dirty="0"/>
              <a:t>such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Mask</a:t>
            </a:r>
            <a:r>
              <a:rPr lang="zh-CN" altLang="en-US" baseline="0" dirty="0"/>
              <a:t> </a:t>
            </a:r>
            <a:r>
              <a:rPr lang="en-US" altLang="zh-CN" baseline="0" dirty="0"/>
              <a:t>RCNN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Yolov3,</a:t>
            </a:r>
            <a:r>
              <a:rPr lang="zh-CN" altLang="en-US" baseline="0" dirty="0"/>
              <a:t> </a:t>
            </a:r>
            <a:r>
              <a:rPr lang="en-US" altLang="zh-CN" baseline="0" dirty="0"/>
              <a:t>since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long</a:t>
            </a:r>
            <a:r>
              <a:rPr lang="zh-CN" altLang="en-US" baseline="0" dirty="0"/>
              <a:t> </a:t>
            </a:r>
            <a:r>
              <a:rPr lang="en-US" altLang="zh-CN" baseline="0" dirty="0"/>
              <a:t>objects,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also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only</a:t>
            </a:r>
            <a:r>
              <a:rPr lang="zh-CN" altLang="en-US" baseline="0" dirty="0"/>
              <a:t> </a:t>
            </a:r>
            <a:r>
              <a:rPr lang="en-US" altLang="zh-CN" baseline="0" dirty="0"/>
              <a:t>type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foreground</a:t>
            </a:r>
            <a:r>
              <a:rPr lang="zh-CN" altLang="en-US" baseline="0" dirty="0"/>
              <a:t> </a:t>
            </a:r>
            <a:r>
              <a:rPr lang="en-US" altLang="zh-CN" baseline="0" dirty="0"/>
              <a:t>object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segment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Moreover,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after</a:t>
            </a:r>
            <a:r>
              <a:rPr lang="zh-CN" altLang="en-US" baseline="0" dirty="0"/>
              <a:t> </a:t>
            </a:r>
            <a:r>
              <a:rPr lang="en-US" altLang="zh-CN" baseline="0" dirty="0"/>
              <a:t>getting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pixels,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want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them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into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so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they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compared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truth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more</a:t>
            </a:r>
            <a:r>
              <a:rPr lang="zh-CN" altLang="en-US" baseline="0" dirty="0"/>
              <a:t> </a:t>
            </a:r>
            <a:r>
              <a:rPr lang="en-US" altLang="zh-CN" baseline="0" dirty="0"/>
              <a:t>scientifically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prediction,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geometry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also</a:t>
            </a:r>
            <a:r>
              <a:rPr lang="zh-CN" altLang="en-US" baseline="0" dirty="0"/>
              <a:t> </a:t>
            </a:r>
            <a:r>
              <a:rPr lang="en-US" altLang="zh-CN" baseline="0" dirty="0"/>
              <a:t>help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building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3D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driving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environment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important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future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autonomous</a:t>
            </a:r>
            <a:r>
              <a:rPr lang="zh-CN" altLang="en-US" baseline="0" dirty="0"/>
              <a:t> </a:t>
            </a:r>
            <a:r>
              <a:rPr lang="en-US" altLang="zh-CN" baseline="0" dirty="0"/>
              <a:t>driving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19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</a:t>
            </a:r>
            <a:r>
              <a:rPr lang="zh-CN" altLang="en-US" baseline="0" dirty="0"/>
              <a:t> </a:t>
            </a:r>
            <a:r>
              <a:rPr lang="en-US" altLang="zh-CN" baseline="0" dirty="0"/>
              <a:t>design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consists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two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parts,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image,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matching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corresponding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more</a:t>
            </a:r>
            <a:r>
              <a:rPr lang="zh-CN" altLang="en-US" baseline="0" dirty="0"/>
              <a:t> </a:t>
            </a:r>
            <a:r>
              <a:rPr lang="en-US" altLang="zh-CN" baseline="0" dirty="0"/>
              <a:t>scientific</a:t>
            </a:r>
            <a:r>
              <a:rPr lang="zh-CN" altLang="en-US" baseline="0" dirty="0"/>
              <a:t> </a:t>
            </a:r>
            <a:r>
              <a:rPr lang="en-US" altLang="zh-CN" baseline="0" dirty="0"/>
              <a:t>quality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evaluation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46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stage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first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</a:t>
            </a:r>
            <a:r>
              <a:rPr lang="zh-CN" altLang="en-US" baseline="0" dirty="0"/>
              <a:t> </a:t>
            </a:r>
            <a:r>
              <a:rPr lang="en-US" altLang="zh-CN" baseline="0" dirty="0"/>
              <a:t>GCN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prediction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input</a:t>
            </a:r>
            <a:r>
              <a:rPr lang="zh-CN" altLang="en-US" baseline="0" dirty="0"/>
              <a:t> </a:t>
            </a:r>
            <a:r>
              <a:rPr lang="en-US" altLang="zh-CN" baseline="0" dirty="0"/>
              <a:t>image,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output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associated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predicted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probability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lane-line.</a:t>
            </a:r>
          </a:p>
          <a:p>
            <a:endParaRPr lang="en-US" baseline="0" dirty="0"/>
          </a:p>
          <a:p>
            <a:r>
              <a:rPr lang="en-US" altLang="zh-CN" baseline="0" dirty="0"/>
              <a:t>Here,</a:t>
            </a:r>
            <a:r>
              <a:rPr lang="zh-CN" altLang="en-US" baseline="0" dirty="0"/>
              <a:t> </a:t>
            </a:r>
            <a:r>
              <a:rPr lang="en-US" altLang="zh-CN" baseline="0" dirty="0"/>
              <a:t>GCN</a:t>
            </a:r>
            <a:r>
              <a:rPr lang="zh-CN" altLang="en-US" baseline="0" dirty="0"/>
              <a:t> </a:t>
            </a:r>
            <a:r>
              <a:rPr lang="en-US" altLang="zh-CN" baseline="0" dirty="0"/>
              <a:t>refers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global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convolutional</a:t>
            </a:r>
            <a:r>
              <a:rPr lang="zh-CN" altLang="en-US" baseline="0" dirty="0"/>
              <a:t> </a:t>
            </a:r>
            <a:r>
              <a:rPr lang="en-US" altLang="zh-CN" baseline="0" dirty="0"/>
              <a:t>network,</a:t>
            </a:r>
            <a:r>
              <a:rPr lang="zh-CN" altLang="en-US" baseline="0" dirty="0"/>
              <a:t> </a:t>
            </a:r>
            <a:r>
              <a:rPr lang="en-US" altLang="zh-CN" baseline="0" dirty="0"/>
              <a:t>not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convolutional</a:t>
            </a:r>
            <a:r>
              <a:rPr lang="zh-CN" altLang="en-US" baseline="0" dirty="0"/>
              <a:t> </a:t>
            </a:r>
            <a:r>
              <a:rPr lang="en-US" altLang="zh-CN" baseline="0" dirty="0"/>
              <a:t>neural</a:t>
            </a:r>
            <a:r>
              <a:rPr lang="zh-CN" altLang="en-US" baseline="0" dirty="0"/>
              <a:t> </a:t>
            </a:r>
            <a:r>
              <a:rPr lang="en-US" altLang="zh-CN" baseline="0" dirty="0"/>
              <a:t>network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has</a:t>
            </a:r>
            <a:r>
              <a:rPr lang="zh-CN" altLang="en-US" baseline="0" dirty="0"/>
              <a:t> </a:t>
            </a:r>
            <a:r>
              <a:rPr lang="en-US" altLang="zh-CN" baseline="0" dirty="0"/>
              <a:t>become</a:t>
            </a:r>
            <a:r>
              <a:rPr lang="zh-CN" altLang="en-US" baseline="0" dirty="0"/>
              <a:t> </a:t>
            </a:r>
            <a:r>
              <a:rPr lang="en-US" altLang="zh-CN" baseline="0" dirty="0"/>
              <a:t>quite</a:t>
            </a:r>
            <a:r>
              <a:rPr lang="zh-CN" altLang="en-US" baseline="0" dirty="0"/>
              <a:t> </a:t>
            </a:r>
            <a:r>
              <a:rPr lang="en-US" altLang="zh-CN" baseline="0" dirty="0"/>
              <a:t>actively</a:t>
            </a:r>
            <a:r>
              <a:rPr lang="zh-CN" altLang="en-US" baseline="0" dirty="0"/>
              <a:t> </a:t>
            </a:r>
            <a:r>
              <a:rPr lang="en-US" altLang="zh-CN" baseline="0" dirty="0"/>
              <a:t>researched</a:t>
            </a:r>
            <a:r>
              <a:rPr lang="zh-CN" altLang="en-US" baseline="0" dirty="0"/>
              <a:t> </a:t>
            </a:r>
            <a:r>
              <a:rPr lang="en-US" altLang="zh-CN" baseline="0" dirty="0"/>
              <a:t>lately.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65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reason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choose</a:t>
            </a:r>
            <a:r>
              <a:rPr lang="zh-CN" altLang="en-US" baseline="0" dirty="0"/>
              <a:t> </a:t>
            </a:r>
            <a:r>
              <a:rPr lang="en-US" altLang="zh-CN" baseline="0" dirty="0"/>
              <a:t>GCN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</a:t>
            </a:r>
            <a:r>
              <a:rPr lang="zh-CN" altLang="en-US" baseline="0" dirty="0"/>
              <a:t> </a:t>
            </a:r>
            <a:r>
              <a:rPr lang="en-US" altLang="zh-CN" baseline="0" dirty="0"/>
              <a:t>lane-line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pixels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it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designed</a:t>
            </a:r>
            <a:r>
              <a:rPr lang="zh-CN" altLang="en-US" baseline="0" dirty="0"/>
              <a:t> </a:t>
            </a:r>
            <a:r>
              <a:rPr lang="en-US" altLang="zh-CN" baseline="0" dirty="0"/>
              <a:t>exactly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task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GCN</a:t>
            </a:r>
            <a:r>
              <a:rPr lang="zh-CN" altLang="en-US" baseline="0" dirty="0"/>
              <a:t> </a:t>
            </a:r>
            <a:r>
              <a:rPr lang="en-US" altLang="zh-CN" baseline="0" dirty="0"/>
              <a:t>adopts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  <a:r>
              <a:rPr lang="zh-CN" altLang="en-US" baseline="0" dirty="0"/>
              <a:t> </a:t>
            </a:r>
            <a:r>
              <a:rPr lang="en-US" altLang="zh-CN" baseline="0" dirty="0"/>
              <a:t>kernel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able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capture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objects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long.</a:t>
            </a:r>
          </a:p>
          <a:p>
            <a:endParaRPr lang="en-US" baseline="0" dirty="0"/>
          </a:p>
          <a:p>
            <a:r>
              <a:rPr lang="en-US" altLang="zh-CN" baseline="0" dirty="0"/>
              <a:t>GCN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designed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noticing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confliction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between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goals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object</a:t>
            </a:r>
            <a:r>
              <a:rPr lang="zh-CN" altLang="en-US" baseline="0" dirty="0"/>
              <a:t> </a:t>
            </a:r>
            <a:r>
              <a:rPr lang="en-US" altLang="zh-CN" baseline="0" dirty="0"/>
              <a:t>classification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localization.</a:t>
            </a:r>
          </a:p>
          <a:p>
            <a:endParaRPr lang="en-US" baseline="0" dirty="0"/>
          </a:p>
          <a:p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classification,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often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</a:t>
            </a:r>
            <a:r>
              <a:rPr lang="zh-CN" altLang="en-US" baseline="0" dirty="0"/>
              <a:t> </a:t>
            </a:r>
            <a:r>
              <a:rPr lang="en-US" altLang="zh-CN" baseline="0" dirty="0"/>
              <a:t>pooling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dense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layers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</a:t>
            </a:r>
            <a:r>
              <a:rPr lang="zh-CN" altLang="en-US" baseline="0" dirty="0"/>
              <a:t> </a:t>
            </a:r>
            <a:r>
              <a:rPr lang="en-US" altLang="zh-CN" baseline="0" dirty="0"/>
              <a:t>semantic</a:t>
            </a:r>
            <a:r>
              <a:rPr lang="zh-CN" altLang="en-US" baseline="0" dirty="0"/>
              <a:t> </a:t>
            </a:r>
            <a:r>
              <a:rPr lang="en-US" altLang="zh-CN" baseline="0" dirty="0"/>
              <a:t>features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invariant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transformations,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order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better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predict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type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objects</a:t>
            </a:r>
          </a:p>
          <a:p>
            <a:endParaRPr lang="en-US" baseline="0" dirty="0"/>
          </a:p>
          <a:p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localization,</a:t>
            </a:r>
            <a:r>
              <a:rPr lang="zh-CN" altLang="en-US" baseline="0" dirty="0"/>
              <a:t> </a:t>
            </a:r>
            <a:r>
              <a:rPr lang="en-US" altLang="zh-CN" baseline="0" dirty="0"/>
              <a:t>however,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spatial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transformations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matter</a:t>
            </a:r>
            <a:r>
              <a:rPr lang="zh-CN" altLang="en-US" baseline="0" dirty="0"/>
              <a:t> </a:t>
            </a:r>
            <a:r>
              <a:rPr lang="en-US" altLang="zh-CN" baseline="0" dirty="0"/>
              <a:t>since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would</a:t>
            </a:r>
            <a:r>
              <a:rPr lang="zh-CN" altLang="en-US" baseline="0" dirty="0"/>
              <a:t> </a:t>
            </a:r>
            <a:r>
              <a:rPr lang="en-US" altLang="zh-CN" baseline="0" dirty="0"/>
              <a:t>like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get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their</a:t>
            </a:r>
            <a:r>
              <a:rPr lang="zh-CN" altLang="en-US" baseline="0" dirty="0"/>
              <a:t> </a:t>
            </a:r>
            <a:r>
              <a:rPr lang="en-US" altLang="zh-CN" baseline="0" dirty="0"/>
              <a:t>boundaries</a:t>
            </a:r>
            <a:r>
              <a:rPr lang="zh-CN" altLang="en-US" baseline="0" dirty="0"/>
              <a:t> </a:t>
            </a:r>
            <a:r>
              <a:rPr lang="en-US" altLang="zh-CN" baseline="0" dirty="0"/>
              <a:t>down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pixel</a:t>
            </a:r>
            <a:r>
              <a:rPr lang="zh-CN" altLang="en-US" baseline="0" dirty="0"/>
              <a:t> </a:t>
            </a:r>
            <a:r>
              <a:rPr lang="en-US" altLang="zh-CN" baseline="0" dirty="0"/>
              <a:t>level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08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Therefore,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make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</a:t>
            </a:r>
            <a:r>
              <a:rPr lang="zh-CN" altLang="en-US" baseline="0" dirty="0"/>
              <a:t> </a:t>
            </a:r>
            <a:r>
              <a:rPr lang="en-US" altLang="zh-CN" baseline="0" dirty="0"/>
              <a:t>spatial-sensitive,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want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avoid</a:t>
            </a:r>
            <a:r>
              <a:rPr lang="zh-CN" altLang="en-US" baseline="0" dirty="0"/>
              <a:t> </a:t>
            </a:r>
            <a:r>
              <a:rPr lang="en-US" altLang="zh-CN" baseline="0" dirty="0"/>
              <a:t>dense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layers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pooling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layers,</a:t>
            </a:r>
            <a:r>
              <a:rPr lang="zh-CN" altLang="en-US" baseline="0" dirty="0"/>
              <a:t> </a:t>
            </a:r>
            <a:r>
              <a:rPr lang="en-US" altLang="zh-CN" baseline="0" dirty="0"/>
              <a:t>making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</a:t>
            </a:r>
            <a:r>
              <a:rPr lang="zh-CN" altLang="en-US" baseline="0" dirty="0"/>
              <a:t> </a:t>
            </a:r>
            <a:r>
              <a:rPr lang="en-US" altLang="zh-CN" baseline="0" dirty="0"/>
              <a:t>fully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convolutional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Meanwhile,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want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  <a:r>
              <a:rPr lang="zh-CN" altLang="en-US" baseline="0" dirty="0"/>
              <a:t> </a:t>
            </a:r>
            <a:r>
              <a:rPr lang="en-US" altLang="zh-CN" baseline="0" dirty="0"/>
              <a:t>kernels</a:t>
            </a:r>
            <a:r>
              <a:rPr lang="zh-CN" altLang="en-US" baseline="0" dirty="0"/>
              <a:t> </a:t>
            </a:r>
            <a:r>
              <a:rPr lang="en-US" altLang="zh-CN" baseline="0" dirty="0"/>
              <a:t>so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object</a:t>
            </a:r>
            <a:r>
              <a:rPr lang="zh-CN" altLang="en-US" baseline="0" dirty="0"/>
              <a:t> </a:t>
            </a:r>
            <a:r>
              <a:rPr lang="en-US" altLang="zh-CN" baseline="0" dirty="0"/>
              <a:t>type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captured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an</a:t>
            </a:r>
            <a:r>
              <a:rPr lang="zh-CN" altLang="en-US" baseline="0" dirty="0"/>
              <a:t> </a:t>
            </a:r>
            <a:r>
              <a:rPr lang="en-US" altLang="zh-CN" baseline="0" dirty="0"/>
              <a:t>entire</a:t>
            </a:r>
            <a:r>
              <a:rPr lang="zh-CN" altLang="en-US" baseline="0" dirty="0"/>
              <a:t> </a:t>
            </a:r>
            <a:r>
              <a:rPr lang="en-US" altLang="zh-CN" baseline="0" dirty="0"/>
              <a:t>object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5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588"/>
            <a:ext cx="9339263" cy="12192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23000" dir="5400000" rotWithShape="0">
              <a:srgbClr val="000000">
                <a:alpha val="1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066800"/>
          </a:xfrm>
        </p:spPr>
        <p:txBody>
          <a:bodyPr anchor="t"/>
          <a:lstStyle>
            <a:lvl1pPr>
              <a:defRPr sz="9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736975"/>
            <a:ext cx="6400800" cy="682625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9F4B6-8681-E04D-9255-0297A3D3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3C13E-E4C7-D24A-8B56-ECE664E03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2440E-5BFE-874C-9227-F4E328843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463FC-7912-AC48-B1D7-F0AD74BF4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066800"/>
          </a:xfrm>
        </p:spPr>
        <p:txBody>
          <a:bodyPr anchor="t"/>
          <a:lstStyle>
            <a:lvl1pPr>
              <a:defRPr sz="9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17775"/>
            <a:ext cx="6400800" cy="682625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38D69-7854-5743-8814-6FD6FB500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1F212-E36A-6C44-B33E-311474828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3AE0-77FC-6A46-AAD7-7484B6419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E49AE-0C71-C547-B6A5-EC281CCEE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C58E1-AD50-B54D-AB38-8CD397ACE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838200"/>
          </a:xfrm>
        </p:spPr>
        <p:txBody>
          <a:bodyPr/>
          <a:lstStyle>
            <a:lvl1pPr>
              <a:defRPr sz="5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64161-BD14-6B44-8A5D-DA5F390B3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83E74-89E2-C64C-9005-6CEB91907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51038"/>
            <a:ext cx="822960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orbe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orbe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orbel" charset="0"/>
              </a:defRPr>
            </a:lvl1pPr>
          </a:lstStyle>
          <a:p>
            <a:pPr>
              <a:defRPr/>
            </a:pPr>
            <a:fld id="{6EC0E81C-C778-DC40-90D0-8BC73B3804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0" indent="0" algn="l" defTabSz="457200" rtl="0" eaLnBrk="0" fontAlgn="base" hangingPunct="0">
        <a:spcBef>
          <a:spcPts val="2000"/>
        </a:spcBef>
        <a:spcAft>
          <a:spcPct val="0"/>
        </a:spcAft>
        <a:buNone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57200" indent="-228600" algn="l" defTabSz="457200" rtl="0" eaLnBrk="0" fontAlgn="base" hangingPunct="0">
        <a:spcBef>
          <a:spcPct val="0"/>
        </a:spcBef>
        <a:spcAft>
          <a:spcPct val="0"/>
        </a:spcAft>
        <a:buSzPct val="100000"/>
        <a:buFont typeface="Lucida Grande" charset="0"/>
        <a:buChar char="»"/>
        <a:defRPr sz="27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77724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xingyaow@umich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yanda@uab.edu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xingyaow@umich.edu" TargetMode="External"/><Relationship Id="rId5" Type="http://schemas.openxmlformats.org/officeDocument/2006/relationships/image" Target="../media/image16.tiff"/><Relationship Id="rId4" Type="http://schemas.openxmlformats.org/officeDocument/2006/relationships/hyperlink" Target="https://yanlab19870714.github.io/yand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 descr="cuhk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108" name="AutoShape 4" descr="cuhk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30"/>
          <p:cNvSpPr>
            <a:spLocks noChangeArrowheads="1"/>
          </p:cNvSpPr>
          <p:nvPr/>
        </p:nvSpPr>
        <p:spPr bwMode="auto">
          <a:xfrm>
            <a:off x="0" y="3838689"/>
            <a:ext cx="914400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Xingyao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Wang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</a:t>
            </a:r>
            <a:r>
              <a:rPr lang="en-US" altLang="zh-CN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UMich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),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000" b="1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Da Yan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*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(UAB),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Ke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Chen(HUST),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Yancong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Deng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(UCSD)</a:t>
            </a:r>
          </a:p>
          <a:p>
            <a:pPr algn="ctr"/>
            <a:endParaRPr lang="en-US" altLang="zh-CN" sz="400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Cheng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Long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(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NTU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), </a:t>
            </a:r>
            <a:r>
              <a:rPr lang="en-US" altLang="zh-CN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Kunlin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Zhang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Wuhan University),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Sibo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Yan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(KPMG)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/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Contact: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  <a:hlinkClick r:id="rId3"/>
              </a:rPr>
              <a:t>xingyaow@umich.edu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</a:t>
            </a:r>
            <a:r>
              <a:rPr lang="en-US" altLang="zh-CN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Xingyao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Wang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Subtitle 8"/>
          <p:cNvSpPr txBox="1">
            <a:spLocks/>
          </p:cNvSpPr>
          <p:nvPr/>
        </p:nvSpPr>
        <p:spPr bwMode="auto">
          <a:xfrm>
            <a:off x="0" y="2564904"/>
            <a:ext cx="91440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ts val="200"/>
              </a:spcBef>
              <a:defRPr/>
            </a:pPr>
            <a:r>
              <a:rPr lang="en-US" altLang="zh-CN" sz="32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Lane Extraction and Quality Evaluation:</a:t>
            </a:r>
          </a:p>
          <a:p>
            <a:pPr lvl="0" algn="ctr" eaLnBrk="0" hangingPunct="0">
              <a:spcBef>
                <a:spcPts val="200"/>
              </a:spcBef>
              <a:defRPr/>
            </a:pPr>
            <a:r>
              <a:rPr lang="en-US" altLang="zh-CN" sz="32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A Hough Transform Based Approach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n-lt"/>
              <a:ea typeface="Corbel" charset="0"/>
              <a:cs typeface="Corbe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1842" y="5232102"/>
            <a:ext cx="396031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Presenter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: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Da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Yan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/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Department of Computer Science</a:t>
            </a:r>
          </a:p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University of Alabama at Birmingham (UAB)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25F1C7-6DFC-4B48-9505-9D69675E2A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441"/>
          <a:stretch/>
        </p:blipFill>
        <p:spPr>
          <a:xfrm>
            <a:off x="0" y="20837"/>
            <a:ext cx="9144000" cy="23280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Global</a:t>
            </a:r>
            <a:r>
              <a:rPr lang="zh-CN" altLang="en-US" sz="4000" dirty="0"/>
              <a:t> </a:t>
            </a:r>
            <a:r>
              <a:rPr lang="en-US" altLang="zh-CN" sz="4000" dirty="0"/>
              <a:t>Convolutional</a:t>
            </a:r>
            <a:r>
              <a:rPr lang="zh-CN" altLang="en-US" sz="4000" dirty="0"/>
              <a:t> </a:t>
            </a:r>
            <a:r>
              <a:rPr lang="en-US" altLang="zh-CN" sz="4000" dirty="0"/>
              <a:t>Network</a:t>
            </a:r>
            <a:r>
              <a:rPr lang="zh-CN" altLang="en-US" sz="4000" dirty="0"/>
              <a:t> </a:t>
            </a:r>
            <a:r>
              <a:rPr lang="en-US" altLang="zh-CN" sz="4000" dirty="0"/>
              <a:t>(GCN)</a:t>
            </a:r>
            <a:endParaRPr lang="en-US" sz="40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F7174D-A17A-6C49-A029-E403FDEAE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829080"/>
            <a:ext cx="6226150" cy="34480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BB41C2-D84C-8440-A872-0D309B3B2F62}"/>
              </a:ext>
            </a:extLst>
          </p:cNvPr>
          <p:cNvSpPr/>
          <p:nvPr/>
        </p:nvSpPr>
        <p:spPr>
          <a:xfrm>
            <a:off x="6136619" y="4725144"/>
            <a:ext cx="83316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</a:rPr>
              <a:t>GCN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FA93D8-8970-8D42-88E0-56DF0D5B3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31" y="5589240"/>
            <a:ext cx="8554549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9339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81C911-1453-4F4D-83E0-76C7D787A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08720"/>
            <a:ext cx="9036496" cy="491709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C0B1308-255B-0543-A85B-40A39D39C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53" y="5565072"/>
            <a:ext cx="8229600" cy="1143000"/>
          </a:xfrm>
        </p:spPr>
        <p:txBody>
          <a:bodyPr/>
          <a:lstStyle/>
          <a:p>
            <a:pPr algn="ctr"/>
            <a:r>
              <a:rPr lang="en-US" altLang="zh-CN" sz="2000" dirty="0">
                <a:solidFill>
                  <a:srgbClr val="0070C0"/>
                </a:solidFill>
              </a:rPr>
              <a:t>Getting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Quality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Pixel-Level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Predictions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788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757"/>
            <a:ext cx="8229600" cy="1143000"/>
          </a:xfrm>
        </p:spPr>
        <p:txBody>
          <a:bodyPr/>
          <a:lstStyle/>
          <a:p>
            <a:pPr algn="ctr"/>
            <a:r>
              <a:rPr lang="en-US" altLang="zh-CN" sz="3600" dirty="0"/>
              <a:t>Part</a:t>
            </a:r>
            <a:r>
              <a:rPr lang="zh-CN" altLang="en-US" sz="3600" dirty="0"/>
              <a:t> </a:t>
            </a:r>
            <a:r>
              <a:rPr lang="en-US" altLang="zh-CN" sz="3600" dirty="0"/>
              <a:t>I:</a:t>
            </a:r>
            <a:r>
              <a:rPr lang="zh-CN" altLang="en-US" sz="3600" dirty="0"/>
              <a:t> </a:t>
            </a:r>
            <a:r>
              <a:rPr lang="en-US" altLang="zh-CN" sz="3600" dirty="0"/>
              <a:t>Line Extraction</a:t>
            </a:r>
            <a:endParaRPr lang="en-US" sz="36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BD8F6-DCD5-0246-8F8A-FCF13891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14" y="997659"/>
            <a:ext cx="6141171" cy="581571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761D7B-11A2-CF4E-9B55-0C849C34787E}"/>
              </a:ext>
            </a:extLst>
          </p:cNvPr>
          <p:cNvSpPr/>
          <p:nvPr/>
        </p:nvSpPr>
        <p:spPr>
          <a:xfrm>
            <a:off x="1619672" y="3523211"/>
            <a:ext cx="2952328" cy="1561973"/>
          </a:xfrm>
          <a:prstGeom prst="roundRect">
            <a:avLst/>
          </a:prstGeom>
          <a:ln>
            <a:solidFill>
              <a:srgbClr val="E50204"/>
            </a:solidFill>
            <a:prstDash val="lg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6807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757"/>
            <a:ext cx="8229600" cy="1143000"/>
          </a:xfrm>
        </p:spPr>
        <p:txBody>
          <a:bodyPr/>
          <a:lstStyle/>
          <a:p>
            <a:pPr algn="ctr"/>
            <a:r>
              <a:rPr lang="en-US" altLang="zh-CN" sz="3600" dirty="0"/>
              <a:t>Part</a:t>
            </a:r>
            <a:r>
              <a:rPr lang="zh-CN" altLang="en-US" sz="3600" dirty="0"/>
              <a:t> </a:t>
            </a:r>
            <a:r>
              <a:rPr lang="en-US" altLang="zh-CN" sz="3600" dirty="0"/>
              <a:t>I:</a:t>
            </a:r>
            <a:r>
              <a:rPr lang="zh-CN" altLang="en-US" sz="3600" dirty="0"/>
              <a:t> </a:t>
            </a:r>
            <a:r>
              <a:rPr lang="en-US" altLang="zh-CN" sz="3600" dirty="0"/>
              <a:t>Line Extraction</a:t>
            </a:r>
            <a:endParaRPr lang="en-US" sz="36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BD8F6-DCD5-0246-8F8A-FCF13891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14" y="997659"/>
            <a:ext cx="6141171" cy="581571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761D7B-11A2-CF4E-9B55-0C849C34787E}"/>
              </a:ext>
            </a:extLst>
          </p:cNvPr>
          <p:cNvSpPr/>
          <p:nvPr/>
        </p:nvSpPr>
        <p:spPr>
          <a:xfrm>
            <a:off x="1835694" y="4509121"/>
            <a:ext cx="2880322" cy="1440160"/>
          </a:xfrm>
          <a:prstGeom prst="roundRect">
            <a:avLst/>
          </a:prstGeom>
          <a:ln>
            <a:solidFill>
              <a:srgbClr val="E50204"/>
            </a:solidFill>
            <a:prstDash val="lg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2899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Hough</a:t>
            </a:r>
            <a:r>
              <a:rPr lang="zh-CN" altLang="en-US" sz="4000" dirty="0"/>
              <a:t> </a:t>
            </a:r>
            <a:r>
              <a:rPr lang="en-US" altLang="zh-CN" sz="4000" dirty="0"/>
              <a:t>Transform</a:t>
            </a:r>
            <a:endParaRPr lang="en-US" sz="40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93C567-F42A-654E-AF54-5DACBEF15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600951"/>
            <a:ext cx="6266678" cy="4742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2140FB-7CF4-E74C-BF7A-B477E8FAE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5687608"/>
            <a:ext cx="4833565" cy="66874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1B2793-6BDD-A04F-B63A-CD3D982E4CC6}"/>
              </a:ext>
            </a:extLst>
          </p:cNvPr>
          <p:cNvCxnSpPr>
            <a:cxnSpLocks/>
          </p:cNvCxnSpPr>
          <p:nvPr/>
        </p:nvCxnSpPr>
        <p:spPr>
          <a:xfrm>
            <a:off x="2794477" y="2204864"/>
            <a:ext cx="3721739" cy="2506477"/>
          </a:xfrm>
          <a:prstGeom prst="line">
            <a:avLst/>
          </a:prstGeom>
          <a:ln>
            <a:solidFill>
              <a:srgbClr val="4DADC7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F4E0CC-ED16-724A-8B9E-967748AED012}"/>
              </a:ext>
            </a:extLst>
          </p:cNvPr>
          <p:cNvCxnSpPr>
            <a:cxnSpLocks/>
          </p:cNvCxnSpPr>
          <p:nvPr/>
        </p:nvCxnSpPr>
        <p:spPr>
          <a:xfrm>
            <a:off x="2686143" y="2314283"/>
            <a:ext cx="4127134" cy="1845829"/>
          </a:xfrm>
          <a:prstGeom prst="line">
            <a:avLst/>
          </a:prstGeom>
          <a:ln>
            <a:solidFill>
              <a:srgbClr val="4DADC7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FA4AAC-8E85-734E-9FAD-ABAAE9ECB73E}"/>
              </a:ext>
            </a:extLst>
          </p:cNvPr>
          <p:cNvCxnSpPr>
            <a:cxnSpLocks/>
          </p:cNvCxnSpPr>
          <p:nvPr/>
        </p:nvCxnSpPr>
        <p:spPr>
          <a:xfrm>
            <a:off x="2686143" y="2492896"/>
            <a:ext cx="4245271" cy="1053722"/>
          </a:xfrm>
          <a:prstGeom prst="line">
            <a:avLst/>
          </a:prstGeom>
          <a:ln>
            <a:solidFill>
              <a:srgbClr val="4DADC7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71479C-C78A-6F40-AA2C-A858515584EA}"/>
              </a:ext>
            </a:extLst>
          </p:cNvPr>
          <p:cNvCxnSpPr>
            <a:cxnSpLocks/>
          </p:cNvCxnSpPr>
          <p:nvPr/>
        </p:nvCxnSpPr>
        <p:spPr>
          <a:xfrm>
            <a:off x="2654704" y="2667534"/>
            <a:ext cx="4308147" cy="288032"/>
          </a:xfrm>
          <a:prstGeom prst="line">
            <a:avLst/>
          </a:prstGeom>
          <a:ln>
            <a:solidFill>
              <a:srgbClr val="4DADC7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urved Up Arrow 28">
            <a:extLst>
              <a:ext uri="{FF2B5EF4-FFF2-40B4-BE49-F238E27FC236}">
                <a16:creationId xmlns:a16="http://schemas.microsoft.com/office/drawing/2014/main" id="{D51B10A6-F224-2944-929F-7AA082171D2D}"/>
              </a:ext>
            </a:extLst>
          </p:cNvPr>
          <p:cNvSpPr/>
          <p:nvPr/>
        </p:nvSpPr>
        <p:spPr>
          <a:xfrm rot="18900000">
            <a:off x="3814864" y="2728418"/>
            <a:ext cx="722638" cy="454296"/>
          </a:xfrm>
          <a:prstGeom prst="curvedUpArrow">
            <a:avLst/>
          </a:prstGeom>
          <a:solidFill>
            <a:srgbClr val="0070C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72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Hough</a:t>
            </a:r>
            <a:r>
              <a:rPr lang="zh-CN" altLang="en-US" sz="4000" dirty="0"/>
              <a:t> </a:t>
            </a:r>
            <a:r>
              <a:rPr lang="en-US" altLang="zh-CN" sz="4000" dirty="0"/>
              <a:t>Transform</a:t>
            </a:r>
            <a:endParaRPr lang="en-US" sz="40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803C48-07C0-CF42-9A67-1725688DD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1055"/>
            <a:ext cx="9144000" cy="37936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8EF907-4916-AF49-819F-5B54EF86F383}"/>
              </a:ext>
            </a:extLst>
          </p:cNvPr>
          <p:cNvSpPr/>
          <p:nvPr/>
        </p:nvSpPr>
        <p:spPr>
          <a:xfrm>
            <a:off x="323528" y="5687001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NimbusRomNo9L"/>
              </a:rPr>
              <a:t>A threshold </a:t>
            </a:r>
            <a:r>
              <a:rPr lang="el-GR" b="1" dirty="0">
                <a:solidFill>
                  <a:srgbClr val="0070C0"/>
                </a:solidFill>
                <a:latin typeface="CMMI10"/>
              </a:rPr>
              <a:t>τ </a:t>
            </a:r>
            <a:r>
              <a:rPr lang="en-US" b="1" dirty="0">
                <a:solidFill>
                  <a:srgbClr val="0070C0"/>
                </a:solidFill>
                <a:latin typeface="NimbusRomNo9L"/>
              </a:rPr>
              <a:t>is used to find only those cells with counts at least </a:t>
            </a:r>
            <a:r>
              <a:rPr lang="el-GR" b="1" dirty="0">
                <a:solidFill>
                  <a:srgbClr val="0070C0"/>
                </a:solidFill>
                <a:latin typeface="CMMI10"/>
              </a:rPr>
              <a:t>τ</a:t>
            </a:r>
            <a:r>
              <a:rPr lang="el-GR" b="1" dirty="0">
                <a:solidFill>
                  <a:srgbClr val="0070C0"/>
                </a:solidFill>
                <a:latin typeface="NimbusRomNo9L"/>
              </a:rPr>
              <a:t>, </a:t>
            </a:r>
            <a:r>
              <a:rPr lang="en-US" b="1" dirty="0">
                <a:solidFill>
                  <a:srgbClr val="0070C0"/>
                </a:solidFill>
                <a:latin typeface="NimbusRomNo9L"/>
              </a:rPr>
              <a:t>which correspond to the detected lines. 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5901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757"/>
            <a:ext cx="8229600" cy="1143000"/>
          </a:xfrm>
        </p:spPr>
        <p:txBody>
          <a:bodyPr/>
          <a:lstStyle/>
          <a:p>
            <a:pPr algn="ctr"/>
            <a:r>
              <a:rPr lang="en-US" altLang="zh-CN" sz="3600" dirty="0"/>
              <a:t>Part</a:t>
            </a:r>
            <a:r>
              <a:rPr lang="zh-CN" altLang="en-US" sz="3600" dirty="0"/>
              <a:t> </a:t>
            </a:r>
            <a:r>
              <a:rPr lang="en-US" altLang="zh-CN" sz="3600" dirty="0"/>
              <a:t>I:</a:t>
            </a:r>
            <a:r>
              <a:rPr lang="zh-CN" altLang="en-US" sz="3600" dirty="0"/>
              <a:t> </a:t>
            </a:r>
            <a:r>
              <a:rPr lang="en-US" altLang="zh-CN" sz="3600" dirty="0"/>
              <a:t>Line Extraction</a:t>
            </a:r>
            <a:endParaRPr lang="en-US" sz="36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BD8F6-DCD5-0246-8F8A-FCF13891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14" y="997659"/>
            <a:ext cx="6141171" cy="581571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761D7B-11A2-CF4E-9B55-0C849C34787E}"/>
              </a:ext>
            </a:extLst>
          </p:cNvPr>
          <p:cNvSpPr/>
          <p:nvPr/>
        </p:nvSpPr>
        <p:spPr>
          <a:xfrm>
            <a:off x="1763688" y="5297190"/>
            <a:ext cx="3365446" cy="1440160"/>
          </a:xfrm>
          <a:prstGeom prst="roundRect">
            <a:avLst/>
          </a:prstGeom>
          <a:ln>
            <a:solidFill>
              <a:srgbClr val="E50204"/>
            </a:solidFill>
            <a:prstDash val="lg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1657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757"/>
            <a:ext cx="8229600" cy="1143000"/>
          </a:xfrm>
        </p:spPr>
        <p:txBody>
          <a:bodyPr/>
          <a:lstStyle/>
          <a:p>
            <a:pPr algn="ctr"/>
            <a:r>
              <a:rPr lang="en-US" altLang="zh-CN" sz="3600" dirty="0"/>
              <a:t>Part</a:t>
            </a:r>
            <a:r>
              <a:rPr lang="zh-CN" altLang="en-US" sz="3600" dirty="0"/>
              <a:t> </a:t>
            </a:r>
            <a:r>
              <a:rPr lang="en-US" altLang="zh-CN" sz="3600" dirty="0"/>
              <a:t>I:</a:t>
            </a:r>
            <a:r>
              <a:rPr lang="zh-CN" altLang="en-US" sz="3600" dirty="0"/>
              <a:t> </a:t>
            </a:r>
            <a:r>
              <a:rPr lang="en-US" altLang="zh-CN" sz="3600" dirty="0"/>
              <a:t>Line Extraction</a:t>
            </a:r>
            <a:endParaRPr lang="en-US" sz="36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BD8F6-DCD5-0246-8F8A-FCF13891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14" y="997659"/>
            <a:ext cx="6141171" cy="581571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761D7B-11A2-CF4E-9B55-0C849C34787E}"/>
              </a:ext>
            </a:extLst>
          </p:cNvPr>
          <p:cNvSpPr/>
          <p:nvPr/>
        </p:nvSpPr>
        <p:spPr>
          <a:xfrm>
            <a:off x="4211960" y="908720"/>
            <a:ext cx="3456384" cy="5887725"/>
          </a:xfrm>
          <a:prstGeom prst="roundRect">
            <a:avLst/>
          </a:prstGeom>
          <a:ln>
            <a:solidFill>
              <a:srgbClr val="E50204"/>
            </a:solidFill>
            <a:prstDash val="lg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443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2800" dirty="0"/>
              <a:t>Group the lines by lanes and extract a unique line from each group</a:t>
            </a:r>
          </a:p>
          <a:p>
            <a:r>
              <a:rPr lang="en-US" altLang="zh-CN" sz="2800" dirty="0"/>
              <a:t>Compare the lane-lines extracted from the prediction with those from the ground-truth annotation to evaluate the accuracy of lane recognition.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02233593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pPr algn="ctr"/>
            <a:r>
              <a:rPr lang="en-US" altLang="zh-CN" sz="3600" dirty="0"/>
              <a:t>Part</a:t>
            </a:r>
            <a:r>
              <a:rPr lang="zh-CN" altLang="en-US" sz="3600" dirty="0"/>
              <a:t> </a:t>
            </a:r>
            <a:r>
              <a:rPr lang="en-US" altLang="zh-CN" sz="3600" dirty="0"/>
              <a:t>II:</a:t>
            </a:r>
            <a:r>
              <a:rPr lang="zh-CN" altLang="en-US" sz="3600" dirty="0"/>
              <a:t> </a:t>
            </a:r>
            <a:r>
              <a:rPr lang="en-US" altLang="zh-CN" sz="3600" dirty="0"/>
              <a:t>Lane</a:t>
            </a:r>
            <a:r>
              <a:rPr lang="zh-CN" altLang="en-US" sz="3600" dirty="0"/>
              <a:t> </a:t>
            </a:r>
            <a:r>
              <a:rPr lang="en-US" altLang="zh-CN" sz="3600" dirty="0"/>
              <a:t>Matching</a:t>
            </a:r>
            <a:r>
              <a:rPr lang="zh-CN" altLang="en-US" sz="3600" dirty="0"/>
              <a:t> </a:t>
            </a:r>
            <a:r>
              <a:rPr lang="en-US" altLang="zh-CN" sz="3600" dirty="0"/>
              <a:t>&amp;</a:t>
            </a:r>
            <a:r>
              <a:rPr lang="zh-CN" altLang="en-US" sz="3600" dirty="0"/>
              <a:t> </a:t>
            </a:r>
            <a:r>
              <a:rPr lang="en-US" altLang="zh-CN" sz="3600" dirty="0"/>
              <a:t>Evaluation</a:t>
            </a:r>
            <a:endParaRPr lang="en-US" sz="36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43EFE-5867-2049-B26D-465CB344F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994047"/>
            <a:ext cx="6763092" cy="5863953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4C9ED9-B67B-CA4B-A42D-334F667539C8}"/>
              </a:ext>
            </a:extLst>
          </p:cNvPr>
          <p:cNvSpPr/>
          <p:nvPr/>
        </p:nvSpPr>
        <p:spPr>
          <a:xfrm>
            <a:off x="3923928" y="869603"/>
            <a:ext cx="3888432" cy="3279477"/>
          </a:xfrm>
          <a:prstGeom prst="roundRect">
            <a:avLst/>
          </a:prstGeom>
          <a:ln>
            <a:solidFill>
              <a:srgbClr val="E50204"/>
            </a:solidFill>
            <a:prstDash val="lg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2F9E0E-6498-1445-901F-BCFFB992B766}"/>
              </a:ext>
            </a:extLst>
          </p:cNvPr>
          <p:cNvSpPr/>
          <p:nvPr/>
        </p:nvSpPr>
        <p:spPr>
          <a:xfrm>
            <a:off x="4327818" y="-72662"/>
            <a:ext cx="3080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NimbusRomNo9L"/>
              </a:rPr>
              <a:t>Choosing</a:t>
            </a:r>
            <a:r>
              <a:rPr lang="zh-CN" altLang="en-US" sz="2000" b="1" dirty="0">
                <a:solidFill>
                  <a:srgbClr val="0070C0"/>
                </a:solidFill>
                <a:latin typeface="NimbusRomNo9L"/>
              </a:rPr>
              <a:t> </a:t>
            </a:r>
            <a:r>
              <a:rPr lang="en-US" altLang="zh-CN" sz="2000" b="1" i="1" dirty="0">
                <a:solidFill>
                  <a:srgbClr val="0070C0"/>
                </a:solidFill>
                <a:latin typeface="NimbusRomNo9L"/>
              </a:rPr>
              <a:t>k</a:t>
            </a:r>
            <a:r>
              <a:rPr lang="en-US" altLang="zh-CN" sz="2000" b="1" dirty="0">
                <a:solidFill>
                  <a:srgbClr val="0070C0"/>
                </a:solidFill>
                <a:latin typeface="NimbusRomNo9L"/>
              </a:rPr>
              <a:t>:</a:t>
            </a:r>
            <a:r>
              <a:rPr lang="zh-CN" altLang="en-US" sz="2000" b="1" dirty="0">
                <a:solidFill>
                  <a:srgbClr val="0070C0"/>
                </a:solidFill>
                <a:latin typeface="NimbusRomNo9L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NimbusRomNo9L"/>
              </a:rPr>
              <a:t>elbow method </a:t>
            </a:r>
            <a:endParaRPr lang="en-US" sz="700" b="1" dirty="0">
              <a:solidFill>
                <a:srgbClr val="0070C0"/>
              </a:solidFill>
              <a:effectLst/>
              <a:latin typeface="CMSY7"/>
            </a:endParaRPr>
          </a:p>
        </p:txBody>
      </p:sp>
    </p:spTree>
    <p:extLst>
      <p:ext uri="{BB962C8B-B14F-4D97-AF65-F5344CB8AC3E}">
        <p14:creationId xmlns:p14="http://schemas.microsoft.com/office/powerpoint/2010/main" val="2071974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Motivations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b="1" dirty="0"/>
              <a:t>Motivations</a:t>
            </a:r>
            <a:r>
              <a:rPr lang="zh-CN" altLang="en-US" b="1" dirty="0"/>
              <a:t> </a:t>
            </a:r>
            <a:r>
              <a:rPr lang="en-US" altLang="zh-CN" b="1" dirty="0"/>
              <a:t>for</a:t>
            </a:r>
            <a:r>
              <a:rPr lang="zh-CN" altLang="en-US" b="1" dirty="0"/>
              <a:t> </a:t>
            </a:r>
            <a:r>
              <a:rPr lang="en-US" altLang="zh-CN" b="1" dirty="0"/>
              <a:t>Lane</a:t>
            </a:r>
            <a:r>
              <a:rPr lang="zh-CN" altLang="en-US" b="1" dirty="0"/>
              <a:t> </a:t>
            </a:r>
            <a:r>
              <a:rPr lang="en-US" altLang="zh-CN" b="1" dirty="0"/>
              <a:t>Recognition</a:t>
            </a:r>
            <a:endParaRPr lang="en-US" b="1" dirty="0"/>
          </a:p>
          <a:p>
            <a:pPr lvl="1">
              <a:buFont typeface="Arial" charset="0"/>
              <a:buChar char="•"/>
            </a:pP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guide</a:t>
            </a:r>
            <a:r>
              <a:rPr lang="zh-CN" altLang="en-US" dirty="0"/>
              <a:t> </a:t>
            </a:r>
            <a:r>
              <a:rPr lang="en-US" altLang="zh-CN" dirty="0"/>
              <a:t>vehicles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Driving</a:t>
            </a:r>
            <a:r>
              <a:rPr lang="zh-CN" altLang="en-US" dirty="0"/>
              <a:t> </a:t>
            </a:r>
            <a:r>
              <a:rPr lang="en-US" altLang="zh-CN" dirty="0"/>
              <a:t>assistance</a:t>
            </a:r>
          </a:p>
          <a:p>
            <a:pPr lvl="2">
              <a:buFont typeface="System Font Regular"/>
              <a:buChar char="-"/>
            </a:pPr>
            <a:r>
              <a:rPr lang="en-US" altLang="zh-CN" dirty="0"/>
              <a:t>Advanced driver-assistance systems (ADAS)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Autonomous</a:t>
            </a:r>
            <a:r>
              <a:rPr lang="zh-CN" altLang="en-US" dirty="0"/>
              <a:t> </a:t>
            </a:r>
            <a:r>
              <a:rPr lang="en-US" altLang="zh-CN" dirty="0"/>
              <a:t>driving</a:t>
            </a:r>
          </a:p>
        </p:txBody>
      </p:sp>
    </p:spTree>
    <p:extLst>
      <p:ext uri="{BB962C8B-B14F-4D97-AF65-F5344CB8AC3E}">
        <p14:creationId xmlns:p14="http://schemas.microsoft.com/office/powerpoint/2010/main" val="254725809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pPr algn="ctr"/>
            <a:r>
              <a:rPr lang="en-US" altLang="zh-CN" sz="3600" dirty="0"/>
              <a:t>Part</a:t>
            </a:r>
            <a:r>
              <a:rPr lang="zh-CN" altLang="en-US" sz="3600" dirty="0"/>
              <a:t> </a:t>
            </a:r>
            <a:r>
              <a:rPr lang="en-US" altLang="zh-CN" sz="3600" dirty="0"/>
              <a:t>II:</a:t>
            </a:r>
            <a:r>
              <a:rPr lang="zh-CN" altLang="en-US" sz="3600" dirty="0"/>
              <a:t> </a:t>
            </a:r>
            <a:r>
              <a:rPr lang="en-US" altLang="zh-CN" sz="3600" dirty="0"/>
              <a:t>Lane</a:t>
            </a:r>
            <a:r>
              <a:rPr lang="zh-CN" altLang="en-US" sz="3600" dirty="0"/>
              <a:t> </a:t>
            </a:r>
            <a:r>
              <a:rPr lang="en-US" altLang="zh-CN" sz="3600" dirty="0"/>
              <a:t>Matching</a:t>
            </a:r>
            <a:r>
              <a:rPr lang="zh-CN" altLang="en-US" sz="3600" dirty="0"/>
              <a:t> </a:t>
            </a:r>
            <a:r>
              <a:rPr lang="en-US" altLang="zh-CN" sz="3600" dirty="0"/>
              <a:t>&amp;</a:t>
            </a:r>
            <a:r>
              <a:rPr lang="zh-CN" altLang="en-US" sz="3600" dirty="0"/>
              <a:t> </a:t>
            </a:r>
            <a:r>
              <a:rPr lang="en-US" altLang="zh-CN" sz="3600" dirty="0"/>
              <a:t>Evaluation</a:t>
            </a:r>
            <a:endParaRPr lang="en-US" sz="36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43EFE-5867-2049-B26D-465CB344F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994047"/>
            <a:ext cx="6763092" cy="586395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6D2469-D6AC-7944-B4DC-34EB18F5B161}"/>
              </a:ext>
            </a:extLst>
          </p:cNvPr>
          <p:cNvSpPr/>
          <p:nvPr/>
        </p:nvSpPr>
        <p:spPr>
          <a:xfrm>
            <a:off x="1092290" y="994047"/>
            <a:ext cx="3119670" cy="3875113"/>
          </a:xfrm>
          <a:prstGeom prst="roundRect">
            <a:avLst/>
          </a:prstGeom>
          <a:ln>
            <a:solidFill>
              <a:srgbClr val="E50204"/>
            </a:solidFill>
            <a:prstDash val="lg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9150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pPr algn="ctr"/>
            <a:r>
              <a:rPr lang="en-US" altLang="zh-CN" sz="3600" dirty="0"/>
              <a:t>Part</a:t>
            </a:r>
            <a:r>
              <a:rPr lang="zh-CN" altLang="en-US" sz="3600" dirty="0"/>
              <a:t> </a:t>
            </a:r>
            <a:r>
              <a:rPr lang="en-US" altLang="zh-CN" sz="3600" dirty="0"/>
              <a:t>II:</a:t>
            </a:r>
            <a:r>
              <a:rPr lang="zh-CN" altLang="en-US" sz="3600" dirty="0"/>
              <a:t> </a:t>
            </a:r>
            <a:r>
              <a:rPr lang="en-US" altLang="zh-CN" sz="3600" dirty="0"/>
              <a:t>Lane</a:t>
            </a:r>
            <a:r>
              <a:rPr lang="zh-CN" altLang="en-US" sz="3600" dirty="0"/>
              <a:t> </a:t>
            </a:r>
            <a:r>
              <a:rPr lang="en-US" altLang="zh-CN" sz="3600" dirty="0"/>
              <a:t>Matching</a:t>
            </a:r>
            <a:r>
              <a:rPr lang="zh-CN" altLang="en-US" sz="3600" dirty="0"/>
              <a:t> </a:t>
            </a:r>
            <a:r>
              <a:rPr lang="en-US" altLang="zh-CN" sz="3600" dirty="0"/>
              <a:t>&amp;</a:t>
            </a:r>
            <a:r>
              <a:rPr lang="zh-CN" altLang="en-US" sz="3600" dirty="0"/>
              <a:t> </a:t>
            </a:r>
            <a:r>
              <a:rPr lang="en-US" altLang="zh-CN" sz="3600" dirty="0"/>
              <a:t>Evaluation</a:t>
            </a:r>
            <a:endParaRPr lang="en-US" sz="36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13D03-DADC-D444-856D-CE42BA24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12" y="1921261"/>
            <a:ext cx="7956376" cy="443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9970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pPr algn="ctr"/>
            <a:r>
              <a:rPr lang="en-US" altLang="zh-CN" sz="3600" dirty="0"/>
              <a:t>Part</a:t>
            </a:r>
            <a:r>
              <a:rPr lang="zh-CN" altLang="en-US" sz="3600" dirty="0"/>
              <a:t> </a:t>
            </a:r>
            <a:r>
              <a:rPr lang="en-US" altLang="zh-CN" sz="3600" dirty="0"/>
              <a:t>II:</a:t>
            </a:r>
            <a:r>
              <a:rPr lang="zh-CN" altLang="en-US" sz="3600" dirty="0"/>
              <a:t> </a:t>
            </a:r>
            <a:r>
              <a:rPr lang="en-US" altLang="zh-CN" sz="3600" dirty="0"/>
              <a:t>Lane</a:t>
            </a:r>
            <a:r>
              <a:rPr lang="zh-CN" altLang="en-US" sz="3600" dirty="0"/>
              <a:t> </a:t>
            </a:r>
            <a:r>
              <a:rPr lang="en-US" altLang="zh-CN" sz="3600" dirty="0"/>
              <a:t>Matching</a:t>
            </a:r>
            <a:r>
              <a:rPr lang="zh-CN" altLang="en-US" sz="3600" dirty="0"/>
              <a:t> </a:t>
            </a:r>
            <a:r>
              <a:rPr lang="en-US" altLang="zh-CN" sz="3600" dirty="0"/>
              <a:t>&amp;</a:t>
            </a:r>
            <a:r>
              <a:rPr lang="zh-CN" altLang="en-US" sz="3600" dirty="0"/>
              <a:t> </a:t>
            </a:r>
            <a:r>
              <a:rPr lang="en-US" altLang="zh-CN" sz="3600" dirty="0"/>
              <a:t>Evaluation</a:t>
            </a:r>
            <a:endParaRPr lang="en-US" sz="36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43EFE-5867-2049-B26D-465CB344F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994047"/>
            <a:ext cx="6763092" cy="586395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6D2469-D6AC-7944-B4DC-34EB18F5B161}"/>
              </a:ext>
            </a:extLst>
          </p:cNvPr>
          <p:cNvSpPr/>
          <p:nvPr/>
        </p:nvSpPr>
        <p:spPr>
          <a:xfrm>
            <a:off x="1115616" y="4149080"/>
            <a:ext cx="3119670" cy="2074913"/>
          </a:xfrm>
          <a:prstGeom prst="roundRect">
            <a:avLst/>
          </a:prstGeom>
          <a:ln>
            <a:solidFill>
              <a:srgbClr val="E50204"/>
            </a:solidFill>
            <a:prstDash val="lg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FDF36D-B591-3A46-9B05-523CFDDD9F98}"/>
              </a:ext>
            </a:extLst>
          </p:cNvPr>
          <p:cNvSpPr/>
          <p:nvPr/>
        </p:nvSpPr>
        <p:spPr>
          <a:xfrm>
            <a:off x="611560" y="652626"/>
            <a:ext cx="3505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NimbusRomNo9L"/>
              </a:rPr>
              <a:t>Median</a:t>
            </a:r>
            <a:r>
              <a:rPr lang="zh-CN" altLang="en-US" sz="2000" b="1" dirty="0">
                <a:solidFill>
                  <a:srgbClr val="0070C0"/>
                </a:solidFill>
                <a:latin typeface="NimbusRomNo9L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NimbusRomNo9L"/>
              </a:rPr>
              <a:t>is</a:t>
            </a:r>
            <a:r>
              <a:rPr lang="zh-CN" altLang="en-US" sz="2000" b="1" dirty="0">
                <a:solidFill>
                  <a:srgbClr val="0070C0"/>
                </a:solidFill>
                <a:latin typeface="NimbusRomNo9L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NimbusRomNo9L"/>
              </a:rPr>
              <a:t>more</a:t>
            </a:r>
            <a:r>
              <a:rPr lang="zh-CN" altLang="en-US" sz="2000" b="1" dirty="0">
                <a:solidFill>
                  <a:srgbClr val="0070C0"/>
                </a:solidFill>
                <a:latin typeface="NimbusRomNo9L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NimbusRomNo9L"/>
              </a:rPr>
              <a:t>robust</a:t>
            </a:r>
            <a:r>
              <a:rPr lang="zh-CN" altLang="en-US" sz="2000" b="1" dirty="0">
                <a:solidFill>
                  <a:srgbClr val="0070C0"/>
                </a:solidFill>
                <a:latin typeface="NimbusRomNo9L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NimbusRomNo9L"/>
              </a:rPr>
              <a:t>to</a:t>
            </a:r>
            <a:r>
              <a:rPr lang="zh-CN" altLang="en-US" sz="2000" b="1" dirty="0">
                <a:solidFill>
                  <a:srgbClr val="0070C0"/>
                </a:solidFill>
                <a:latin typeface="NimbusRomNo9L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NimbusRomNo9L"/>
              </a:rPr>
              <a:t>noise</a:t>
            </a:r>
            <a:endParaRPr lang="en-US" sz="700" b="1" dirty="0">
              <a:solidFill>
                <a:srgbClr val="0070C0"/>
              </a:solidFill>
              <a:effectLst/>
              <a:latin typeface="CMSY7"/>
            </a:endParaRPr>
          </a:p>
        </p:txBody>
      </p:sp>
    </p:spTree>
    <p:extLst>
      <p:ext uri="{BB962C8B-B14F-4D97-AF65-F5344CB8AC3E}">
        <p14:creationId xmlns:p14="http://schemas.microsoft.com/office/powerpoint/2010/main" val="12444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pPr algn="ctr"/>
            <a:r>
              <a:rPr lang="en-US" altLang="zh-CN" sz="3600" dirty="0"/>
              <a:t>Part</a:t>
            </a:r>
            <a:r>
              <a:rPr lang="zh-CN" altLang="en-US" sz="3600" dirty="0"/>
              <a:t> </a:t>
            </a:r>
            <a:r>
              <a:rPr lang="en-US" altLang="zh-CN" sz="3600" dirty="0"/>
              <a:t>II:</a:t>
            </a:r>
            <a:r>
              <a:rPr lang="zh-CN" altLang="en-US" sz="3600" dirty="0"/>
              <a:t> </a:t>
            </a:r>
            <a:r>
              <a:rPr lang="en-US" altLang="zh-CN" sz="3600" dirty="0"/>
              <a:t>Lane</a:t>
            </a:r>
            <a:r>
              <a:rPr lang="zh-CN" altLang="en-US" sz="3600" dirty="0"/>
              <a:t> </a:t>
            </a:r>
            <a:r>
              <a:rPr lang="en-US" altLang="zh-CN" sz="3600" dirty="0"/>
              <a:t>Matching</a:t>
            </a:r>
            <a:r>
              <a:rPr lang="zh-CN" altLang="en-US" sz="3600" dirty="0"/>
              <a:t> </a:t>
            </a:r>
            <a:r>
              <a:rPr lang="en-US" altLang="zh-CN" sz="3600" dirty="0"/>
              <a:t>&amp;</a:t>
            </a:r>
            <a:r>
              <a:rPr lang="zh-CN" altLang="en-US" sz="3600" dirty="0"/>
              <a:t> </a:t>
            </a:r>
            <a:r>
              <a:rPr lang="en-US" altLang="zh-CN" sz="3600" dirty="0"/>
              <a:t>Evaluation</a:t>
            </a:r>
            <a:endParaRPr lang="en-US" sz="36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43EFE-5867-2049-B26D-465CB344F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994047"/>
            <a:ext cx="6763092" cy="586395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6D2469-D6AC-7944-B4DC-34EB18F5B161}"/>
              </a:ext>
            </a:extLst>
          </p:cNvPr>
          <p:cNvSpPr/>
          <p:nvPr/>
        </p:nvSpPr>
        <p:spPr>
          <a:xfrm>
            <a:off x="4572000" y="2492896"/>
            <a:ext cx="3316274" cy="3726929"/>
          </a:xfrm>
          <a:prstGeom prst="roundRect">
            <a:avLst/>
          </a:prstGeom>
          <a:ln>
            <a:solidFill>
              <a:srgbClr val="E50204"/>
            </a:solidFill>
            <a:prstDash val="lg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7401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pPr algn="ctr"/>
            <a:r>
              <a:rPr lang="en-US" altLang="zh-CN" sz="3600" dirty="0"/>
              <a:t>Part</a:t>
            </a:r>
            <a:r>
              <a:rPr lang="zh-CN" altLang="en-US" sz="3600" dirty="0"/>
              <a:t> </a:t>
            </a:r>
            <a:r>
              <a:rPr lang="en-US" altLang="zh-CN" sz="3600" dirty="0"/>
              <a:t>II:</a:t>
            </a:r>
            <a:r>
              <a:rPr lang="zh-CN" altLang="en-US" sz="3600" dirty="0"/>
              <a:t> </a:t>
            </a:r>
            <a:r>
              <a:rPr lang="en-US" altLang="zh-CN" sz="3600" dirty="0"/>
              <a:t>Lane</a:t>
            </a:r>
            <a:r>
              <a:rPr lang="zh-CN" altLang="en-US" sz="3600" dirty="0"/>
              <a:t> </a:t>
            </a:r>
            <a:r>
              <a:rPr lang="en-US" altLang="zh-CN" sz="3600" dirty="0"/>
              <a:t>Matching</a:t>
            </a:r>
            <a:r>
              <a:rPr lang="zh-CN" altLang="en-US" sz="3600" dirty="0"/>
              <a:t> </a:t>
            </a:r>
            <a:r>
              <a:rPr lang="en-US" altLang="zh-CN" sz="3600" dirty="0"/>
              <a:t>&amp;</a:t>
            </a:r>
            <a:r>
              <a:rPr lang="zh-CN" altLang="en-US" sz="3600" dirty="0"/>
              <a:t> </a:t>
            </a:r>
            <a:r>
              <a:rPr lang="en-US" altLang="zh-CN" sz="3600" dirty="0"/>
              <a:t>Evaluation</a:t>
            </a:r>
            <a:endParaRPr lang="en-US" sz="36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43EFE-5867-2049-B26D-465CB344F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994047"/>
            <a:ext cx="6763092" cy="586395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6D2469-D6AC-7944-B4DC-34EB18F5B161}"/>
              </a:ext>
            </a:extLst>
          </p:cNvPr>
          <p:cNvSpPr/>
          <p:nvPr/>
        </p:nvSpPr>
        <p:spPr>
          <a:xfrm>
            <a:off x="1164574" y="5609133"/>
            <a:ext cx="6791802" cy="1204243"/>
          </a:xfrm>
          <a:prstGeom prst="roundRect">
            <a:avLst/>
          </a:prstGeom>
          <a:ln>
            <a:solidFill>
              <a:srgbClr val="E50204"/>
            </a:solidFill>
            <a:prstDash val="lg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8487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Experiments</a:t>
            </a:r>
            <a:endParaRPr lang="en-US" sz="40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A78E323-4D08-204D-B0C5-F8DD08F9E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2800" b="1" dirty="0"/>
              <a:t>Dataset:</a:t>
            </a:r>
            <a:r>
              <a:rPr lang="zh-CN" altLang="en-US" sz="2800" b="1" dirty="0"/>
              <a:t> </a:t>
            </a:r>
            <a:r>
              <a:rPr lang="en-US" altLang="zh-CN" sz="2800" b="1" dirty="0" err="1"/>
              <a:t>CULane</a:t>
            </a:r>
            <a:endParaRPr lang="en-US" altLang="zh-CN" sz="2400" dirty="0"/>
          </a:p>
          <a:p>
            <a:pPr lvl="1">
              <a:buFont typeface="Arial" charset="0"/>
              <a:buChar char="•"/>
            </a:pPr>
            <a:r>
              <a:rPr lang="en-US" altLang="zh-CN" sz="2400" dirty="0"/>
              <a:t>Created for academic research regarding traffic lane detection by the multimedia laboratory of the Chinese University of Hong Kong</a:t>
            </a:r>
          </a:p>
          <a:p>
            <a:pPr lvl="1">
              <a:buFont typeface="Arial" charset="0"/>
              <a:buChar char="•"/>
            </a:pPr>
            <a:r>
              <a:rPr lang="en-US" altLang="zh-CN" sz="2400" dirty="0"/>
              <a:t>The dataset includes video frames recorded by vehicles driven by different drivers in Beijing on different days</a:t>
            </a:r>
          </a:p>
          <a:p>
            <a:pPr lvl="1">
              <a:buFont typeface="Arial" charset="0"/>
              <a:buChar char="•"/>
            </a:pPr>
            <a:r>
              <a:rPr lang="en-US" altLang="zh-CN" sz="2400" dirty="0"/>
              <a:t>It contains 133,235 image frames including 88,800 in the training set, 9675 in the validation set, and 34,680 in the test set</a:t>
            </a:r>
          </a:p>
        </p:txBody>
      </p:sp>
    </p:spTree>
    <p:extLst>
      <p:ext uri="{BB962C8B-B14F-4D97-AF65-F5344CB8AC3E}">
        <p14:creationId xmlns:p14="http://schemas.microsoft.com/office/powerpoint/2010/main" val="11758217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Experiments</a:t>
            </a:r>
            <a:endParaRPr lang="en-US" sz="40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D7EA65-5BFA-7E41-9169-B6202212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86"/>
            <a:ext cx="9144000" cy="68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9669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Experiments</a:t>
            </a:r>
            <a:endParaRPr lang="en-US" sz="40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0D81C0-790D-5047-84E0-3760C313A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529633"/>
            <a:ext cx="4943450" cy="50632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D874829-8C11-4B4A-95E7-B604E5851E29}"/>
              </a:ext>
            </a:extLst>
          </p:cNvPr>
          <p:cNvSpPr/>
          <p:nvPr/>
        </p:nvSpPr>
        <p:spPr>
          <a:xfrm>
            <a:off x="2123728" y="1741055"/>
            <a:ext cx="1296144" cy="4980420"/>
          </a:xfrm>
          <a:prstGeom prst="ellipse">
            <a:avLst/>
          </a:prstGeom>
          <a:ln>
            <a:solidFill>
              <a:schemeClr val="accent6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F05056-B9C8-1B4C-8501-0778F9F6BED1}"/>
              </a:ext>
            </a:extLst>
          </p:cNvPr>
          <p:cNvCxnSpPr>
            <a:cxnSpLocks/>
          </p:cNvCxnSpPr>
          <p:nvPr/>
        </p:nvCxnSpPr>
        <p:spPr>
          <a:xfrm flipV="1">
            <a:off x="2987824" y="1529633"/>
            <a:ext cx="0" cy="4923703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813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Experiments</a:t>
            </a:r>
            <a:endParaRPr lang="en-US" sz="40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A84E1-C32A-A347-96CA-D81DB876A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556792"/>
            <a:ext cx="6876256" cy="51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6507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1F212-E36A-6C44-B33E-31147482829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611560" y="5227459"/>
            <a:ext cx="5941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Contact Info:</a:t>
            </a:r>
          </a:p>
          <a:p>
            <a:r>
              <a:rPr lang="en-US" sz="2000" dirty="0">
                <a:latin typeface="Corbel" charset="0"/>
                <a:ea typeface="Corbel" charset="0"/>
                <a:cs typeface="Corbel" charset="0"/>
              </a:rPr>
              <a:t>Email: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  <a:hlinkClick r:id="rId3"/>
              </a:rPr>
              <a:t>yanda@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  <a:hlinkClick r:id="rId3"/>
              </a:rPr>
              <a:t>uab.edu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r>
              <a:rPr lang="en-US" sz="2000" dirty="0">
                <a:latin typeface="Corbel" panose="020B0503020204020204" pitchFamily="34" charset="0"/>
                <a:ea typeface="Corbel" charset="0"/>
                <a:cs typeface="Corbel" charset="0"/>
              </a:rPr>
              <a:t>Webpage: </a:t>
            </a:r>
            <a:r>
              <a:rPr lang="en-US" sz="2000" dirty="0">
                <a:latin typeface="Corbel" panose="020B0503020204020204" pitchFamily="34" charset="0"/>
                <a:hlinkClick r:id="rId4"/>
              </a:rPr>
              <a:t>https://yanlab19870714.github.io/yanda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orbel" panose="020B0503020204020204" pitchFamily="34" charset="0"/>
              <a:ea typeface="Corbel" charset="0"/>
              <a:cs typeface="Corbel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4800" y="4437112"/>
            <a:ext cx="17974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rbel" charset="0"/>
                <a:ea typeface="Corbel" charset="0"/>
                <a:cs typeface="Corbel" charset="0"/>
              </a:rPr>
              <a:t>YAN, Da</a:t>
            </a:r>
          </a:p>
        </p:txBody>
      </p:sp>
      <p:sp>
        <p:nvSpPr>
          <p:cNvPr id="11" name="Subtitle 8"/>
          <p:cNvSpPr txBox="1">
            <a:spLocks/>
          </p:cNvSpPr>
          <p:nvPr/>
        </p:nvSpPr>
        <p:spPr bwMode="auto">
          <a:xfrm>
            <a:off x="-6936" y="2996951"/>
            <a:ext cx="9144000" cy="81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Corbel" charset="0"/>
                <a:cs typeface="Corbel" charset="0"/>
              </a:rPr>
              <a:t>Thank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Corbel" charset="0"/>
                <a:cs typeface="Corbel" charset="0"/>
              </a:rPr>
              <a:t>s !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" b="1" i="1" baseline="0" dirty="0">
              <a:solidFill>
                <a:srgbClr val="3366FF"/>
              </a:solidFill>
              <a:latin typeface="+mn-lt"/>
              <a:ea typeface="Corbel" charset="0"/>
              <a:cs typeface="Corbe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2400" y="3175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58227-D5CD-6149-AD31-509DB2C53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242" y="4566210"/>
            <a:ext cx="1651000" cy="1651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5A500C-0DBC-8E41-995A-993676A69F5B}"/>
              </a:ext>
            </a:extLst>
          </p:cNvPr>
          <p:cNvSpPr/>
          <p:nvPr/>
        </p:nvSpPr>
        <p:spPr>
          <a:xfrm>
            <a:off x="118824" y="726262"/>
            <a:ext cx="889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If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you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have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any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questions,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please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email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Xingyao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Wang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at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  <a:hlinkClick r:id="rId6"/>
              </a:rPr>
              <a:t>xingyaow@umich.edu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8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b="1" dirty="0"/>
              <a:t>Challenges</a:t>
            </a:r>
            <a:r>
              <a:rPr lang="zh-CN" altLang="en-US" b="1" dirty="0"/>
              <a:t> </a:t>
            </a:r>
            <a:r>
              <a:rPr lang="en-US" altLang="zh-CN" b="1" dirty="0"/>
              <a:t>for</a:t>
            </a:r>
            <a:r>
              <a:rPr lang="zh-CN" altLang="en-US" b="1" dirty="0"/>
              <a:t> </a:t>
            </a:r>
            <a:r>
              <a:rPr lang="en-US" altLang="zh-CN" b="1" dirty="0"/>
              <a:t>Lane</a:t>
            </a:r>
            <a:r>
              <a:rPr lang="zh-CN" altLang="en-US" b="1" dirty="0"/>
              <a:t> </a:t>
            </a:r>
            <a:r>
              <a:rPr lang="en-US" altLang="zh-CN" b="1" dirty="0"/>
              <a:t>Recognition</a:t>
            </a:r>
            <a:endParaRPr lang="en-US" b="1" dirty="0"/>
          </a:p>
          <a:p>
            <a:pPr lvl="1">
              <a:buFont typeface="Arial" charset="0"/>
              <a:buChar char="•"/>
            </a:pPr>
            <a:r>
              <a:rPr lang="en-US" altLang="zh-CN" dirty="0"/>
              <a:t>Noise:</a:t>
            </a:r>
            <a:r>
              <a:rPr lang="zh-CN" altLang="en-US" dirty="0"/>
              <a:t> </a:t>
            </a:r>
            <a:r>
              <a:rPr lang="en-US" altLang="zh-CN" dirty="0"/>
              <a:t>occlusion,</a:t>
            </a:r>
            <a:r>
              <a:rPr lang="zh-CN" altLang="en-US" dirty="0"/>
              <a:t> </a:t>
            </a:r>
            <a:r>
              <a:rPr lang="en-US" altLang="zh-CN" dirty="0"/>
              <a:t>reflection,</a:t>
            </a:r>
            <a:r>
              <a:rPr lang="zh-CN" altLang="en-US" dirty="0"/>
              <a:t> </a:t>
            </a:r>
            <a:r>
              <a:rPr lang="en-US" altLang="zh-CN" dirty="0"/>
              <a:t>raining,</a:t>
            </a:r>
            <a:r>
              <a:rPr lang="zh-CN" altLang="en-US" dirty="0"/>
              <a:t> </a:t>
            </a:r>
            <a:r>
              <a:rPr lang="en-US" altLang="zh-CN" dirty="0"/>
              <a:t>annotation</a:t>
            </a:r>
            <a:r>
              <a:rPr lang="zh-CN" altLang="en-US" dirty="0"/>
              <a:t> </a:t>
            </a:r>
            <a:r>
              <a:rPr lang="en-US" altLang="zh-CN" dirty="0"/>
              <a:t>shift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2A72C-EF9B-1C4C-8177-D15745A5F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440" y="4940570"/>
            <a:ext cx="4567989" cy="1598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A551B5-38DF-E34C-A6B3-770DE6211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201721"/>
            <a:ext cx="4584802" cy="158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9952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Experiments</a:t>
            </a:r>
            <a:endParaRPr lang="en-US" sz="40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D7EA65-5BFA-7E41-9169-B6202212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86"/>
            <a:ext cx="9144000" cy="68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2435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b="1" dirty="0"/>
              <a:t>Challenges</a:t>
            </a:r>
            <a:r>
              <a:rPr lang="zh-CN" altLang="en-US" b="1" dirty="0"/>
              <a:t> </a:t>
            </a:r>
            <a:r>
              <a:rPr lang="en-US" altLang="zh-CN" b="1" dirty="0"/>
              <a:t>for</a:t>
            </a:r>
            <a:r>
              <a:rPr lang="zh-CN" altLang="en-US" b="1" dirty="0"/>
              <a:t> </a:t>
            </a:r>
            <a:r>
              <a:rPr lang="en-US" altLang="zh-CN" b="1" dirty="0"/>
              <a:t>Lane</a:t>
            </a:r>
            <a:r>
              <a:rPr lang="zh-CN" altLang="en-US" b="1" dirty="0"/>
              <a:t> </a:t>
            </a:r>
            <a:r>
              <a:rPr lang="en-US" altLang="zh-CN" b="1" dirty="0"/>
              <a:t>Recognition</a:t>
            </a:r>
            <a:endParaRPr lang="en-US" b="1" dirty="0"/>
          </a:p>
          <a:p>
            <a:pPr lvl="1">
              <a:buFont typeface="Arial" charset="0"/>
              <a:buChar char="•"/>
            </a:pPr>
            <a:r>
              <a:rPr lang="en-US" altLang="zh-CN" dirty="0"/>
              <a:t>Prediction</a:t>
            </a:r>
            <a:r>
              <a:rPr lang="zh-CN" altLang="en-US" dirty="0"/>
              <a:t> </a:t>
            </a:r>
            <a:r>
              <a:rPr lang="en-US" altLang="zh-CN" dirty="0"/>
              <a:t>outputs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pixels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retrieve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lines</a:t>
            </a:r>
            <a:r>
              <a:rPr lang="en-US" altLang="zh-CN" dirty="0"/>
              <a:t>?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Popular instance segmentation methods such as region proposals are </a:t>
            </a:r>
            <a:r>
              <a:rPr lang="en-US" altLang="zh-CN" dirty="0">
                <a:solidFill>
                  <a:srgbClr val="0070C0"/>
                </a:solidFill>
              </a:rPr>
              <a:t>preprocessing methods</a:t>
            </a:r>
            <a:r>
              <a:rPr lang="en-US" altLang="zh-CN" dirty="0"/>
              <a:t> before inputting into a </a:t>
            </a:r>
            <a:r>
              <a:rPr lang="en-US" altLang="zh-CN" dirty="0" err="1"/>
              <a:t>ConvNet</a:t>
            </a:r>
            <a:r>
              <a:rPr lang="en-US" altLang="zh-CN" dirty="0"/>
              <a:t> model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contrast,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evaluator requires a </a:t>
            </a:r>
            <a:r>
              <a:rPr lang="en-US" altLang="zh-CN" dirty="0">
                <a:solidFill>
                  <a:srgbClr val="0070C0"/>
                </a:solidFill>
              </a:rPr>
              <a:t>postprocessing</a:t>
            </a:r>
            <a:r>
              <a:rPr lang="en-US" altLang="zh-CN" dirty="0"/>
              <a:t> approach for </a:t>
            </a:r>
            <a:r>
              <a:rPr lang="en-US" altLang="zh-CN" dirty="0">
                <a:solidFill>
                  <a:srgbClr val="0070C0"/>
                </a:solidFill>
              </a:rPr>
              <a:t>instance (lane)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matching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scientific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evaluator</a:t>
            </a:r>
            <a:r>
              <a:rPr lang="en-US" altLang="zh-CN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737387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Solution</a:t>
            </a:r>
            <a:r>
              <a:rPr lang="zh-CN" altLang="en-US" dirty="0"/>
              <a:t> </a:t>
            </a:r>
            <a:r>
              <a:rPr lang="en-US" altLang="zh-CN" dirty="0"/>
              <a:t>Overview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3600" b="1" dirty="0"/>
              <a:t>Challenges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for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Lane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Recognition</a:t>
            </a:r>
            <a:endParaRPr lang="en-US" sz="3600" b="1" dirty="0"/>
          </a:p>
          <a:p>
            <a:pPr lvl="1">
              <a:buFont typeface="Arial" charset="0"/>
              <a:buChar char="•"/>
            </a:pPr>
            <a:r>
              <a:rPr lang="en-US" altLang="zh-CN" sz="3200" dirty="0"/>
              <a:t>Part</a:t>
            </a:r>
            <a:r>
              <a:rPr lang="zh-CN" altLang="en-US" sz="3200" dirty="0"/>
              <a:t> </a:t>
            </a:r>
            <a:r>
              <a:rPr lang="en-US" altLang="zh-CN" sz="3200" dirty="0"/>
              <a:t>I:</a:t>
            </a:r>
            <a:r>
              <a:rPr lang="zh-CN" altLang="en-US" sz="3200" dirty="0"/>
              <a:t> </a:t>
            </a:r>
            <a:r>
              <a:rPr lang="en-US" altLang="zh-CN" sz="3200" dirty="0"/>
              <a:t>line</a:t>
            </a:r>
            <a:r>
              <a:rPr lang="zh-CN" altLang="en-US" sz="3200" dirty="0"/>
              <a:t> </a:t>
            </a:r>
            <a:r>
              <a:rPr lang="en-US" altLang="zh-CN" sz="3200" dirty="0"/>
              <a:t>extraction</a:t>
            </a:r>
            <a:r>
              <a:rPr lang="zh-CN" altLang="en-US" sz="3200" dirty="0"/>
              <a:t> </a:t>
            </a:r>
            <a:r>
              <a:rPr lang="en-US" altLang="zh-CN" sz="3200" dirty="0"/>
              <a:t>from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image</a:t>
            </a:r>
          </a:p>
          <a:p>
            <a:pPr lvl="1">
              <a:buFont typeface="Arial" charset="0"/>
              <a:buChar char="•"/>
            </a:pPr>
            <a:r>
              <a:rPr lang="en-US" altLang="zh-CN" sz="3200" dirty="0"/>
              <a:t>Part</a:t>
            </a:r>
            <a:r>
              <a:rPr lang="zh-CN" altLang="en-US" sz="3200" dirty="0"/>
              <a:t> </a:t>
            </a:r>
            <a:r>
              <a:rPr lang="en-US" altLang="zh-CN" sz="3200" dirty="0"/>
              <a:t>II:</a:t>
            </a:r>
            <a:r>
              <a:rPr lang="zh-CN" altLang="en-US" sz="3200" dirty="0"/>
              <a:t> </a:t>
            </a:r>
            <a:r>
              <a:rPr lang="en-US" altLang="zh-CN" sz="3200" dirty="0"/>
              <a:t>line-to-lane</a:t>
            </a:r>
            <a:r>
              <a:rPr lang="zh-CN" altLang="en-US" sz="3200" dirty="0"/>
              <a:t> </a:t>
            </a:r>
            <a:r>
              <a:rPr lang="en-US" altLang="zh-CN" sz="3200" dirty="0"/>
              <a:t>matching</a:t>
            </a:r>
            <a:r>
              <a:rPr lang="zh-CN" altLang="en-US" sz="3200" dirty="0"/>
              <a:t> </a:t>
            </a:r>
            <a:r>
              <a:rPr lang="en-US" altLang="zh-CN" sz="3200" dirty="0"/>
              <a:t>&amp;</a:t>
            </a:r>
            <a:r>
              <a:rPr lang="zh-CN" altLang="en-US" sz="3200" dirty="0"/>
              <a:t> </a:t>
            </a:r>
            <a:r>
              <a:rPr lang="en-US" altLang="zh-CN" sz="3200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7563788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757"/>
            <a:ext cx="8229600" cy="1143000"/>
          </a:xfrm>
        </p:spPr>
        <p:txBody>
          <a:bodyPr/>
          <a:lstStyle/>
          <a:p>
            <a:pPr algn="ctr"/>
            <a:r>
              <a:rPr lang="en-US" altLang="zh-CN" sz="3600" dirty="0"/>
              <a:t>Part</a:t>
            </a:r>
            <a:r>
              <a:rPr lang="zh-CN" altLang="en-US" sz="3600" dirty="0"/>
              <a:t> </a:t>
            </a:r>
            <a:r>
              <a:rPr lang="en-US" altLang="zh-CN" sz="3600" dirty="0"/>
              <a:t>I:</a:t>
            </a:r>
            <a:r>
              <a:rPr lang="zh-CN" altLang="en-US" sz="3600" dirty="0"/>
              <a:t> </a:t>
            </a:r>
            <a:r>
              <a:rPr lang="en-US" altLang="zh-CN" sz="3600" dirty="0"/>
              <a:t>Line Extraction</a:t>
            </a:r>
            <a:endParaRPr lang="en-US" sz="36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BD8F6-DCD5-0246-8F8A-FCF13891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14" y="997659"/>
            <a:ext cx="6141171" cy="581571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761D7B-11A2-CF4E-9B55-0C849C34787E}"/>
              </a:ext>
            </a:extLst>
          </p:cNvPr>
          <p:cNvSpPr/>
          <p:nvPr/>
        </p:nvSpPr>
        <p:spPr>
          <a:xfrm>
            <a:off x="1619672" y="997659"/>
            <a:ext cx="2592288" cy="2863389"/>
          </a:xfrm>
          <a:prstGeom prst="roundRect">
            <a:avLst/>
          </a:prstGeom>
          <a:ln>
            <a:solidFill>
              <a:srgbClr val="E50204"/>
            </a:solidFill>
            <a:prstDash val="lg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99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Global</a:t>
            </a:r>
            <a:r>
              <a:rPr lang="zh-CN" altLang="en-US" sz="4000" dirty="0"/>
              <a:t> </a:t>
            </a:r>
            <a:r>
              <a:rPr lang="en-US" altLang="zh-CN" sz="4000" dirty="0"/>
              <a:t>Convolutional</a:t>
            </a:r>
            <a:r>
              <a:rPr lang="zh-CN" altLang="en-US" sz="4000" dirty="0"/>
              <a:t> </a:t>
            </a:r>
            <a:r>
              <a:rPr lang="en-US" altLang="zh-CN" sz="4000" dirty="0"/>
              <a:t>Network</a:t>
            </a:r>
            <a:r>
              <a:rPr lang="zh-CN" altLang="en-US" sz="4000" dirty="0"/>
              <a:t> </a:t>
            </a:r>
            <a:r>
              <a:rPr lang="en-US" altLang="zh-CN" sz="4000" dirty="0"/>
              <a:t>(GCN)</a:t>
            </a:r>
            <a:endParaRPr lang="en-US" sz="40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D43C5D-5782-D846-9737-AD2277A1B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01" y="5076143"/>
            <a:ext cx="8554549" cy="79208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A78E323-4D08-204D-B0C5-F8DD08F9E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2800" b="1" dirty="0"/>
              <a:t>Contradictory Between Classification and Localization</a:t>
            </a:r>
            <a:endParaRPr lang="en-US" altLang="zh-CN" sz="2400" dirty="0"/>
          </a:p>
          <a:p>
            <a:pPr lvl="1">
              <a:buFont typeface="Arial" charset="0"/>
              <a:buChar char="•"/>
            </a:pPr>
            <a:r>
              <a:rPr lang="en-US" altLang="zh-CN" sz="2400" dirty="0"/>
              <a:t>For the </a:t>
            </a:r>
            <a:r>
              <a:rPr lang="en-US" altLang="zh-CN" sz="2400" dirty="0">
                <a:solidFill>
                  <a:srgbClr val="0070C0"/>
                </a:solidFill>
              </a:rPr>
              <a:t>classification</a:t>
            </a:r>
            <a:r>
              <a:rPr lang="en-US" altLang="zh-CN" sz="2400" dirty="0"/>
              <a:t> task, the models are required to be </a:t>
            </a:r>
            <a:r>
              <a:rPr lang="en-US" altLang="zh-CN" sz="2400" dirty="0">
                <a:solidFill>
                  <a:srgbClr val="0070C0"/>
                </a:solidFill>
              </a:rPr>
              <a:t>invariant to various transformations </a:t>
            </a:r>
            <a:r>
              <a:rPr lang="en-US" altLang="zh-CN" sz="2400" dirty="0"/>
              <a:t>like translation and rotation.</a:t>
            </a:r>
          </a:p>
          <a:p>
            <a:pPr lvl="1">
              <a:buFont typeface="Arial" charset="0"/>
              <a:buChar char="•"/>
            </a:pPr>
            <a:r>
              <a:rPr lang="en-US" altLang="zh-CN" sz="2400" dirty="0"/>
              <a:t>But for the </a:t>
            </a:r>
            <a:r>
              <a:rPr lang="en-US" altLang="zh-CN" sz="2400" dirty="0">
                <a:solidFill>
                  <a:srgbClr val="0070C0"/>
                </a:solidFill>
              </a:rPr>
              <a:t>localization</a:t>
            </a:r>
            <a:r>
              <a:rPr lang="en-US" altLang="zh-CN" sz="2400" dirty="0"/>
              <a:t> task, models should be </a:t>
            </a:r>
            <a:r>
              <a:rPr lang="en-US" altLang="zh-CN" sz="2400" dirty="0">
                <a:solidFill>
                  <a:srgbClr val="0070C0"/>
                </a:solidFill>
              </a:rPr>
              <a:t>transformation-sensitive</a:t>
            </a:r>
            <a:r>
              <a:rPr lang="en-US" altLang="zh-CN" sz="2400" dirty="0"/>
              <a:t>, i.e., precisely locate every pixel for each semantic category.</a:t>
            </a:r>
          </a:p>
        </p:txBody>
      </p:sp>
    </p:spTree>
    <p:extLst>
      <p:ext uri="{BB962C8B-B14F-4D97-AF65-F5344CB8AC3E}">
        <p14:creationId xmlns:p14="http://schemas.microsoft.com/office/powerpoint/2010/main" val="30688961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Global</a:t>
            </a:r>
            <a:r>
              <a:rPr lang="zh-CN" altLang="en-US" sz="4000" dirty="0"/>
              <a:t> </a:t>
            </a:r>
            <a:r>
              <a:rPr lang="en-US" altLang="zh-CN" sz="4000" dirty="0"/>
              <a:t>Convolutional</a:t>
            </a:r>
            <a:r>
              <a:rPr lang="zh-CN" altLang="en-US" sz="4000" dirty="0"/>
              <a:t> </a:t>
            </a:r>
            <a:r>
              <a:rPr lang="en-US" altLang="zh-CN" sz="4000" dirty="0"/>
              <a:t>Network</a:t>
            </a:r>
            <a:r>
              <a:rPr lang="zh-CN" altLang="en-US" sz="4000" dirty="0"/>
              <a:t> </a:t>
            </a:r>
            <a:r>
              <a:rPr lang="en-US" altLang="zh-CN" sz="4000" dirty="0"/>
              <a:t>(GCN)</a:t>
            </a:r>
            <a:endParaRPr lang="en-US" sz="40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A78E323-4D08-204D-B0C5-F8DD08F9E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2800" b="1" dirty="0"/>
              <a:t>Design</a:t>
            </a:r>
            <a:endParaRPr lang="en-US" altLang="zh-CN" sz="2400" dirty="0"/>
          </a:p>
          <a:p>
            <a:pPr lvl="1">
              <a:buFont typeface="Arial" charset="0"/>
              <a:buChar char="•"/>
            </a:pPr>
            <a:r>
              <a:rPr lang="en-US" altLang="zh-CN" sz="2400" dirty="0"/>
              <a:t>From the </a:t>
            </a:r>
            <a:r>
              <a:rPr lang="en-US" altLang="zh-CN" sz="2400" dirty="0">
                <a:solidFill>
                  <a:srgbClr val="0070C0"/>
                </a:solidFill>
              </a:rPr>
              <a:t>localization view</a:t>
            </a:r>
            <a:r>
              <a:rPr lang="en-US" altLang="zh-CN" sz="2400" dirty="0"/>
              <a:t>, the model structure should be </a:t>
            </a:r>
            <a:r>
              <a:rPr lang="en-US" altLang="zh-CN" sz="2400" dirty="0">
                <a:solidFill>
                  <a:srgbClr val="0070C0"/>
                </a:solidFill>
              </a:rPr>
              <a:t>fully convolutional </a:t>
            </a:r>
            <a:r>
              <a:rPr lang="en-US" altLang="zh-CN" sz="2400" dirty="0"/>
              <a:t>to retain the localization performance and </a:t>
            </a:r>
            <a:r>
              <a:rPr lang="en-US" altLang="zh-CN" sz="2400" dirty="0">
                <a:solidFill>
                  <a:srgbClr val="0070C0"/>
                </a:solidFill>
              </a:rPr>
              <a:t>no fully-connected or global pooling layers </a:t>
            </a:r>
            <a:r>
              <a:rPr lang="en-US" altLang="zh-CN" sz="2400" dirty="0"/>
              <a:t>should be used as these layers will discard the localization information</a:t>
            </a:r>
          </a:p>
          <a:p>
            <a:pPr lvl="1">
              <a:buFont typeface="Arial" charset="0"/>
              <a:buChar char="•"/>
            </a:pPr>
            <a:r>
              <a:rPr lang="en-US" altLang="zh-CN" sz="2400" dirty="0"/>
              <a:t>From the </a:t>
            </a:r>
            <a:r>
              <a:rPr lang="en-US" altLang="zh-CN" sz="2400" dirty="0">
                <a:solidFill>
                  <a:srgbClr val="0070C0"/>
                </a:solidFill>
              </a:rPr>
              <a:t>classification view</a:t>
            </a:r>
            <a:r>
              <a:rPr lang="en-US" altLang="zh-CN" sz="2400" dirty="0"/>
              <a:t>, </a:t>
            </a:r>
            <a:r>
              <a:rPr lang="en-US" altLang="zh-CN" sz="2400" dirty="0">
                <a:solidFill>
                  <a:srgbClr val="0070C0"/>
                </a:solidFill>
              </a:rPr>
              <a:t>large kernel size </a:t>
            </a:r>
            <a:r>
              <a:rPr lang="en-US" altLang="zh-CN" sz="2400" dirty="0"/>
              <a:t>should be adopted in the network architecture to </a:t>
            </a:r>
            <a:r>
              <a:rPr lang="en-US" altLang="zh-CN" sz="2400" dirty="0">
                <a:solidFill>
                  <a:srgbClr val="0070C0"/>
                </a:solidFill>
              </a:rPr>
              <a:t>enable densely connections between feature maps and per-pixel classifiers</a:t>
            </a:r>
            <a:r>
              <a:rPr lang="en-US" altLang="zh-CN" sz="2400" dirty="0"/>
              <a:t>, which enhances the capability to handle different transformations.</a:t>
            </a:r>
          </a:p>
        </p:txBody>
      </p:sp>
    </p:spTree>
    <p:extLst>
      <p:ext uri="{BB962C8B-B14F-4D97-AF65-F5344CB8AC3E}">
        <p14:creationId xmlns:p14="http://schemas.microsoft.com/office/powerpoint/2010/main" val="52223243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Custom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80FF"/>
      </a:hlink>
      <a:folHlink>
        <a:srgbClr val="800080"/>
      </a:folHlink>
    </a:clrScheme>
    <a:fontScheme name="Exhibit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  <a:headEnd type="none" w="med" len="med"/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  <a:headEnd type="none" w="med" len="med"/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70839</TotalTime>
  <Words>2442</Words>
  <Application>Microsoft Macintosh PowerPoint</Application>
  <PresentationFormat>On-screen Show (4:3)</PresentationFormat>
  <Paragraphs>231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CMMI10</vt:lpstr>
      <vt:lpstr>CMSY7</vt:lpstr>
      <vt:lpstr>ＭＳ Ｐゴシック</vt:lpstr>
      <vt:lpstr>NimbusRomNo9L</vt:lpstr>
      <vt:lpstr>System Font Regular</vt:lpstr>
      <vt:lpstr>Arial</vt:lpstr>
      <vt:lpstr>Calibri</vt:lpstr>
      <vt:lpstr>Corbel</vt:lpstr>
      <vt:lpstr>Lucida Grande</vt:lpstr>
      <vt:lpstr>Office Theme</vt:lpstr>
      <vt:lpstr>PowerPoint Presentation</vt:lpstr>
      <vt:lpstr>Motivations</vt:lpstr>
      <vt:lpstr>Challenges</vt:lpstr>
      <vt:lpstr>Experiments</vt:lpstr>
      <vt:lpstr>Challenges</vt:lpstr>
      <vt:lpstr>Solution Overview</vt:lpstr>
      <vt:lpstr>Part I: Line Extraction</vt:lpstr>
      <vt:lpstr>Global Convolutional Network (GCN)</vt:lpstr>
      <vt:lpstr>Global Convolutional Network (GCN)</vt:lpstr>
      <vt:lpstr>Global Convolutional Network (GCN)</vt:lpstr>
      <vt:lpstr>Getting Quality Pixel-Level Predictions</vt:lpstr>
      <vt:lpstr>Part I: Line Extraction</vt:lpstr>
      <vt:lpstr>Part I: Line Extraction</vt:lpstr>
      <vt:lpstr>Hough Transform</vt:lpstr>
      <vt:lpstr>Hough Transform</vt:lpstr>
      <vt:lpstr>Part I: Line Extraction</vt:lpstr>
      <vt:lpstr>Part I: Line Extraction</vt:lpstr>
      <vt:lpstr>Evaluation Module</vt:lpstr>
      <vt:lpstr>Part II: Lane Matching &amp; Evaluation</vt:lpstr>
      <vt:lpstr>Part II: Lane Matching &amp; Evaluation</vt:lpstr>
      <vt:lpstr>Part II: Lane Matching &amp; Evaluation</vt:lpstr>
      <vt:lpstr>Part II: Lane Matching &amp; Evaluation</vt:lpstr>
      <vt:lpstr>Part II: Lane Matching &amp; Evaluation</vt:lpstr>
      <vt:lpstr>Part II: Lane Matching &amp; Evaluation</vt:lpstr>
      <vt:lpstr>Experiments</vt:lpstr>
      <vt:lpstr>Experiments</vt:lpstr>
      <vt:lpstr>Experiments</vt:lpstr>
      <vt:lpstr>Experiments</vt:lpstr>
      <vt:lpstr>PowerPoint Presentation</vt:lpstr>
    </vt:vector>
  </TitlesOfParts>
  <Company>UC Berkeley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Andy Konwinski</dc:creator>
  <cp:lastModifiedBy>Yan, Da</cp:lastModifiedBy>
  <cp:revision>5616</cp:revision>
  <dcterms:created xsi:type="dcterms:W3CDTF">2010-06-28T20:28:41Z</dcterms:created>
  <dcterms:modified xsi:type="dcterms:W3CDTF">2020-09-10T02:14:52Z</dcterms:modified>
</cp:coreProperties>
</file>