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92" r:id="rId2"/>
    <p:sldId id="1299" r:id="rId3"/>
    <p:sldId id="1282" r:id="rId4"/>
    <p:sldId id="1302" r:id="rId5"/>
    <p:sldId id="1290" r:id="rId6"/>
    <p:sldId id="1291" r:id="rId7"/>
    <p:sldId id="1285" r:id="rId8"/>
    <p:sldId id="1286" r:id="rId9"/>
    <p:sldId id="1287" r:id="rId10"/>
    <p:sldId id="1288" r:id="rId11"/>
    <p:sldId id="1289" r:id="rId12"/>
    <p:sldId id="1308" r:id="rId13"/>
    <p:sldId id="1284" r:id="rId14"/>
    <p:sldId id="1283" r:id="rId15"/>
    <p:sldId id="1149" r:id="rId16"/>
    <p:sldId id="1300" r:id="rId17"/>
    <p:sldId id="1214" r:id="rId18"/>
    <p:sldId id="1260" r:id="rId19"/>
    <p:sldId id="1259" r:id="rId20"/>
    <p:sldId id="1262" r:id="rId21"/>
    <p:sldId id="1263" r:id="rId22"/>
    <p:sldId id="1264" r:id="rId23"/>
    <p:sldId id="1266" r:id="rId24"/>
    <p:sldId id="1267" r:id="rId25"/>
    <p:sldId id="1269" r:id="rId26"/>
    <p:sldId id="1270" r:id="rId27"/>
    <p:sldId id="1275" r:id="rId28"/>
    <p:sldId id="1276" r:id="rId29"/>
    <p:sldId id="1271" r:id="rId30"/>
    <p:sldId id="1279" r:id="rId31"/>
    <p:sldId id="1278" r:id="rId32"/>
    <p:sldId id="1281" r:id="rId33"/>
    <p:sldId id="1301" r:id="rId34"/>
    <p:sldId id="1304" r:id="rId35"/>
    <p:sldId id="1306" r:id="rId36"/>
    <p:sldId id="1307" r:id="rId37"/>
    <p:sldId id="1303" r:id="rId38"/>
    <p:sldId id="1305" r:id="rId39"/>
    <p:sldId id="889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0001"/>
    <a:srgbClr val="3056FA"/>
    <a:srgbClr val="E50204"/>
    <a:srgbClr val="E8D0D0"/>
    <a:srgbClr val="D70002"/>
    <a:srgbClr val="FABC0E"/>
    <a:srgbClr val="FBC325"/>
    <a:srgbClr val="FBC733"/>
    <a:srgbClr val="4DADC7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31" autoAdjust="0"/>
    <p:restoredTop sz="83333" autoAdjust="0"/>
  </p:normalViewPr>
  <p:slideViewPr>
    <p:cSldViewPr snapToObjects="1">
      <p:cViewPr varScale="1">
        <p:scale>
          <a:sx n="106" d="100"/>
          <a:sy n="106" d="100"/>
        </p:scale>
        <p:origin x="2256" y="176"/>
      </p:cViewPr>
      <p:guideLst>
        <p:guide orient="horz" pos="2160"/>
        <p:guide pos="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10DBB-FA3E-BA4C-AFAB-ED4147FA32B1}" type="datetimeFigureOut">
              <a:rPr lang="en-US" smtClean="0"/>
              <a:pPr/>
              <a:t>11/14/20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FF5B2-048D-0344-B140-24CAAF7F0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0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1EAA98-0FDA-CD43-AE85-312F9266063F}" type="datetime1">
              <a:rPr lang="en-US"/>
              <a:pPr>
                <a:defRPr/>
              </a:pPr>
              <a:t>11/14/20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19AE34-0624-8F4B-9FB8-27D0EFDF7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79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Good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morning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everyone,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it’s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our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great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pleasure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present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our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invited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paper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“Parallel Mining of Frequent Subtree Patterns”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2</a:t>
            </a:r>
            <a:r>
              <a:rPr lang="en-US" altLang="zh-CN" baseline="30000" dirty="0">
                <a:ea typeface="ＭＳ Ｐゴシック" charset="-128"/>
                <a:cs typeface="ＭＳ Ｐゴシック" charset="-128"/>
              </a:rPr>
              <a:t>nd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LSGDA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workshop</a:t>
            </a:r>
          </a:p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Since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are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allocated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30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minutes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for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talk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and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Q&amp;A,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will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break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talk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into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two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parts.</a:t>
            </a:r>
          </a:p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first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part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presented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me,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Yan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from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University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Alabama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Birmingham,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about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new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research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direction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that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are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working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these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days.</a:t>
            </a:r>
          </a:p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current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work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also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falls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into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category</a:t>
            </a:r>
          </a:p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Then,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second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part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will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presented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 err="1">
                <a:ea typeface="ＭＳ Ｐゴシック" charset="-128"/>
                <a:cs typeface="ＭＳ Ｐゴシック" charset="-128"/>
              </a:rPr>
              <a:t>Wenwen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Qu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from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East China Normal University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elaborate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bit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more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details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current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work.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DC69FE-82EB-ED4A-895C-6DF3FE534F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However,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data-intensive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frameworks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communication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bottleneck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CPU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often</a:t>
            </a:r>
            <a:r>
              <a:rPr lang="zh-CN" altLang="en-US" baseline="0" dirty="0"/>
              <a:t> </a:t>
            </a:r>
            <a:r>
              <a:rPr lang="en-US" altLang="zh-CN" baseline="0" dirty="0"/>
              <a:t>underutilized.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example,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block</a:t>
            </a:r>
            <a:r>
              <a:rPr lang="zh-CN" altLang="en-US" baseline="0" dirty="0"/>
              <a:t> </a:t>
            </a:r>
            <a:r>
              <a:rPr lang="en-US" altLang="zh-CN" baseline="0" dirty="0"/>
              <a:t>generates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amount,</a:t>
            </a:r>
            <a:r>
              <a:rPr lang="zh-CN" altLang="en-US" baseline="0" dirty="0"/>
              <a:t> </a:t>
            </a:r>
            <a:r>
              <a:rPr lang="en-US" altLang="zh-CN" baseline="0" dirty="0"/>
              <a:t>C,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communication,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your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network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bandwith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2C.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you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many</a:t>
            </a:r>
            <a:r>
              <a:rPr lang="zh-CN" altLang="en-US" baseline="0" dirty="0"/>
              <a:t> </a:t>
            </a:r>
            <a:r>
              <a:rPr lang="en-US" altLang="zh-CN" baseline="0" dirty="0"/>
              <a:t>CPU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you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fully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utilize</a:t>
            </a:r>
            <a:r>
              <a:rPr lang="zh-CN" altLang="en-US" baseline="0" dirty="0"/>
              <a:t> </a:t>
            </a:r>
            <a:r>
              <a:rPr lang="en-US" altLang="zh-CN" baseline="0" dirty="0"/>
              <a:t>2</a:t>
            </a:r>
            <a:r>
              <a:rPr lang="zh-CN" altLang="en-US" baseline="0" dirty="0"/>
              <a:t> </a:t>
            </a:r>
            <a:r>
              <a:rPr lang="en-US" altLang="zh-CN" baseline="0" dirty="0"/>
              <a:t>CPU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waste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resources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compute-intensive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actually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compute-intensive,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workloads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exponentially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search</a:t>
            </a:r>
            <a:r>
              <a:rPr lang="zh-CN" altLang="en-US" baseline="0" dirty="0"/>
              <a:t> </a:t>
            </a:r>
            <a:r>
              <a:rPr lang="en-US" altLang="zh-CN" baseline="0" dirty="0"/>
              <a:t>space</a:t>
            </a:r>
            <a:r>
              <a:rPr lang="zh-CN" altLang="en-US" baseline="0" dirty="0"/>
              <a:t> </a:t>
            </a:r>
            <a:r>
              <a:rPr lang="en-US" altLang="zh-CN" baseline="0" dirty="0"/>
              <a:t>rather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volume.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address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data-intensive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framework,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achieve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throughput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similar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CPU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cores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single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90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fact,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things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worse</a:t>
            </a:r>
            <a:r>
              <a:rPr lang="zh-CN" altLang="en-US" baseline="0" dirty="0"/>
              <a:t> </a:t>
            </a:r>
            <a:r>
              <a:rPr lang="en-US" altLang="zh-CN" baseline="0" dirty="0"/>
              <a:t>given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network</a:t>
            </a:r>
            <a:r>
              <a:rPr lang="zh-CN" altLang="en-US" baseline="0" dirty="0"/>
              <a:t> </a:t>
            </a:r>
            <a:r>
              <a:rPr lang="en-US" altLang="zh-CN" baseline="0" dirty="0"/>
              <a:t>throughput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much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lower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CPU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 IO-bound execution slows</a:t>
            </a:r>
            <a:r>
              <a:rPr lang="zh-CN" altLang="en-US" baseline="0" dirty="0"/>
              <a:t> </a:t>
            </a:r>
            <a:r>
              <a:rPr lang="en-US" altLang="zh-CN" baseline="0" dirty="0"/>
              <a:t>down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entire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process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example,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 TKDD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authors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triangle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counting,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their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single-threaded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algorithm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10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faster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state-of-the-art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MapReduce</a:t>
            </a:r>
            <a:r>
              <a:rPr lang="zh-CN" altLang="en-US" baseline="0" dirty="0"/>
              <a:t> </a:t>
            </a:r>
            <a:r>
              <a:rPr lang="en-US" altLang="zh-CN" baseline="0" dirty="0"/>
              <a:t>solution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running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1600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93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solution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make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execution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engine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framework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compute-intensive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itself.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proposed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new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paradigm</a:t>
            </a:r>
            <a:r>
              <a:rPr lang="zh-CN" altLang="en-US" baseline="0" dirty="0"/>
              <a:t> </a:t>
            </a:r>
            <a:r>
              <a:rPr lang="en-US" altLang="zh-CN" baseline="0" dirty="0"/>
              <a:t>called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T-thinker,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task-thinker,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utilizes</a:t>
            </a:r>
            <a:r>
              <a:rPr lang="zh-CN" altLang="en-US" baseline="0" dirty="0"/>
              <a:t> </a:t>
            </a:r>
            <a:r>
              <a:rPr lang="en-US" altLang="zh-CN" baseline="0" dirty="0"/>
              <a:t>divide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conquer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achieve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compute-intensive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execution.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key</a:t>
            </a:r>
            <a:r>
              <a:rPr lang="zh-CN" altLang="en-US" baseline="0" dirty="0"/>
              <a:t> </a:t>
            </a:r>
            <a:r>
              <a:rPr lang="en-US" altLang="zh-CN" baseline="0" dirty="0"/>
              <a:t>insight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represented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tasks,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dataset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decomposed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independent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tasks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smaller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subsets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parallel</a:t>
            </a:r>
            <a:r>
              <a:rPr lang="zh-CN" altLang="en-US" baseline="0" dirty="0"/>
              <a:t> </a:t>
            </a:r>
            <a:r>
              <a:rPr lang="en-US" altLang="zh-CN" baseline="0" dirty="0"/>
              <a:t>execution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So,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needed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enough,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linear</a:t>
            </a:r>
            <a:r>
              <a:rPr lang="zh-CN" altLang="en-US" baseline="0" dirty="0"/>
              <a:t> </a:t>
            </a:r>
            <a:r>
              <a:rPr lang="en-US" altLang="zh-CN" baseline="0" dirty="0"/>
              <a:t>cost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fetching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local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well</a:t>
            </a:r>
            <a:r>
              <a:rPr lang="zh-CN" altLang="en-US" baseline="0" dirty="0"/>
              <a:t> </a:t>
            </a:r>
            <a:r>
              <a:rPr lang="en-US" altLang="zh-CN" baseline="0" dirty="0"/>
              <a:t>offset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subsequent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compute-intensive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 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fetched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 concurrent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execution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multiple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hide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communication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latency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26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course,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task-based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execution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has</a:t>
            </a:r>
            <a:r>
              <a:rPr lang="zh-CN" altLang="en-US" baseline="0" dirty="0"/>
              <a:t> </a:t>
            </a:r>
            <a:r>
              <a:rPr lang="en-US" altLang="zh-CN" baseline="0" dirty="0"/>
              <a:t>been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HPC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community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time.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contribution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programming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easy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targeted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category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problems.</a:t>
            </a:r>
          </a:p>
          <a:p>
            <a:r>
              <a:rPr lang="en-US" altLang="zh-CN" baseline="0" dirty="0"/>
              <a:t>However,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existing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pioneering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frameworks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simply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materializes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grows</a:t>
            </a:r>
            <a:r>
              <a:rPr lang="zh-CN" altLang="en-US" baseline="0" dirty="0"/>
              <a:t> </a:t>
            </a:r>
            <a:r>
              <a:rPr lang="en-US" altLang="zh-CN" baseline="0" dirty="0"/>
              <a:t>all</a:t>
            </a:r>
            <a:r>
              <a:rPr lang="zh-CN" altLang="en-US" baseline="0" dirty="0"/>
              <a:t> </a:t>
            </a:r>
            <a:r>
              <a:rPr lang="en-US" altLang="zh-CN" baseline="0" dirty="0"/>
              <a:t>potential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search</a:t>
            </a:r>
            <a:r>
              <a:rPr lang="zh-CN" altLang="en-US" baseline="0" dirty="0"/>
              <a:t> </a:t>
            </a:r>
            <a:r>
              <a:rPr lang="en-US" altLang="zh-CN" baseline="0" dirty="0"/>
              <a:t>space,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prohibitive.</a:t>
            </a:r>
          </a:p>
          <a:p>
            <a:r>
              <a:rPr lang="en-US" altLang="zh-CN" baseline="0" dirty="0"/>
              <a:t>Examples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include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embedding-centric</a:t>
            </a:r>
            <a:r>
              <a:rPr lang="zh-CN" altLang="en-US" baseline="0" dirty="0"/>
              <a:t> </a:t>
            </a:r>
            <a:r>
              <a:rPr lang="en-US" altLang="zh-CN" baseline="0" dirty="0"/>
              <a:t>API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Arabesque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attempts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handle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both</a:t>
            </a:r>
            <a:r>
              <a:rPr lang="zh-CN" altLang="en-US" baseline="0" dirty="0"/>
              <a:t> </a:t>
            </a:r>
            <a:r>
              <a:rPr lang="en-US" altLang="zh-CN" baseline="0" dirty="0"/>
              <a:t>dense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allows</a:t>
            </a:r>
            <a:r>
              <a:rPr lang="zh-CN" altLang="en-US" baseline="0" dirty="0"/>
              <a:t> </a:t>
            </a:r>
            <a:r>
              <a:rPr lang="en-US" altLang="zh-CN" baseline="0" dirty="0"/>
              <a:t>backtracking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materialization,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frequent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need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pattern</a:t>
            </a:r>
            <a:r>
              <a:rPr lang="zh-CN" altLang="en-US" baseline="0" dirty="0"/>
              <a:t> </a:t>
            </a:r>
            <a:r>
              <a:rPr lang="en-US" altLang="zh-CN" baseline="0" dirty="0"/>
              <a:t>deduplication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isomorphism</a:t>
            </a:r>
            <a:r>
              <a:rPr lang="zh-CN" altLang="en-US" baseline="0" dirty="0"/>
              <a:t> </a:t>
            </a:r>
            <a:r>
              <a:rPr lang="en-US" altLang="zh-CN" baseline="0" dirty="0"/>
              <a:t>checking.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quite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nature,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unified</a:t>
            </a:r>
            <a:r>
              <a:rPr lang="zh-CN" altLang="en-US" baseline="0" dirty="0"/>
              <a:t> </a:t>
            </a:r>
            <a:r>
              <a:rPr lang="en-US" altLang="zh-CN" baseline="0" dirty="0"/>
              <a:t>design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leads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both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worlds.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71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G-thinker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</a:t>
            </a:r>
            <a:r>
              <a:rPr lang="zh-CN" altLang="en-US" baseline="0" dirty="0"/>
              <a:t> </a:t>
            </a:r>
            <a:r>
              <a:rPr lang="en-US" altLang="zh-CN" baseline="0" dirty="0"/>
              <a:t>addresses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dense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spawning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individual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vertices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grow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candidate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decomposed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smaller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divide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workloads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multiple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CPU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cores.</a:t>
            </a:r>
          </a:p>
          <a:p>
            <a:r>
              <a:rPr lang="en-US" altLang="zh-CN" baseline="0" dirty="0"/>
              <a:t>Since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talk</a:t>
            </a:r>
            <a:r>
              <a:rPr lang="zh-CN" altLang="en-US" baseline="0" dirty="0"/>
              <a:t> </a:t>
            </a:r>
            <a:r>
              <a:rPr lang="en-US" altLang="zh-CN" baseline="0" dirty="0"/>
              <a:t>focuses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 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system,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PrefixFPM</a:t>
            </a:r>
            <a:r>
              <a:rPr lang="en-US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parallel</a:t>
            </a:r>
            <a:r>
              <a:rPr lang="zh-CN" altLang="en-US" baseline="0" dirty="0"/>
              <a:t> </a:t>
            </a:r>
            <a:r>
              <a:rPr lang="en-US" altLang="zh-CN" baseline="0" dirty="0"/>
              <a:t>frequent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pattern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refer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interested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audience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ICDE</a:t>
            </a:r>
            <a:r>
              <a:rPr lang="zh-CN" altLang="en-US" baseline="0" dirty="0"/>
              <a:t> </a:t>
            </a:r>
            <a:r>
              <a:rPr lang="en-US" altLang="zh-CN" baseline="0" dirty="0"/>
              <a:t>2020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details about G-thinker.</a:t>
            </a:r>
          </a:p>
          <a:p>
            <a:r>
              <a:rPr lang="en-US" altLang="zh-CN" baseline="0" dirty="0"/>
              <a:t>Without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any</a:t>
            </a:r>
            <a:r>
              <a:rPr lang="zh-CN" altLang="en-US" baseline="0" dirty="0"/>
              <a:t> </a:t>
            </a:r>
            <a:r>
              <a:rPr lang="en-US" altLang="zh-CN" baseline="0" dirty="0"/>
              <a:t>further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delay,</a:t>
            </a:r>
            <a:r>
              <a:rPr lang="zh-CN" altLang="en-US" baseline="0" dirty="0"/>
              <a:t> </a:t>
            </a:r>
            <a:r>
              <a:rPr lang="en-US" altLang="zh-CN" baseline="0" dirty="0"/>
              <a:t>let’s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welcome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Wenwen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second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talk.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54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Hi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everyone,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my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name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 err="1">
                <a:ea typeface="ＭＳ Ｐゴシック" charset="-128"/>
                <a:cs typeface="ＭＳ Ｐゴシック" charset="-128"/>
              </a:rPr>
              <a:t>Wenwen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Qu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and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I’ll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present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2nd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part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elaborate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on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how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we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mine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subtree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patterns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parallel.</a:t>
            </a:r>
          </a:p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First, let me introduce the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important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concepts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used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in frequent pattern mining.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DC69FE-82EB-ED4A-895C-6DF3FE534FB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52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will illustrate the concepts using </a:t>
            </a:r>
            <a:r>
              <a:rPr lang="en-US" baseline="0" dirty="0" err="1"/>
              <a:t>itemsets</a:t>
            </a:r>
            <a:r>
              <a:rPr lang="en-US" baseline="0" dirty="0"/>
              <a:t> as the patterns.</a:t>
            </a:r>
          </a:p>
          <a:p>
            <a:r>
              <a:rPr lang="en-US" baseline="0" dirty="0"/>
              <a:t>In this slide, we have a database of 6 transactions indicating the items that people buy from a supermarket.</a:t>
            </a:r>
          </a:p>
          <a:p>
            <a:r>
              <a:rPr lang="en-US" altLang="zh-CN" baseline="0" dirty="0"/>
              <a:t>[click]</a:t>
            </a:r>
            <a:endParaRPr lang="en-US" baseline="0" dirty="0"/>
          </a:p>
          <a:p>
            <a:r>
              <a:rPr lang="en-US" baseline="0" dirty="0"/>
              <a:t>From this database, we would like to mine patterns in the form of </a:t>
            </a:r>
            <a:r>
              <a:rPr lang="en-US" baseline="0" dirty="0" err="1"/>
              <a:t>itemsets</a:t>
            </a:r>
            <a:r>
              <a:rPr lang="en-US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 an itemset with 3 items is shown at the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46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For a pattern, we have the concept of pattern </a:t>
            </a:r>
            <a:r>
              <a:rPr lang="en-US" altLang="zh-CN" baseline="0" dirty="0"/>
              <a:t>size</a:t>
            </a:r>
            <a:r>
              <a:rPr lang="en-US" baseline="0" dirty="0"/>
              <a:t>.</a:t>
            </a:r>
          </a:p>
          <a:p>
            <a:r>
              <a:rPr lang="en-US" baseline="0" dirty="0"/>
              <a:t>In our itemset pattern,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 size is 3 since we have 3 items in the 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11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If we check the itemset against the database,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 can see that Transactions 4 and 6 cover our itemset,</a:t>
            </a:r>
          </a:p>
          <a:p>
            <a:r>
              <a:rPr lang="en-US" altLang="zh-CN" baseline="0" dirty="0"/>
              <a:t>and therefore, we say that the support count of our pattern is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zh-CN" dirty="0">
                <a:ea typeface="ＭＳ Ｐゴシック" charset="-128"/>
                <a:cs typeface="ＭＳ Ｐゴシック" charset="-128"/>
              </a:rPr>
              <a:t>Let’s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</a:rPr>
              <a:t>begin</a:t>
            </a:r>
            <a:r>
              <a:rPr lang="zh-CN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  <a:cs typeface="ＭＳ Ｐゴシック" charset="-128"/>
                <a:sym typeface="Wingdings" pitchFamily="2" charset="2"/>
              </a:rPr>
              <a:t></a:t>
            </a:r>
            <a:endParaRPr lang="en-US" altLang="zh-CN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DC69FE-82EB-ED4A-895C-6DF3FE534F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22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Here is a recap of the concepts in frequent pattern mining.</a:t>
            </a:r>
          </a:p>
          <a:p>
            <a:r>
              <a:rPr lang="en-US" baseline="0" dirty="0"/>
              <a:t>We have a database of transactions, and we want to find those patterns that are covered by</a:t>
            </a:r>
            <a:r>
              <a:rPr lang="zh-CN" altLang="en-US" baseline="0" dirty="0"/>
              <a:t> </a:t>
            </a:r>
            <a:r>
              <a:rPr lang="en-US" altLang="zh-CN" baseline="0" dirty="0"/>
              <a:t>a significant number of transactions in our database.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0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remark that the pattern type is not limited to itemset.</a:t>
            </a:r>
          </a:p>
          <a:p>
            <a:r>
              <a:rPr lang="en-US" baseline="0" dirty="0"/>
              <a:t>Depending on the database type, a pattern can also be a subsequence, a subgraph or even a subtree.</a:t>
            </a:r>
          </a:p>
          <a:p>
            <a:r>
              <a:rPr lang="en-US" baseline="0" dirty="0"/>
              <a:t>For example, in a database of chemical compounds, it would be interesting to find frequent subgraph structures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 often hints useful functionalities.</a:t>
            </a:r>
          </a:p>
          <a:p>
            <a:r>
              <a:rPr lang="en-US" baseline="0" dirty="0"/>
              <a:t>As another example, we can also mine subtree patterns from an XML file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 as that of DBLP, to capture patterns like frequent </a:t>
            </a:r>
            <a:r>
              <a:rPr lang="en-US" altLang="zh-CN" baseline="0" dirty="0" err="1"/>
              <a:t>coauthorships</a:t>
            </a:r>
            <a:r>
              <a:rPr lang="en-US" altLang="zh-CN" baseline="0" dirty="0"/>
              <a:t> in a particular journal.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19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It is also common to </a:t>
            </a:r>
            <a:r>
              <a:rPr lang="en-US" altLang="zh-CN" baseline="0" dirty="0"/>
              <a:t>define</a:t>
            </a:r>
            <a:r>
              <a:rPr lang="en-US" baseline="0" dirty="0"/>
              <a:t> constraints </a:t>
            </a:r>
            <a:r>
              <a:rPr lang="en-US" altLang="zh-CN" baseline="0" dirty="0"/>
              <a:t>on</a:t>
            </a:r>
            <a:r>
              <a:rPr lang="en-US" baseline="0" dirty="0"/>
              <a:t> the desired patterns</a:t>
            </a:r>
            <a:r>
              <a:rPr lang="en-US" altLang="zh-CN" baseline="0" dirty="0"/>
              <a:t>.</a:t>
            </a:r>
          </a:p>
          <a:p>
            <a:r>
              <a:rPr lang="en-US" baseline="0" dirty="0"/>
              <a:t>In this slide, we show a tree-structured transaction, and if we consider embedded pattern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 only requires the preservation of ancestor-descendant relationship between nodes,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then the pattern BBD is covered even though it is not an induced subgraph of the tree transaction.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68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fact,</a:t>
            </a:r>
            <a:r>
              <a:rPr lang="zh-CN" altLang="en-US" baseline="0" dirty="0"/>
              <a:t> </a:t>
            </a:r>
            <a:r>
              <a:rPr lang="en-US" altLang="zh-CN" baseline="0" dirty="0"/>
              <a:t>frequent pattern mining is NP-hard, and it is important to utilize all the CPU cores in a multi-core machine for effective pattern mining.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29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aseline="0" dirty="0"/>
              <a:t>Therefore, we aim to design a parallel framework that is able to keep all CPU cores busy in mining frequent patterns.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An important goal is to make our framework's programming interface general enough for mining all kinds of patterns.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We remark that the pattern of itemset is special because there is no order over the items in a set,</a:t>
            </a:r>
            <a:r>
              <a:rPr lang="zh-CN" altLang="en-US" baseline="0" dirty="0"/>
              <a:t> </a:t>
            </a:r>
            <a:r>
              <a:rPr lang="en-US" altLang="zh-CN" baseline="0" dirty="0"/>
              <a:t>so we can use algorithms that define its own order for effective mining, such as the FP-growth algorithm.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However, we do not target this problem as it has been well addressed by Google‘s parallel FP-growth algorithm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 is shown at the top.</a:t>
            </a:r>
            <a:endParaRPr lang="en-US" baseline="0" dirty="0"/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We consider those patterns where it matters how the elements are ordered or connected.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Our framework is designed based on the idea of prefix projection,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 idea of which will be reviewed shortly.</a:t>
            </a:r>
          </a:p>
          <a:p>
            <a:r>
              <a:rPr lang="en-US" baseline="0" dirty="0"/>
              <a:t>Our framework is called </a:t>
            </a:r>
            <a:r>
              <a:rPr lang="en-US" baseline="0" dirty="0" err="1"/>
              <a:t>PrefixFPM</a:t>
            </a:r>
            <a:r>
              <a:rPr lang="zh-CN" altLang="en-US" baseline="0" dirty="0"/>
              <a:t> </a:t>
            </a:r>
            <a:r>
              <a:rPr lang="en-US" altLang="zh-CN" baseline="0" dirty="0"/>
              <a:t>as we use prefix projection and tackles general frequent pattern mining, or FPM in short.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An important feature of </a:t>
            </a:r>
            <a:r>
              <a:rPr lang="en-US" baseline="0" dirty="0" err="1"/>
              <a:t>PrefixFPM</a:t>
            </a:r>
            <a:r>
              <a:rPr lang="en-US" baseline="0" dirty="0"/>
              <a:t> is that, we consider algorithms that check patterns in the depth-first order of pattern growth.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83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 us now illustrate the idea of prefix projection by considering the problem of mining frequent subsequence patterns from a sequence database.</a:t>
            </a:r>
          </a:p>
          <a:p>
            <a:r>
              <a:rPr lang="en-US" baseline="0" dirty="0"/>
              <a:t>Here, we can see that database D has 4 sequences.</a:t>
            </a:r>
          </a:p>
          <a:p>
            <a:r>
              <a:rPr lang="en-US" altLang="zh-CN" baseline="0" dirty="0"/>
              <a:t>[click]</a:t>
            </a:r>
            <a:endParaRPr lang="en-US" baseline="0" dirty="0"/>
          </a:p>
          <a:p>
            <a:r>
              <a:rPr lang="en-US" baseline="0" dirty="0"/>
              <a:t>If we consider pattern A, then s4 is filtered as it has no A,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 the underscored positions are those that match A.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We call such a database as a projected database projected by pattern A.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Now if we grow pattern A with one more element B,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 only need to continue matching from the projected database of A.</a:t>
            </a:r>
          </a:p>
          <a:p>
            <a:r>
              <a:rPr lang="en-US" baseline="0" dirty="0"/>
              <a:t>We will continue matching B starting from the underscored positions</a:t>
            </a:r>
            <a:r>
              <a:rPr lang="en-US" altLang="zh-CN" baseline="0" dirty="0"/>
              <a:t>.</a:t>
            </a:r>
          </a:p>
          <a:p>
            <a:r>
              <a:rPr lang="en-US" baseline="0" dirty="0"/>
              <a:t>This will give us the projected database of AB.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r>
              <a:rPr lang="en-US" baseline="0" dirty="0"/>
              <a:t>We can further grow the pattern by C, and check against the projected database of AB to 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those sequence transactions that contain pattern ABC.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1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aseline="0" dirty="0" err="1"/>
              <a:t>PrefixSpan</a:t>
            </a:r>
            <a:r>
              <a:rPr lang="en-US" baseline="0" dirty="0"/>
              <a:t> actually checks the patterns in depth-first pattern-growing order.</a:t>
            </a:r>
          </a:p>
          <a:p>
            <a:r>
              <a:rPr lang="en-US" baseline="0" dirty="0"/>
              <a:t>Let us consider a sequence database where there are only 3 element types, A, B and C.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We will first grow an initial empty pattern by A to obtain A's projected database.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baseline="0" dirty="0"/>
              <a:t>If it contains sufficient transactions, we consider A as frequent and output it.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r>
              <a:rPr lang="en-US" baseline="0" dirty="0"/>
              <a:t>We then grow pattern A into AA, create its projected database from that of A.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  <a:endParaRPr lang="en-US" baseline="0" dirty="0"/>
          </a:p>
          <a:p>
            <a:r>
              <a:rPr lang="en-US" baseline="0" dirty="0"/>
              <a:t>Assume that the projected database does not have sufficient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transactions, so AA is infrequent. Then, AA is pruned and we do not need to consider to grow AA further.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  <a:endParaRPr lang="en-US" baseline="0" dirty="0"/>
          </a:p>
          <a:p>
            <a:r>
              <a:rPr lang="en-US" baseline="0" dirty="0"/>
              <a:t>After backtracking to pattern A, we will consider the next child pattern AB, and assume that it is frequent.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we will continue to check its child-patterns ABA,</a:t>
            </a:r>
            <a:r>
              <a:rPr lang="zh-CN" altLang="en-US" baseline="0" dirty="0"/>
              <a:t> </a:t>
            </a:r>
            <a:r>
              <a:rPr lang="en-US" altLang="zh-CN" baseline="0" dirty="0"/>
              <a:t>[click]</a:t>
            </a:r>
            <a:r>
              <a:rPr lang="zh-CN" altLang="en-US" baseline="0" dirty="0"/>
              <a:t> </a:t>
            </a:r>
            <a:r>
              <a:rPr lang="en-US" altLang="zh-CN" baseline="0" dirty="0"/>
              <a:t>ABB [click]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 ABC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  <a:endParaRPr lang="en-US" baseline="0" dirty="0"/>
          </a:p>
          <a:p>
            <a:r>
              <a:rPr lang="en-US" baseline="0" dirty="0"/>
              <a:t>We will continue to check all the patterns in depth-first order of the pattern-growth tree, until all frequent patterns are found.</a:t>
            </a:r>
          </a:p>
          <a:p>
            <a:r>
              <a:rPr lang="en-US" baseline="0" dirty="0"/>
              <a:t>This algorithm has several desirable features.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Firstly, we only check a child-pattern over its parent-pattern's projected database, which gets smaller as the parent-pattern grows in size.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Secondly, we can prune the whole subtree in our pattern search space once a pattern is found to be infrequent.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Thirdly, we will remember how a parent-pattern is matched to each transaction,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so that a child-pattern can continue its matching rather than starting from scratch.</a:t>
            </a:r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Finally, all child-subtrees can be checked independently and are therefore amenable to parallel computing.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86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remark that this prefix-projection idea is not limited to mining sequential patterns.</a:t>
            </a:r>
          </a:p>
          <a:p>
            <a:r>
              <a:rPr lang="en-US" baseline="0" dirty="0"/>
              <a:t>For example, we can find </a:t>
            </a:r>
            <a:r>
              <a:rPr lang="en-US" altLang="zh-CN" baseline="0" dirty="0"/>
              <a:t>subtree</a:t>
            </a:r>
            <a:r>
              <a:rPr lang="en-US" baseline="0" dirty="0"/>
              <a:t> patterns from a </a:t>
            </a:r>
            <a:r>
              <a:rPr lang="en-US" altLang="zh-CN" baseline="0" dirty="0"/>
              <a:t>tree</a:t>
            </a:r>
            <a:r>
              <a:rPr lang="en-US" baseline="0" dirty="0"/>
              <a:t> database in a similar manner</a:t>
            </a:r>
            <a:r>
              <a:rPr lang="en-US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encoding each tree pattern into a sequence representation.</a:t>
            </a:r>
          </a:p>
          <a:p>
            <a:r>
              <a:rPr lang="en-US" altLang="zh-CN" baseline="0" dirty="0"/>
              <a:t>This allows us to run a </a:t>
            </a:r>
            <a:r>
              <a:rPr lang="en-US" altLang="zh-CN" baseline="0" dirty="0" err="1"/>
              <a:t>PrefixSpan</a:t>
            </a:r>
            <a:r>
              <a:rPr lang="en-US" altLang="zh-CN" baseline="0" dirty="0"/>
              <a:t>-style algorithm on the encoded sequence pattern space.</a:t>
            </a:r>
          </a:p>
          <a:p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slide,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tree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encoded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 depth-first preorder</a:t>
            </a:r>
            <a:r>
              <a:rPr lang="zh-CN" altLang="en-US" baseline="0" dirty="0"/>
              <a:t> </a:t>
            </a:r>
            <a:r>
              <a:rPr lang="en-US" altLang="zh-CN" baseline="0" dirty="0"/>
              <a:t>node traversal,</a:t>
            </a:r>
            <a:r>
              <a:rPr lang="zh-CN" altLang="en-US" baseline="0" dirty="0"/>
              <a:t> </a:t>
            </a:r>
            <a:r>
              <a:rPr lang="en-US" altLang="zh-CN" baseline="0" dirty="0"/>
              <a:t>except that we need to add a dollar sign each time we backtrack.</a:t>
            </a:r>
          </a:p>
          <a:p>
            <a:r>
              <a:rPr lang="en-US" altLang="zh-CN" baseline="0" dirty="0"/>
              <a:t>For example, for the first tree,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 have &lt;move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mouse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following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label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encoding!&gt;</a:t>
            </a:r>
            <a:r>
              <a:rPr lang="zh-CN" altLang="en-US" baseline="0" dirty="0"/>
              <a:t> </a:t>
            </a:r>
            <a:r>
              <a:rPr lang="en-US" altLang="zh-CN" baseline="0" dirty="0"/>
              <a:t>BAB$D$$B$C$.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9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Pattern</a:t>
            </a:r>
            <a:r>
              <a:rPr lang="en-US" altLang="zh-CN" baseline="0" dirty="0"/>
              <a:t>s</a:t>
            </a:r>
            <a:r>
              <a:rPr 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grown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extending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adjacent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edge</a:t>
            </a:r>
            <a:r>
              <a:rPr lang="en-US" baseline="0" dirty="0"/>
              <a:t> each time</a:t>
            </a:r>
            <a:r>
              <a:rPr lang="en-US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 not all</a:t>
            </a:r>
            <a:r>
              <a:rPr lang="zh-CN" altLang="en-US" baseline="0" dirty="0"/>
              <a:t> </a:t>
            </a:r>
            <a:r>
              <a:rPr lang="en-US" altLang="zh-CN" baseline="0" dirty="0"/>
              <a:t>adjacent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edges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need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 be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considered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extension.</a:t>
            </a:r>
          </a:p>
          <a:p>
            <a:r>
              <a:rPr lang="en-US" altLang="zh-CN" baseline="0" dirty="0"/>
              <a:t>For example, we do not need to consider growing from Node 2 in the slide since x is not on the rightmost path.</a:t>
            </a:r>
          </a:p>
          <a:p>
            <a:r>
              <a:rPr lang="en-US" altLang="zh-CN" baseline="0" dirty="0"/>
              <a:t>This is because our encoding is in depth-first order and an earlier encoding in DFS order should have considered that branch.</a:t>
            </a:r>
          </a:p>
          <a:p>
            <a:endParaRPr lang="en-US" altLang="zh-CN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814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PrefixFPM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framework adopts a</a:t>
            </a:r>
            <a:r>
              <a:rPr lang="zh-CN" altLang="en-US" baseline="0" dirty="0"/>
              <a:t> </a:t>
            </a:r>
            <a:r>
              <a:rPr lang="en-US" altLang="zh-CN" baseline="0" dirty="0"/>
              <a:t>task-centric computation model, where each pattern is associated with a task.</a:t>
            </a:r>
          </a:p>
          <a:p>
            <a:r>
              <a:rPr lang="en-US" altLang="zh-CN" baseline="0" dirty="0"/>
              <a:t>The task will check if that pattern is frequent,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and if so, it will grow the pattern by one more element to generate child-patterns for further checking.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If the projected database is big, child-patterns are wrapped into independent tasks which are then added to a task queue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 be fetched by other threads for mining.</a:t>
            </a:r>
          </a:p>
          <a:p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Otherwise, the task is efficient to process by the current thread itself,</a:t>
            </a:r>
            <a:r>
              <a:rPr lang="zh-CN" altLang="en-US" baseline="0" dirty="0"/>
              <a:t> </a:t>
            </a:r>
            <a:r>
              <a:rPr lang="en-US" altLang="zh-CN" baseline="0" dirty="0"/>
              <a:t>so the thread will directly process it in depth-first pattern growth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26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I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been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category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distributed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processing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adopt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so-called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think-like-a-vertex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programming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paradigm,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pioneered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Google’s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Pregel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</a:t>
            </a:r>
            <a:r>
              <a:rPr lang="zh-CN" altLang="en-US" baseline="0" dirty="0"/>
              <a:t> </a:t>
            </a:r>
            <a:r>
              <a:rPr lang="en-US" altLang="zh-CN" baseline="0" dirty="0"/>
              <a:t>published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SIGMOD</a:t>
            </a:r>
            <a:r>
              <a:rPr lang="zh-CN" altLang="en-US" baseline="0" dirty="0"/>
              <a:t> </a:t>
            </a:r>
            <a:r>
              <a:rPr lang="en-US" altLang="zh-CN" baseline="0" dirty="0"/>
              <a:t>2010</a:t>
            </a:r>
          </a:p>
          <a:p>
            <a:r>
              <a:rPr lang="en-US" altLang="zh-CN" baseline="0" dirty="0"/>
              <a:t>An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vertex-centric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program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PageRank,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vertex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distributes</a:t>
            </a:r>
            <a:r>
              <a:rPr lang="zh-CN" altLang="en-US" baseline="0" dirty="0"/>
              <a:t> </a:t>
            </a:r>
            <a:r>
              <a:rPr lang="en-US" altLang="zh-CN" baseline="0" dirty="0"/>
              <a:t>its</a:t>
            </a:r>
            <a:r>
              <a:rPr lang="zh-CN" altLang="en-US" baseline="0" dirty="0"/>
              <a:t> </a:t>
            </a:r>
            <a:r>
              <a:rPr lang="en-US" altLang="zh-CN" baseline="0" dirty="0"/>
              <a:t>PageRank</a:t>
            </a:r>
            <a:r>
              <a:rPr lang="zh-CN" altLang="en-US" baseline="0" dirty="0"/>
              <a:t> </a:t>
            </a:r>
            <a:r>
              <a:rPr lang="en-US" altLang="zh-CN" baseline="0" dirty="0"/>
              <a:t>value</a:t>
            </a:r>
            <a:r>
              <a:rPr lang="zh-CN" altLang="en-US" baseline="0" dirty="0"/>
              <a:t> </a:t>
            </a:r>
            <a:r>
              <a:rPr lang="en-US" altLang="zh-CN" baseline="0" dirty="0"/>
              <a:t>along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outgoing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edges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iteration,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bottleneck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 </a:t>
            </a:r>
            <a:r>
              <a:rPr lang="en-US" altLang="zh-CN" baseline="0" dirty="0"/>
              <a:t>communication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shuffling.</a:t>
            </a:r>
          </a:p>
          <a:p>
            <a:r>
              <a:rPr lang="en-US" altLang="zh-CN" baseline="0" dirty="0"/>
              <a:t>I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been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focusing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proposing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general</a:t>
            </a:r>
            <a:r>
              <a:rPr lang="zh-CN" altLang="en-US" baseline="0" dirty="0"/>
              <a:t> </a:t>
            </a:r>
            <a:r>
              <a:rPr lang="en-US" altLang="zh-CN" baseline="0" dirty="0"/>
              <a:t>techniques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reducing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IO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bottleneck,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partitioning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reduction.</a:t>
            </a:r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been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quite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successful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area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number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works</a:t>
            </a:r>
            <a:r>
              <a:rPr lang="zh-CN" altLang="en-US" baseline="0" dirty="0"/>
              <a:t> </a:t>
            </a:r>
            <a:r>
              <a:rPr lang="en-US" altLang="zh-CN" baseline="0" dirty="0"/>
              <a:t>published.</a:t>
            </a:r>
            <a:r>
              <a:rPr lang="zh-CN" altLang="en-US" baseline="0" dirty="0"/>
              <a:t>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40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The</a:t>
            </a:r>
            <a:r>
              <a:rPr lang="en-US" baseline="0" dirty="0"/>
              <a:t> programming interface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PrefixPFM</a:t>
            </a:r>
            <a:r>
              <a:rPr lang="en-US" baseline="0" dirty="0"/>
              <a:t> is shown here,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 we have a Task base class whose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user-defined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function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setChildren</a:t>
            </a:r>
            <a:r>
              <a:rPr lang="en-US" altLang="zh-CN" baseline="0" dirty="0"/>
              <a:t>()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indicates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grow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pattern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more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element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child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patterns.</a:t>
            </a:r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see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these</a:t>
            </a:r>
            <a:r>
              <a:rPr lang="zh-CN" altLang="en-US" baseline="0" dirty="0"/>
              <a:t> </a:t>
            </a:r>
            <a:r>
              <a:rPr lang="en-US" altLang="zh-CN" baseline="0" dirty="0"/>
              <a:t>UDFs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next</a:t>
            </a:r>
            <a:r>
              <a:rPr lang="zh-CN" altLang="en-US" baseline="0" dirty="0"/>
              <a:t> </a:t>
            </a:r>
            <a:r>
              <a:rPr lang="en-US" altLang="zh-CN" baseline="0" dirty="0"/>
              <a:t>slide.</a:t>
            </a:r>
          </a:p>
          <a:p>
            <a:r>
              <a:rPr lang="en-US" altLang="zh-CN" baseline="0" dirty="0"/>
              <a:t>There is also a Worker base class which creates the initial size-1 pattern tasks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 puts them into the task queue for concurrent processing.</a:t>
            </a:r>
          </a:p>
          <a:p>
            <a:r>
              <a:rPr lang="en-US" altLang="zh-CN" baseline="0" dirty="0"/>
              <a:t>This is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conducted by the </a:t>
            </a:r>
            <a:r>
              <a:rPr lang="en-US" altLang="zh-CN" baseline="0" dirty="0" err="1"/>
              <a:t>setRoot</a:t>
            </a:r>
            <a:r>
              <a:rPr lang="en-US" altLang="zh-CN" baseline="0" dirty="0"/>
              <a:t>(.) function which is also user-defined.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5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slide shows how a thread processes a task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user-defined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functions</a:t>
            </a:r>
            <a:r>
              <a:rPr lang="en-US" baseline="0" dirty="0"/>
              <a:t>, where Line 2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 checks if we need to skip the current pattern,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often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useful</a:t>
            </a:r>
            <a:r>
              <a:rPr lang="zh-CN" altLang="en-US" baseline="0" dirty="0"/>
              <a:t> </a:t>
            </a:r>
            <a:r>
              <a:rPr lang="en-US" altLang="zh-CN" baseline="0" dirty="0"/>
              <a:t>if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additional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constraints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patterns.</a:t>
            </a:r>
          </a:p>
          <a:p>
            <a:r>
              <a:rPr lang="en-US" altLang="zh-CN" baseline="0" dirty="0"/>
              <a:t>Then Line 4 will generate child patterns and their projected databases.</a:t>
            </a:r>
          </a:p>
          <a:p>
            <a:r>
              <a:rPr lang="en-US" altLang="zh-CN" baseline="0" dirty="0"/>
              <a:t>Each child-pattern is then processed in the while loop where Line 7 checks if we should wrap child-patterns into tasks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 concurrent processing.</a:t>
            </a:r>
          </a:p>
          <a:p>
            <a:r>
              <a:rPr lang="en-US" altLang="zh-CN" baseline="0" dirty="0"/>
              <a:t>Otherwise, the current thread will call the same function in Line 13 on the child-pattern to check and grow it recursively.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We make the task queue a stack so that tasks are fetched in depth-first priority.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This strategy</a:t>
            </a:r>
            <a:r>
              <a:rPr lang="zh-CN" altLang="en-US" baseline="0" dirty="0"/>
              <a:t> </a:t>
            </a:r>
            <a:r>
              <a:rPr lang="en-US" altLang="zh-CN" baseline="0" dirty="0"/>
              <a:t>prioritizes old tasks to minimize memory footprint occupied by the projected databases that are being mined upon.</a:t>
            </a:r>
          </a:p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2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Here, we illustrate how our parallel framework divides the pattern search space.</a:t>
            </a:r>
          </a:p>
          <a:p>
            <a:r>
              <a:rPr lang="en-US" altLang="zh-CN" baseline="0" dirty="0"/>
              <a:t>[click]</a:t>
            </a:r>
            <a:endParaRPr lang="en-US" baseline="0" dirty="0"/>
          </a:p>
          <a:p>
            <a:r>
              <a:rPr lang="en-US" baseline="0" dirty="0"/>
              <a:t>For example, thread 1 could be processing pattern AB.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  <a:endParaRPr lang="en-US" baseline="0" dirty="0"/>
          </a:p>
          <a:p>
            <a:r>
              <a:rPr lang="en-US" baseline="0" dirty="0"/>
              <a:t>The next pattern in depth-first order, which is AC, is fetched and processed by Thread 2.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[click]</a:t>
            </a:r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Thread 3 </a:t>
            </a:r>
            <a:r>
              <a:rPr lang="en-US" altLang="zh-CN" baseline="0" dirty="0"/>
              <a:t>[click]</a:t>
            </a:r>
            <a:r>
              <a:rPr lang="zh-CN" altLang="en-US" baseline="0" dirty="0"/>
              <a:t> </a:t>
            </a:r>
            <a:r>
              <a:rPr lang="en-US" baseline="0" dirty="0"/>
              <a:t>and Thread 4 will then process the next 2 patterns in depth-first order.</a:t>
            </a:r>
          </a:p>
          <a:p>
            <a:r>
              <a:rPr lang="en-US" baseline="0" dirty="0"/>
              <a:t>Note that these tasks may add more child-pattern tasks into the current task queue, so that idle threads can then fetch them for processing.</a:t>
            </a:r>
          </a:p>
          <a:p>
            <a:r>
              <a:rPr lang="en-US" baseline="0" dirty="0"/>
              <a:t>We also allow a pattern to be checked against a big projected database in parallel,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 is helpful initially when there are not many tasks to keep all the CPU cores busy.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88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 this work, we implement and compare two serial algorithms for mining embedded subtree patterns on top of our </a:t>
            </a:r>
            <a:r>
              <a:rPr lang="en-US" baseline="0" dirty="0" err="1"/>
              <a:t>PrefixFPM</a:t>
            </a:r>
            <a:r>
              <a:rPr lang="en-US" baseline="0" dirty="0"/>
              <a:t> framework.</a:t>
            </a:r>
          </a:p>
          <a:p>
            <a:r>
              <a:rPr lang="en-US" baseline="0" dirty="0"/>
              <a:t>The two algorithms are </a:t>
            </a:r>
            <a:r>
              <a:rPr lang="en-US" baseline="0" dirty="0" err="1"/>
              <a:t>PrefixTreeSpan</a:t>
            </a:r>
            <a:r>
              <a:rPr lang="en-US" baseline="0" dirty="0"/>
              <a:t> and </a:t>
            </a:r>
            <a:r>
              <a:rPr lang="en-US" baseline="0" dirty="0" err="1"/>
              <a:t>TreeMiner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0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PrefixTreeSpan</a:t>
            </a:r>
            <a:r>
              <a:rPr lang="en-US" baseline="0" dirty="0"/>
              <a:t> is similar to </a:t>
            </a:r>
            <a:r>
              <a:rPr lang="en-US" baseline="0" dirty="0" err="1"/>
              <a:t>PrefixSpan</a:t>
            </a:r>
            <a:r>
              <a:rPr lang="en-US" baseline="0" dirty="0"/>
              <a:t>.</a:t>
            </a:r>
          </a:p>
          <a:p>
            <a:r>
              <a:rPr lang="en-US" baseline="0" dirty="0"/>
              <a:t>Here, a tree is encoded as we mentioned before where backtracking from a child is denoted by -1.</a:t>
            </a:r>
          </a:p>
          <a:p>
            <a:r>
              <a:rPr lang="en-US" baseline="0" dirty="0"/>
              <a:t>For example, T1 in D is encoded as BACE-1-1-1A, etc. (use mouse to follow!)</a:t>
            </a:r>
          </a:p>
          <a:p>
            <a:r>
              <a:rPr lang="en-US" baseline="0" dirty="0"/>
              <a:t>A prefix tree projects each data tree into a so-called postfix-forest.</a:t>
            </a:r>
          </a:p>
          <a:p>
            <a:r>
              <a:rPr lang="en-US" baseline="0" dirty="0"/>
              <a:t>For example, given prefix tree AB (use mouse to follow), we obtain two postfix-trees in the forest after projection.</a:t>
            </a:r>
          </a:p>
          <a:p>
            <a:r>
              <a:rPr lang="en-US" baseline="0" dirty="0"/>
              <a:t>To extend edges from the rightmost path, we only check elements starting from right after the last matched position in the data tree encoding.</a:t>
            </a:r>
          </a:p>
          <a:p>
            <a:r>
              <a:rPr lang="en-US" baseline="0" dirty="0"/>
              <a:t>For example, when extending pattern tree A into AB (use mouse to follow), for this projected instance of T1 (use mouse to point to B0D), the last matched location is 7 (use mouse to follow), and therefore we start scan from position 8 for extension, where B at position 8 (use mouse to follow) is then matched to the second pattern node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505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other algorithm, Tree Miner, uses a similar </a:t>
            </a:r>
            <a:r>
              <a:rPr lang="en-US" baseline="0" dirty="0" err="1"/>
              <a:t>hortizontal</a:t>
            </a:r>
            <a:r>
              <a:rPr lang="en-US" baseline="0" dirty="0"/>
              <a:t> encoding for trees, but projected transaction instance are represented using a pair of tree ID plus a scope.</a:t>
            </a:r>
          </a:p>
          <a:p>
            <a:r>
              <a:rPr lang="en-US" baseline="0" dirty="0"/>
              <a:t>For example, for tree pattern A, it has two matches (use mouse to follow) in tree T2, one at node 0 whose subtree covers scope [0, 7], and the other at node 4 whose subtree covers scope [4, 7]</a:t>
            </a:r>
          </a:p>
          <a:p>
            <a:r>
              <a:rPr lang="en-US" baseline="0" dirty="0"/>
              <a:t>The scope is computed using preorder depth-first traversal where the rightmost node in the subtree defines the scope boundary. Scopes are used to decide if a new edge is a child extension below the last matched node, or a cousin extension from an ancestor node along the rightmost path.</a:t>
            </a:r>
          </a:p>
          <a:p>
            <a:r>
              <a:rPr lang="en-US" baseline="0" dirty="0"/>
              <a:t>Each pattern is associated with a list of such scopes which acts as the pattern’s projected database.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59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Unlike </a:t>
            </a:r>
            <a:r>
              <a:rPr lang="en-US" baseline="0" dirty="0" err="1"/>
              <a:t>PrefixTreeSpan</a:t>
            </a:r>
            <a:r>
              <a:rPr lang="en-US" baseline="0" dirty="0"/>
              <a:t>, </a:t>
            </a:r>
            <a:r>
              <a:rPr lang="en-US" baseline="0" dirty="0" err="1"/>
              <a:t>TreeMiner</a:t>
            </a:r>
            <a:r>
              <a:rPr lang="en-US" baseline="0" dirty="0"/>
              <a:t> generates a size-(k + 1) pattern from two size-k patterns that share the same size-(k − 1) prefix encoding, which allows the pattern-growth to be more selective.</a:t>
            </a:r>
          </a:p>
          <a:p>
            <a:r>
              <a:rPr lang="en-US" baseline="0" dirty="0"/>
              <a:t>Each pattern P here is actually a size-(k-1) prefix that can be extended by different edges, and to generate the projected instances of a size-(k+1) pattern, we join the projected database of two size-k patterns that share the same prefix P, one extended with edge (</a:t>
            </a:r>
            <a:r>
              <a:rPr lang="en-US" baseline="0" dirty="0" err="1"/>
              <a:t>i</a:t>
            </a:r>
            <a:r>
              <a:rPr lang="en-US" baseline="0" dirty="0"/>
              <a:t>, x), the other with edge (j, y)</a:t>
            </a:r>
          </a:p>
          <a:p>
            <a:r>
              <a:rPr lang="en-US" baseline="0" dirty="0"/>
              <a:t>Here, you can see that the pattern object P also maintains a list of child-patterns each with its projected database, for pairwise join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51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Here’s the user-defined </a:t>
            </a:r>
            <a:r>
              <a:rPr lang="en-US" baseline="0" dirty="0" err="1"/>
              <a:t>setChildren</a:t>
            </a:r>
            <a:r>
              <a:rPr lang="en-US" baseline="0" dirty="0"/>
              <a:t> function for </a:t>
            </a:r>
            <a:r>
              <a:rPr lang="en-US" baseline="0" dirty="0" err="1"/>
              <a:t>TreeMiner</a:t>
            </a:r>
            <a:r>
              <a:rPr lang="en-US" baseline="0" dirty="0"/>
              <a:t>, where the projected databases, aka. scope lists, of two child patterns of P are joined to construct the projected databases of patterns of size-(k+1) for use by the child-tasks with prefix 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82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Note that each task in </a:t>
            </a:r>
            <a:r>
              <a:rPr lang="en-US" baseline="0" dirty="0" err="1"/>
              <a:t>TreeMiner</a:t>
            </a:r>
            <a:r>
              <a:rPr lang="en-US" baseline="0" dirty="0"/>
              <a:t> keeps a list of projected databases for the child-patterns of prefix P, so the task granularity is one level bigger than those tasks in </a:t>
            </a:r>
            <a:r>
              <a:rPr lang="en-US" baseline="0" dirty="0" err="1"/>
              <a:t>PrefixTreeSpan</a:t>
            </a:r>
            <a:endParaRPr lang="en-US" baseline="0" dirty="0"/>
          </a:p>
          <a:p>
            <a:r>
              <a:rPr lang="en-US" baseline="0" dirty="0"/>
              <a:t>This actually compromises the degree of parallelism</a:t>
            </a:r>
          </a:p>
          <a:p>
            <a:r>
              <a:rPr lang="en-US" baseline="0" dirty="0"/>
              <a:t>In our experiments, we find that </a:t>
            </a:r>
            <a:r>
              <a:rPr lang="en-US" baseline="0" dirty="0" err="1"/>
              <a:t>TreeMiner</a:t>
            </a:r>
            <a:r>
              <a:rPr lang="en-US" baseline="0" dirty="0"/>
              <a:t> undoubtedly has a lower overall mining cost, but when the parallelism becomes high, such as more than 8 threads, it can sometimes be beaten by </a:t>
            </a:r>
            <a:r>
              <a:rPr lang="en-US" baseline="0" dirty="0" err="1"/>
              <a:t>PrefixTreeSpan</a:t>
            </a:r>
            <a:r>
              <a:rPr lang="en-US" baseline="0" dirty="0"/>
              <a:t> where a task only handles one pattern rather than a list of child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7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We have open-sourced our code on GitHub with detailed documentation, and you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welcome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out!</a:t>
            </a:r>
          </a:p>
          <a:p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attention,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ready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questions.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0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works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gained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attention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being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used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researchers,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well</a:t>
            </a:r>
            <a:r>
              <a:rPr lang="zh-CN" altLang="en-US" baseline="0" dirty="0"/>
              <a:t> </a:t>
            </a:r>
            <a:r>
              <a:rPr lang="en-US" altLang="zh-CN" baseline="0" dirty="0"/>
              <a:t>cited.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4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However,</a:t>
            </a:r>
            <a:r>
              <a:rPr lang="zh-CN" altLang="en-US" baseline="0" dirty="0"/>
              <a:t> </a:t>
            </a:r>
            <a:r>
              <a:rPr lang="en-US" altLang="zh-CN" baseline="0" dirty="0"/>
              <a:t>as 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published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PVLDB</a:t>
            </a:r>
            <a:r>
              <a:rPr lang="zh-CN" altLang="en-US" baseline="0" dirty="0"/>
              <a:t> </a:t>
            </a:r>
            <a:r>
              <a:rPr lang="en-US" altLang="zh-CN" baseline="0" dirty="0"/>
              <a:t>2014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Pregel-like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really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designed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iterative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algorithms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each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iteration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runs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linear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size,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runs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limited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number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iterations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8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There’s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also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similar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simulates</a:t>
            </a:r>
            <a:r>
              <a:rPr lang="zh-CN" altLang="en-US" baseline="0" dirty="0"/>
              <a:t> </a:t>
            </a:r>
            <a:r>
              <a:rPr lang="en-US" altLang="zh-CN" baseline="0" dirty="0"/>
              <a:t>Pregel’s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passing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using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MapReduce,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conclusion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similar.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fact,</a:t>
            </a:r>
            <a:r>
              <a:rPr lang="zh-CN" altLang="en-US" baseline="0" dirty="0"/>
              <a:t> </a:t>
            </a:r>
            <a:r>
              <a:rPr lang="en-US" altLang="zh-CN" baseline="0" dirty="0"/>
              <a:t>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those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study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complexity,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connected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components,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PageRanks</a:t>
            </a:r>
            <a:r>
              <a:rPr lang="en-US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single-source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shortest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paths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1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domain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number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relatively</a:t>
            </a:r>
            <a:r>
              <a:rPr lang="zh-CN" altLang="en-US" baseline="0" dirty="0"/>
              <a:t> </a:t>
            </a:r>
            <a:r>
              <a:rPr lang="en-US" altLang="zh-CN" baseline="0" dirty="0"/>
              <a:t>limited.</a:t>
            </a:r>
            <a:r>
              <a:rPr lang="zh-CN" altLang="en-US" baseline="0" dirty="0"/>
              <a:t> </a:t>
            </a:r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fact,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very</a:t>
            </a:r>
            <a:r>
              <a:rPr lang="zh-CN" altLang="en-US" baseline="0" dirty="0"/>
              <a:t> </a:t>
            </a:r>
            <a:r>
              <a:rPr lang="en-US" altLang="zh-CN" baseline="0" dirty="0"/>
              <a:t>diverse,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no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one-size-fit-all</a:t>
            </a:r>
            <a:r>
              <a:rPr lang="zh-CN" altLang="en-US" baseline="0" dirty="0"/>
              <a:t> </a:t>
            </a:r>
            <a:r>
              <a:rPr lang="en-US" altLang="zh-CN" baseline="0" dirty="0"/>
              <a:t>solution.</a:t>
            </a:r>
            <a:r>
              <a:rPr lang="zh-CN" altLang="en-US" baseline="0" dirty="0"/>
              <a:t> </a:t>
            </a:r>
            <a:r>
              <a:rPr lang="en-US" altLang="zh-CN" baseline="0" dirty="0"/>
              <a:t>Some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problems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low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complexity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k-core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PageRanks</a:t>
            </a:r>
            <a:endParaRPr lang="en-US" altLang="zh-CN" baseline="0" dirty="0"/>
          </a:p>
          <a:p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Others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very</a:t>
            </a:r>
            <a:r>
              <a:rPr lang="zh-CN" altLang="en-US" baseline="0" dirty="0"/>
              <a:t> </a:t>
            </a:r>
            <a:r>
              <a:rPr lang="en-US" altLang="zh-CN" baseline="0" dirty="0"/>
              <a:t>high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complexity,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dense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graph,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frequent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patterns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a graph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database</a:t>
            </a:r>
            <a:r>
              <a:rPr lang="zh-CN" altLang="en-US" baseline="0" dirty="0"/>
              <a:t> </a:t>
            </a:r>
            <a:r>
              <a:rPr lang="en-US" altLang="zh-CN" baseline="0" dirty="0"/>
              <a:t>[click]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breakthrough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area,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developed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distributed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framework</a:t>
            </a:r>
            <a:r>
              <a:rPr lang="zh-CN" altLang="en-US" baseline="0" dirty="0"/>
              <a:t> </a:t>
            </a:r>
            <a:r>
              <a:rPr lang="en-US" altLang="zh-CN" baseline="0" dirty="0"/>
              <a:t>called</a:t>
            </a:r>
            <a:r>
              <a:rPr lang="zh-CN" altLang="en-US" baseline="0" dirty="0"/>
              <a:t> </a:t>
            </a:r>
            <a:r>
              <a:rPr lang="en-US" altLang="zh-CN" baseline="0" dirty="0"/>
              <a:t>G-thinker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dense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subgraphs</a:t>
            </a:r>
            <a:r>
              <a:rPr lang="zh-CN" altLang="en-US" baseline="0" dirty="0"/>
              <a:t> </a:t>
            </a:r>
            <a:r>
              <a:rPr lang="en-US" altLang="zh-CN" baseline="0" dirty="0"/>
              <a:t>[click]</a:t>
            </a:r>
          </a:p>
          <a:p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also</a:t>
            </a:r>
            <a:r>
              <a:rPr lang="zh-CN" altLang="en-US" baseline="0" dirty="0"/>
              <a:t> </a:t>
            </a:r>
            <a:r>
              <a:rPr lang="en-US" altLang="zh-CN" baseline="0" dirty="0"/>
              <a:t>developed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parallel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framework</a:t>
            </a:r>
            <a:r>
              <a:rPr lang="zh-CN" altLang="en-US" baseline="0" dirty="0"/>
              <a:t> </a:t>
            </a:r>
            <a:r>
              <a:rPr lang="en-US" altLang="zh-CN" baseline="0" dirty="0"/>
              <a:t>called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PrefixFPM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mining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frequent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patterns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general,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which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foundation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current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4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worth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current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excitement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nothing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more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building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data-intensive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frameworks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partitions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streamed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parallel,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messages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exchanged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parallel.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They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good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IO-heavy</a:t>
            </a:r>
            <a:r>
              <a:rPr lang="zh-CN" altLang="en-US" baseline="0" dirty="0"/>
              <a:t> </a:t>
            </a:r>
            <a:r>
              <a:rPr lang="en-US" altLang="zh-CN" baseline="0" dirty="0"/>
              <a:t>operations,</a:t>
            </a:r>
            <a:r>
              <a:rPr lang="zh-CN" altLang="en-US" baseline="0" dirty="0"/>
              <a:t> </a:t>
            </a:r>
            <a:r>
              <a:rPr lang="en-US" altLang="zh-CN" baseline="0" dirty="0"/>
              <a:t>but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aggregate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IO-bandwidth</a:t>
            </a:r>
            <a:r>
              <a:rPr lang="zh-CN" altLang="en-US" baseline="0" dirty="0"/>
              <a:t> </a:t>
            </a:r>
            <a:r>
              <a:rPr lang="en-US" altLang="zh-CN" baseline="0" dirty="0"/>
              <a:t>utilized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often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comparable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less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throughput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single</a:t>
            </a:r>
            <a:r>
              <a:rPr lang="zh-CN" altLang="en-US" baseline="0" dirty="0"/>
              <a:t> </a:t>
            </a:r>
            <a:r>
              <a:rPr lang="en-US" altLang="zh-CN" baseline="0" dirty="0"/>
              <a:t>CPU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post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Frank</a:t>
            </a:r>
            <a:r>
              <a:rPr lang="zh-CN" altLang="en-US" baseline="0" dirty="0"/>
              <a:t> </a:t>
            </a:r>
            <a:r>
              <a:rPr lang="en-US" altLang="zh-CN" baseline="0" dirty="0"/>
              <a:t>McSherry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60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Frank</a:t>
            </a:r>
            <a:r>
              <a:rPr lang="zh-CN" altLang="en-US" baseline="0" dirty="0"/>
              <a:t> </a:t>
            </a:r>
            <a:r>
              <a:rPr lang="en-US" altLang="zh-CN" baseline="0" dirty="0"/>
              <a:t>McSherry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thinks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overexcited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about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developing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poor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performance.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My</a:t>
            </a:r>
            <a:r>
              <a:rPr lang="zh-CN" altLang="en-US" baseline="0" dirty="0"/>
              <a:t> </a:t>
            </a:r>
            <a:r>
              <a:rPr lang="en-US" altLang="zh-CN" baseline="0" dirty="0"/>
              <a:t>experience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talking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researchers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interested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that,</a:t>
            </a:r>
            <a:r>
              <a:rPr lang="zh-CN" altLang="en-US" baseline="0" dirty="0"/>
              <a:t> </a:t>
            </a:r>
            <a:r>
              <a:rPr lang="en-US" altLang="zh-CN" baseline="0" dirty="0"/>
              <a:t>some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people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simply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excited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when</a:t>
            </a:r>
            <a:r>
              <a:rPr lang="zh-CN" altLang="en-US" baseline="0" dirty="0"/>
              <a:t> </a:t>
            </a:r>
            <a:r>
              <a:rPr lang="en-US" altLang="zh-CN" baseline="0" dirty="0"/>
              <a:t>hearing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word</a:t>
            </a:r>
            <a:r>
              <a:rPr lang="zh-CN" altLang="en-US" baseline="0" dirty="0"/>
              <a:t> </a:t>
            </a:r>
            <a:r>
              <a:rPr lang="en-US" altLang="zh-CN" baseline="0" dirty="0"/>
              <a:t>‘system’,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think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need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lot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develop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thus</a:t>
            </a:r>
            <a:r>
              <a:rPr lang="zh-CN" altLang="en-US" baseline="0" dirty="0"/>
              <a:t> </a:t>
            </a:r>
            <a:r>
              <a:rPr lang="en-US" altLang="zh-CN" baseline="0" dirty="0"/>
              <a:t>novelty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slightly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compromised.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Reviewers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expect 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programming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interface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super-simple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algorithms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complicated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themselves,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performance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compromised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programming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simplicity.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many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similar,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best</a:t>
            </a:r>
            <a:r>
              <a:rPr lang="zh-CN" altLang="en-US" baseline="0" dirty="0"/>
              <a:t> </a:t>
            </a:r>
            <a:r>
              <a:rPr lang="en-US" altLang="zh-CN" baseline="0" dirty="0"/>
              <a:t>shot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get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accepted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focus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toy</a:t>
            </a:r>
            <a:r>
              <a:rPr lang="zh-CN" altLang="en-US" baseline="0" dirty="0"/>
              <a:t> </a:t>
            </a:r>
            <a:r>
              <a:rPr lang="en-US" altLang="zh-CN" baseline="0" dirty="0"/>
              <a:t>algorithms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programming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be presented in a</a:t>
            </a:r>
            <a:r>
              <a:rPr lang="zh-CN" altLang="en-US" baseline="0" dirty="0"/>
              <a:t> </a:t>
            </a:r>
            <a:r>
              <a:rPr lang="en-US" altLang="zh-CN" baseline="0" dirty="0"/>
              <a:t>simple manner.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9A76-C457-694D-9067-3B862B4C23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5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588"/>
            <a:ext cx="9339263" cy="12192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23000" dir="5400000" rotWithShape="0">
              <a:srgbClr val="000000">
                <a:alpha val="1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066800"/>
          </a:xfrm>
        </p:spPr>
        <p:txBody>
          <a:bodyPr anchor="t"/>
          <a:lstStyle>
            <a:lvl1pPr>
              <a:defRPr sz="9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36975"/>
            <a:ext cx="6400800" cy="682625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9F4B6-8681-E04D-9255-0297A3D3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3C13E-E4C7-D24A-8B56-ECE664E03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440E-5BFE-874C-9227-F4E328843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63FC-7912-AC48-B1D7-F0AD74BF4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066800"/>
          </a:xfrm>
        </p:spPr>
        <p:txBody>
          <a:bodyPr anchor="t"/>
          <a:lstStyle>
            <a:lvl1pPr>
              <a:defRPr sz="9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517775"/>
            <a:ext cx="6400800" cy="682625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8D69-7854-5743-8814-6FD6FB500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1F212-E36A-6C44-B33E-311474828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3AE0-77FC-6A46-AAD7-7484B6419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49AE-0C71-C547-B6A5-EC281CCE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C58E1-AD50-B54D-AB38-8CD397ACE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>
            <a:lvl1pPr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64161-BD14-6B44-8A5D-DA5F390B3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3E74-89E2-C64C-9005-6CEB91907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51038"/>
            <a:ext cx="82296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orbel" charset="0"/>
              </a:defRPr>
            </a:lvl1pPr>
          </a:lstStyle>
          <a:p>
            <a:pPr>
              <a:defRPr/>
            </a:pPr>
            <a:fld id="{6EC0E81C-C778-DC40-90D0-8BC73B3804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orbe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0" indent="0" algn="l" defTabSz="457200" rtl="0" eaLnBrk="0" fontAlgn="base" hangingPunct="0">
        <a:spcBef>
          <a:spcPts val="2000"/>
        </a:spcBef>
        <a:spcAft>
          <a:spcPct val="0"/>
        </a:spcAft>
        <a:buNone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57200" indent="-228600"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Lucida Grande" charset="0"/>
        <a:buChar char="»"/>
        <a:defRPr sz="27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77724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enwenqu@sei.ecnu.edu.cn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.tif"/><Relationship Id="rId4" Type="http://schemas.openxmlformats.org/officeDocument/2006/relationships/hyperlink" Target="mailto:yanda@uab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enwenqu@sei.ecnu.edu.cn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yanda@uab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hyperlink" Target="mailto:yanda@uab.edu" TargetMode="External"/><Relationship Id="rId7" Type="http://schemas.openxmlformats.org/officeDocument/2006/relationships/hyperlink" Target="https://github.com/wenwen-Q/PrefixFP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wenwenqu@sei.ecnu.edu.cn" TargetMode="External"/><Relationship Id="rId5" Type="http://schemas.openxmlformats.org/officeDocument/2006/relationships/image" Target="../media/image44.tiff"/><Relationship Id="rId4" Type="http://schemas.openxmlformats.org/officeDocument/2006/relationships/hyperlink" Target="https://yanlab19870714.github.io/yanda" TargetMode="External"/><Relationship Id="rId9" Type="http://schemas.openxmlformats.org/officeDocument/2006/relationships/image" Target="../media/image4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http://www.vldb.org/pvldb/vol7/p1821-yan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hyperlink" Target="http://www-std1.se.cuhk.edu.hk/~hcheng/paper/SIGMOD2014qin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frankmcsherry/blog/blob/master/posts/2017-09-23.m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cuhk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108" name="AutoShape 4" descr="cuhk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179512" y="3024186"/>
            <a:ext cx="8892480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100" i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Wenwen</a:t>
            </a:r>
            <a:r>
              <a:rPr lang="zh-CN" altLang="en-US" sz="21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Qu</a:t>
            </a:r>
            <a:r>
              <a:rPr lang="zh-CN" altLang="en-US" sz="2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*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(ECNU),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1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Da Yan</a:t>
            </a: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* 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(UAB), 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Guimu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Guo (UAB),</a:t>
            </a:r>
            <a:endParaRPr lang="en-US" altLang="zh-CN" sz="21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Xiaoling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Wang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ECNU),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Lei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Zou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(Peking University),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Yang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Zhou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(Auburn)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Contact:</a:t>
            </a:r>
          </a:p>
          <a:p>
            <a:pPr algn="ctr"/>
            <a:r>
              <a:rPr lang="en-US" altLang="zh-CN" sz="2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wenwenqu@sei.ecnu.edu.cn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 </a:t>
            </a: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</a:t>
            </a:r>
            <a:r>
              <a:rPr lang="en-US" altLang="zh-CN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Wenwen</a:t>
            </a:r>
            <a:r>
              <a:rPr lang="zh-CN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Qu</a:t>
            </a: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)</a:t>
            </a:r>
          </a:p>
          <a:p>
            <a:pPr algn="ctr"/>
            <a:r>
              <a:rPr lang="en-US" altLang="zh-CN" sz="2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4"/>
              </a:rPr>
              <a:t>yanda@uab.edu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 </a:t>
            </a: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(Da  Yan)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Subtitle 8"/>
          <p:cNvSpPr txBox="1">
            <a:spLocks/>
          </p:cNvSpPr>
          <p:nvPr/>
        </p:nvSpPr>
        <p:spPr bwMode="auto">
          <a:xfrm>
            <a:off x="0" y="2132856"/>
            <a:ext cx="9144000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"/>
              </a:spcBef>
              <a:defRPr/>
            </a:pPr>
            <a:r>
              <a:rPr lang="en-US" altLang="zh-CN" sz="32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Parallel Mining of Frequent Subtree Patterns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Corbel" charset="0"/>
              <a:cs typeface="Corbe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12505"/>
            <a:ext cx="4118042" cy="884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054D7-562B-3B44-AD56-25A69A5FD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4897463"/>
            <a:ext cx="1772816" cy="1772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D73D7-CE04-1D45-957B-376974386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4480"/>
            <a:ext cx="9144000" cy="1308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229996-273C-9E49-90F4-7D06B0FA6501}"/>
              </a:ext>
            </a:extLst>
          </p:cNvPr>
          <p:cNvSpPr txBox="1"/>
          <p:nvPr/>
        </p:nvSpPr>
        <p:spPr>
          <a:xfrm>
            <a:off x="11122925" y="40670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Data-Intensive</a:t>
            </a:r>
            <a:r>
              <a:rPr lang="zh-CN" altLang="en-US" b="1" dirty="0"/>
              <a:t> </a:t>
            </a:r>
            <a:r>
              <a:rPr lang="en-US" altLang="zh-CN" b="1" dirty="0" err="1"/>
              <a:t>v.s</a:t>
            </a:r>
            <a:r>
              <a:rPr lang="en-US" altLang="zh-CN" b="1" dirty="0"/>
              <a:t>.</a:t>
            </a:r>
            <a:r>
              <a:rPr lang="zh-CN" altLang="en-US" b="1" dirty="0"/>
              <a:t> </a:t>
            </a:r>
            <a:r>
              <a:rPr lang="en-US" altLang="zh-CN" b="1" dirty="0"/>
              <a:t>Compute-Intensive</a:t>
            </a:r>
            <a:endParaRPr lang="en-US" altLang="zh-CN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D38149-B710-4A45-A510-1D124CAD107D}"/>
              </a:ext>
            </a:extLst>
          </p:cNvPr>
          <p:cNvGrpSpPr/>
          <p:nvPr/>
        </p:nvGrpSpPr>
        <p:grpSpPr>
          <a:xfrm>
            <a:off x="586628" y="2964914"/>
            <a:ext cx="557301" cy="461665"/>
            <a:chOff x="666327" y="2973233"/>
            <a:chExt cx="557301" cy="461665"/>
          </a:xfrm>
        </p:grpSpPr>
        <p:sp>
          <p:nvSpPr>
            <p:cNvPr id="18" name="Snip Same Side Corner Rectangle 17">
              <a:extLst>
                <a:ext uri="{FF2B5EF4-FFF2-40B4-BE49-F238E27FC236}">
                  <a16:creationId xmlns:a16="http://schemas.microsoft.com/office/drawing/2014/main" id="{18C52EEA-DA7A-7B4A-81AA-79CBA048A7DF}"/>
                </a:ext>
              </a:extLst>
            </p:cNvPr>
            <p:cNvSpPr/>
            <p:nvPr/>
          </p:nvSpPr>
          <p:spPr>
            <a:xfrm rot="5400000">
              <a:off x="742744" y="2951230"/>
              <a:ext cx="421708" cy="540060"/>
            </a:xfrm>
            <a:prstGeom prst="snip2SameRect">
              <a:avLst>
                <a:gd name="adj1" fmla="val 31427"/>
                <a:gd name="adj2" fmla="val 0"/>
              </a:avLst>
            </a:prstGeom>
            <a:ln>
              <a:solidFill>
                <a:srgbClr val="FF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A67090-72A2-EE45-86C7-990D7BC0733F}"/>
                </a:ext>
              </a:extLst>
            </p:cNvPr>
            <p:cNvSpPr/>
            <p:nvPr/>
          </p:nvSpPr>
          <p:spPr>
            <a:xfrm>
              <a:off x="666327" y="2973233"/>
              <a:ext cx="5212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</a:t>
              </a:r>
              <a:r>
                <a:rPr lang="en-US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FE4C92-FFF6-3C48-B869-F4C25D1E1A3D}"/>
              </a:ext>
            </a:extLst>
          </p:cNvPr>
          <p:cNvGrpSpPr/>
          <p:nvPr/>
        </p:nvGrpSpPr>
        <p:grpSpPr>
          <a:xfrm>
            <a:off x="5655090" y="2964914"/>
            <a:ext cx="557301" cy="461665"/>
            <a:chOff x="666327" y="2973233"/>
            <a:chExt cx="557301" cy="461665"/>
          </a:xfrm>
        </p:grpSpPr>
        <p:sp>
          <p:nvSpPr>
            <p:cNvPr id="21" name="Snip Same Side Corner Rectangle 20">
              <a:extLst>
                <a:ext uri="{FF2B5EF4-FFF2-40B4-BE49-F238E27FC236}">
                  <a16:creationId xmlns:a16="http://schemas.microsoft.com/office/drawing/2014/main" id="{046D7B83-881B-3A49-A409-847C423C222B}"/>
                </a:ext>
              </a:extLst>
            </p:cNvPr>
            <p:cNvSpPr/>
            <p:nvPr/>
          </p:nvSpPr>
          <p:spPr>
            <a:xfrm rot="5400000">
              <a:off x="742744" y="2951230"/>
              <a:ext cx="421708" cy="540060"/>
            </a:xfrm>
            <a:prstGeom prst="snip2SameRect">
              <a:avLst>
                <a:gd name="adj1" fmla="val 31427"/>
                <a:gd name="adj2" fmla="val 0"/>
              </a:avLst>
            </a:prstGeom>
            <a:ln>
              <a:solidFill>
                <a:srgbClr val="00B05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D8848D-318D-2D42-A283-933C26F3218F}"/>
                </a:ext>
              </a:extLst>
            </p:cNvPr>
            <p:cNvSpPr/>
            <p:nvPr/>
          </p:nvSpPr>
          <p:spPr>
            <a:xfrm>
              <a:off x="666327" y="2973233"/>
              <a:ext cx="5212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B</a:t>
              </a:r>
              <a:r>
                <a:rPr lang="en-US" b="1" baseline="-25000" dirty="0">
                  <a:solidFill>
                    <a:srgbClr val="00B050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17F298-96D0-9C45-8057-478C403EA1C7}"/>
              </a:ext>
            </a:extLst>
          </p:cNvPr>
          <p:cNvGrpSpPr/>
          <p:nvPr/>
        </p:nvGrpSpPr>
        <p:grpSpPr>
          <a:xfrm>
            <a:off x="1362317" y="2962131"/>
            <a:ext cx="557301" cy="461665"/>
            <a:chOff x="666327" y="2973233"/>
            <a:chExt cx="557301" cy="461665"/>
          </a:xfrm>
        </p:grpSpPr>
        <p:sp>
          <p:nvSpPr>
            <p:cNvPr id="24" name="Snip Same Side Corner Rectangle 23">
              <a:extLst>
                <a:ext uri="{FF2B5EF4-FFF2-40B4-BE49-F238E27FC236}">
                  <a16:creationId xmlns:a16="http://schemas.microsoft.com/office/drawing/2014/main" id="{9570522B-B3C5-D544-A8D9-3615E02D44BE}"/>
                </a:ext>
              </a:extLst>
            </p:cNvPr>
            <p:cNvSpPr/>
            <p:nvPr/>
          </p:nvSpPr>
          <p:spPr>
            <a:xfrm rot="5400000">
              <a:off x="742744" y="2951230"/>
              <a:ext cx="421708" cy="540060"/>
            </a:xfrm>
            <a:prstGeom prst="snip2SameRect">
              <a:avLst>
                <a:gd name="adj1" fmla="val 31427"/>
                <a:gd name="adj2" fmla="val 0"/>
              </a:avLst>
            </a:prstGeom>
            <a:ln>
              <a:solidFill>
                <a:srgbClr val="C0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95C550-0226-3140-BB7A-16D0993D0F77}"/>
                </a:ext>
              </a:extLst>
            </p:cNvPr>
            <p:cNvSpPr/>
            <p:nvPr/>
          </p:nvSpPr>
          <p:spPr>
            <a:xfrm>
              <a:off x="666327" y="2973233"/>
              <a:ext cx="5212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B</a:t>
              </a:r>
              <a:r>
                <a:rPr lang="en-US" b="1" baseline="-25000" dirty="0">
                  <a:solidFill>
                    <a:srgbClr val="C0000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D60128-02CB-EC44-81CF-196B668962FC}"/>
              </a:ext>
            </a:extLst>
          </p:cNvPr>
          <p:cNvGrpSpPr/>
          <p:nvPr/>
        </p:nvGrpSpPr>
        <p:grpSpPr>
          <a:xfrm>
            <a:off x="6404975" y="2962130"/>
            <a:ext cx="557301" cy="461665"/>
            <a:chOff x="666327" y="2973233"/>
            <a:chExt cx="557301" cy="461665"/>
          </a:xfrm>
        </p:grpSpPr>
        <p:sp>
          <p:nvSpPr>
            <p:cNvPr id="27" name="Snip Same Side Corner Rectangle 26">
              <a:extLst>
                <a:ext uri="{FF2B5EF4-FFF2-40B4-BE49-F238E27FC236}">
                  <a16:creationId xmlns:a16="http://schemas.microsoft.com/office/drawing/2014/main" id="{A99525A5-E0CA-EF4E-BFAB-63C2BD94CD64}"/>
                </a:ext>
              </a:extLst>
            </p:cNvPr>
            <p:cNvSpPr/>
            <p:nvPr/>
          </p:nvSpPr>
          <p:spPr>
            <a:xfrm rot="5400000">
              <a:off x="742744" y="2951230"/>
              <a:ext cx="421708" cy="540060"/>
            </a:xfrm>
            <a:prstGeom prst="snip2SameRect">
              <a:avLst>
                <a:gd name="adj1" fmla="val 31427"/>
                <a:gd name="adj2" fmla="val 0"/>
              </a:avLst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FDE800-21E6-5F4F-B8E4-6665AB8BDCE0}"/>
                </a:ext>
              </a:extLst>
            </p:cNvPr>
            <p:cNvSpPr/>
            <p:nvPr/>
          </p:nvSpPr>
          <p:spPr>
            <a:xfrm>
              <a:off x="666327" y="2973233"/>
              <a:ext cx="5212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B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361874-878B-D640-8DF7-974E58AB9EE8}"/>
              </a:ext>
            </a:extLst>
          </p:cNvPr>
          <p:cNvGrpSpPr/>
          <p:nvPr/>
        </p:nvGrpSpPr>
        <p:grpSpPr>
          <a:xfrm>
            <a:off x="7905670" y="2942485"/>
            <a:ext cx="557301" cy="461665"/>
            <a:chOff x="666327" y="2973233"/>
            <a:chExt cx="557301" cy="461665"/>
          </a:xfrm>
        </p:grpSpPr>
        <p:sp>
          <p:nvSpPr>
            <p:cNvPr id="30" name="Snip Same Side Corner Rectangle 29">
              <a:extLst>
                <a:ext uri="{FF2B5EF4-FFF2-40B4-BE49-F238E27FC236}">
                  <a16:creationId xmlns:a16="http://schemas.microsoft.com/office/drawing/2014/main" id="{A0AD0DD9-C7F5-754C-AB55-177306D35450}"/>
                </a:ext>
              </a:extLst>
            </p:cNvPr>
            <p:cNvSpPr/>
            <p:nvPr/>
          </p:nvSpPr>
          <p:spPr>
            <a:xfrm rot="5400000">
              <a:off x="742744" y="2951230"/>
              <a:ext cx="421708" cy="540060"/>
            </a:xfrm>
            <a:prstGeom prst="snip2SameRect">
              <a:avLst>
                <a:gd name="adj1" fmla="val 31427"/>
                <a:gd name="adj2" fmla="val 0"/>
              </a:avLst>
            </a:prstGeom>
            <a:ln>
              <a:solidFill>
                <a:srgbClr val="7030A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4FA4078-92BA-BD4C-988D-7593ED792F87}"/>
                </a:ext>
              </a:extLst>
            </p:cNvPr>
            <p:cNvSpPr/>
            <p:nvPr/>
          </p:nvSpPr>
          <p:spPr>
            <a:xfrm>
              <a:off x="666327" y="2973233"/>
              <a:ext cx="5212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B</a:t>
              </a:r>
              <a:r>
                <a:rPr lang="en-US" altLang="zh-CN" b="1" baseline="-25000" dirty="0">
                  <a:solidFill>
                    <a:srgbClr val="7030A0"/>
                  </a:solidFill>
                </a:rPr>
                <a:t>8</a:t>
              </a:r>
              <a:endParaRPr lang="en-US" b="1" baseline="-25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B0417A-D808-8F41-A90B-301E0E5CA5BA}"/>
              </a:ext>
            </a:extLst>
          </p:cNvPr>
          <p:cNvGrpSpPr/>
          <p:nvPr/>
        </p:nvGrpSpPr>
        <p:grpSpPr>
          <a:xfrm>
            <a:off x="2131806" y="2958725"/>
            <a:ext cx="557301" cy="461665"/>
            <a:chOff x="666327" y="2973233"/>
            <a:chExt cx="557301" cy="461665"/>
          </a:xfrm>
        </p:grpSpPr>
        <p:sp>
          <p:nvSpPr>
            <p:cNvPr id="33" name="Snip Same Side Corner Rectangle 32">
              <a:extLst>
                <a:ext uri="{FF2B5EF4-FFF2-40B4-BE49-F238E27FC236}">
                  <a16:creationId xmlns:a16="http://schemas.microsoft.com/office/drawing/2014/main" id="{BC781FAA-D71F-7E41-814B-215E127F832E}"/>
                </a:ext>
              </a:extLst>
            </p:cNvPr>
            <p:cNvSpPr/>
            <p:nvPr/>
          </p:nvSpPr>
          <p:spPr>
            <a:xfrm rot="5400000">
              <a:off x="742744" y="2951230"/>
              <a:ext cx="421708" cy="540060"/>
            </a:xfrm>
            <a:prstGeom prst="snip2SameRect">
              <a:avLst>
                <a:gd name="adj1" fmla="val 31427"/>
                <a:gd name="adj2" fmla="val 0"/>
              </a:avLst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70422E2-CFFF-924B-842D-98902F375E27}"/>
                </a:ext>
              </a:extLst>
            </p:cNvPr>
            <p:cNvSpPr/>
            <p:nvPr/>
          </p:nvSpPr>
          <p:spPr>
            <a:xfrm>
              <a:off x="666327" y="2973233"/>
              <a:ext cx="5212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B</a:t>
              </a:r>
              <a:r>
                <a:rPr lang="en-US" b="1" baseline="-25000" dirty="0"/>
                <a:t>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8BB391-3398-5B4F-BE1E-32035C98007F}"/>
              </a:ext>
            </a:extLst>
          </p:cNvPr>
          <p:cNvGrpSpPr/>
          <p:nvPr/>
        </p:nvGrpSpPr>
        <p:grpSpPr>
          <a:xfrm>
            <a:off x="7155785" y="2953157"/>
            <a:ext cx="557301" cy="461665"/>
            <a:chOff x="666327" y="2973233"/>
            <a:chExt cx="557301" cy="461665"/>
          </a:xfrm>
        </p:grpSpPr>
        <p:sp>
          <p:nvSpPr>
            <p:cNvPr id="36" name="Snip Same Side Corner Rectangle 35">
              <a:extLst>
                <a:ext uri="{FF2B5EF4-FFF2-40B4-BE49-F238E27FC236}">
                  <a16:creationId xmlns:a16="http://schemas.microsoft.com/office/drawing/2014/main" id="{D408831A-52FD-A149-92C6-573DD7757E26}"/>
                </a:ext>
              </a:extLst>
            </p:cNvPr>
            <p:cNvSpPr/>
            <p:nvPr/>
          </p:nvSpPr>
          <p:spPr>
            <a:xfrm rot="5400000">
              <a:off x="742744" y="2951230"/>
              <a:ext cx="421708" cy="540060"/>
            </a:xfrm>
            <a:prstGeom prst="snip2SameRect">
              <a:avLst>
                <a:gd name="adj1" fmla="val 31427"/>
                <a:gd name="adj2" fmla="val 0"/>
              </a:avLst>
            </a:prstGeom>
            <a:ln>
              <a:solidFill>
                <a:srgbClr val="0070C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26B99F-90FE-924B-A9CC-8B6779880E9F}"/>
                </a:ext>
              </a:extLst>
            </p:cNvPr>
            <p:cNvSpPr/>
            <p:nvPr/>
          </p:nvSpPr>
          <p:spPr>
            <a:xfrm>
              <a:off x="666327" y="2973233"/>
              <a:ext cx="5212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B</a:t>
              </a:r>
              <a:r>
                <a:rPr lang="en-US" altLang="zh-CN" b="1" baseline="-25000" dirty="0">
                  <a:solidFill>
                    <a:srgbClr val="0070C0"/>
                  </a:solidFill>
                </a:rPr>
                <a:t>6</a:t>
              </a:r>
              <a:endParaRPr lang="en-US" b="1" baseline="-25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BDAA0F-1EAA-8147-AED3-55F8EB8E8C3A}"/>
              </a:ext>
            </a:extLst>
          </p:cNvPr>
          <p:cNvGrpSpPr/>
          <p:nvPr/>
        </p:nvGrpSpPr>
        <p:grpSpPr>
          <a:xfrm>
            <a:off x="2923894" y="2955941"/>
            <a:ext cx="557301" cy="461665"/>
            <a:chOff x="666327" y="2973233"/>
            <a:chExt cx="557301" cy="461665"/>
          </a:xfrm>
        </p:grpSpPr>
        <p:sp>
          <p:nvSpPr>
            <p:cNvPr id="39" name="Snip Same Side Corner Rectangle 38">
              <a:extLst>
                <a:ext uri="{FF2B5EF4-FFF2-40B4-BE49-F238E27FC236}">
                  <a16:creationId xmlns:a16="http://schemas.microsoft.com/office/drawing/2014/main" id="{E9FE4E9A-7AA1-3040-BAC1-DC8B3F79D48F}"/>
                </a:ext>
              </a:extLst>
            </p:cNvPr>
            <p:cNvSpPr/>
            <p:nvPr/>
          </p:nvSpPr>
          <p:spPr>
            <a:xfrm rot="5400000">
              <a:off x="742744" y="2951230"/>
              <a:ext cx="421708" cy="540060"/>
            </a:xfrm>
            <a:prstGeom prst="snip2SameRect">
              <a:avLst>
                <a:gd name="adj1" fmla="val 31427"/>
                <a:gd name="adj2" fmla="val 0"/>
              </a:avLst>
            </a:prstGeom>
            <a:ln>
              <a:solidFill>
                <a:schemeClr val="bg2">
                  <a:lumMod val="25000"/>
                </a:schemeClr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D25F37-79A1-E849-BA78-63E13940728B}"/>
                </a:ext>
              </a:extLst>
            </p:cNvPr>
            <p:cNvSpPr/>
            <p:nvPr/>
          </p:nvSpPr>
          <p:spPr>
            <a:xfrm>
              <a:off x="666327" y="2973233"/>
              <a:ext cx="5212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25000"/>
                    </a:schemeClr>
                  </a:solidFill>
                </a:rPr>
                <a:t>B</a:t>
              </a:r>
              <a:r>
                <a:rPr lang="en-US" altLang="zh-CN" b="1" baseline="-25000" dirty="0">
                  <a:solidFill>
                    <a:schemeClr val="bg2">
                      <a:lumMod val="25000"/>
                    </a:schemeClr>
                  </a:solidFill>
                </a:rPr>
                <a:t>7</a:t>
              </a:r>
              <a:endParaRPr lang="en-US" b="1" baseline="-25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96713B2-6E05-E64E-A90F-075CF5CE6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99" y="4437112"/>
            <a:ext cx="2238201" cy="12575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576F91A-41A7-774E-9C69-175706BA5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598424"/>
            <a:ext cx="759463" cy="6189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E8F6CC-2F5A-B743-B9BD-2668F5FEA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155" y="3598667"/>
            <a:ext cx="758865" cy="6184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EDA3097-09F7-E540-98AA-D3DD79B6A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740" y="3598424"/>
            <a:ext cx="759463" cy="6189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D14C3F-F1F9-DA4A-9BE7-632CC7B19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51" y="3598667"/>
            <a:ext cx="758865" cy="6184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32BF1E6-49D3-D64C-8D65-9D82F73F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598181"/>
            <a:ext cx="759463" cy="6189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297DF11-2FDC-0C43-AB07-1583CCE5F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715" y="3598424"/>
            <a:ext cx="758865" cy="6184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676B0BA-49C6-FE44-865F-D0DC3A85A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300" y="3598181"/>
            <a:ext cx="759463" cy="61896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2FAD629-478F-3848-8836-255CB2859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911" y="3598424"/>
            <a:ext cx="758865" cy="6184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154816E-7847-2B4C-9C64-E35BFF72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738" y="4437112"/>
            <a:ext cx="2238201" cy="125758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F53BA63-6B74-B04E-9721-760267ABDAD4}"/>
              </a:ext>
            </a:extLst>
          </p:cNvPr>
          <p:cNvSpPr/>
          <p:nvPr/>
        </p:nvSpPr>
        <p:spPr>
          <a:xfrm>
            <a:off x="618653" y="2566551"/>
            <a:ext cx="332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056FA"/>
                </a:solidFill>
              </a:rPr>
              <a:t>C</a:t>
            </a:r>
            <a:endParaRPr lang="en-US" dirty="0">
              <a:solidFill>
                <a:srgbClr val="3056FA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9C6B551-63CE-0C40-AAB3-F748CDA7CEC1}"/>
              </a:ext>
            </a:extLst>
          </p:cNvPr>
          <p:cNvSpPr/>
          <p:nvPr/>
        </p:nvSpPr>
        <p:spPr>
          <a:xfrm>
            <a:off x="1423924" y="2572073"/>
            <a:ext cx="332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056FA"/>
                </a:solidFill>
              </a:rPr>
              <a:t>C</a:t>
            </a:r>
            <a:endParaRPr lang="en-US" dirty="0">
              <a:solidFill>
                <a:srgbClr val="3056FA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C9660AC-AD85-024A-9E4D-193E50A583F1}"/>
              </a:ext>
            </a:extLst>
          </p:cNvPr>
          <p:cNvSpPr/>
          <p:nvPr/>
        </p:nvSpPr>
        <p:spPr>
          <a:xfrm>
            <a:off x="2154627" y="2561029"/>
            <a:ext cx="332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056FA"/>
                </a:solidFill>
              </a:rPr>
              <a:t>C</a:t>
            </a:r>
            <a:endParaRPr lang="en-US" dirty="0">
              <a:solidFill>
                <a:srgbClr val="3056FA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BCB072-408E-2347-9524-DA8B65B8B76F}"/>
              </a:ext>
            </a:extLst>
          </p:cNvPr>
          <p:cNvSpPr/>
          <p:nvPr/>
        </p:nvSpPr>
        <p:spPr>
          <a:xfrm>
            <a:off x="2959898" y="2566551"/>
            <a:ext cx="332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056FA"/>
                </a:solidFill>
              </a:rPr>
              <a:t>C</a:t>
            </a:r>
            <a:endParaRPr lang="en-US" dirty="0">
              <a:solidFill>
                <a:srgbClr val="3056FA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234FDA3-7C43-9B4D-88B3-6A609D191055}"/>
              </a:ext>
            </a:extLst>
          </p:cNvPr>
          <p:cNvSpPr/>
          <p:nvPr/>
        </p:nvSpPr>
        <p:spPr>
          <a:xfrm>
            <a:off x="3443095" y="4634601"/>
            <a:ext cx="2211995" cy="316957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86DC3A9-EE1B-7B44-83FB-407A60564A0D}"/>
              </a:ext>
            </a:extLst>
          </p:cNvPr>
          <p:cNvSpPr/>
          <p:nvPr/>
        </p:nvSpPr>
        <p:spPr>
          <a:xfrm>
            <a:off x="3819242" y="4153840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Ethernet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FE518D-C569-1644-BD86-F0E9DCFAD9D6}"/>
              </a:ext>
            </a:extLst>
          </p:cNvPr>
          <p:cNvSpPr/>
          <p:nvPr/>
        </p:nvSpPr>
        <p:spPr>
          <a:xfrm>
            <a:off x="3443095" y="4953517"/>
            <a:ext cx="2211995" cy="316957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B75451C-22B1-C74E-A48F-4489F870EEB4}"/>
              </a:ext>
            </a:extLst>
          </p:cNvPr>
          <p:cNvSpPr/>
          <p:nvPr/>
        </p:nvSpPr>
        <p:spPr>
          <a:xfrm>
            <a:off x="4382742" y="4562246"/>
            <a:ext cx="332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056FA"/>
                </a:solidFill>
              </a:rPr>
              <a:t>C</a:t>
            </a:r>
            <a:endParaRPr lang="en-US" dirty="0">
              <a:solidFill>
                <a:srgbClr val="3056FA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8F22390-4122-1E42-B7C2-57BBD258186E}"/>
              </a:ext>
            </a:extLst>
          </p:cNvPr>
          <p:cNvSpPr/>
          <p:nvPr/>
        </p:nvSpPr>
        <p:spPr>
          <a:xfrm>
            <a:off x="4382742" y="4897307"/>
            <a:ext cx="332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056FA"/>
                </a:solidFill>
              </a:rPr>
              <a:t>C</a:t>
            </a:r>
            <a:endParaRPr lang="en-US" dirty="0">
              <a:solidFill>
                <a:srgbClr val="3056FA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9547AEB-7978-F445-9135-869623799062}"/>
              </a:ext>
            </a:extLst>
          </p:cNvPr>
          <p:cNvGrpSpPr/>
          <p:nvPr/>
        </p:nvGrpSpPr>
        <p:grpSpPr>
          <a:xfrm>
            <a:off x="2993516" y="5383084"/>
            <a:ext cx="3218875" cy="1368151"/>
            <a:chOff x="2649269" y="5373217"/>
            <a:chExt cx="3218875" cy="1368151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1E6854D-8575-AF43-BCD6-67A9822B1BAE}"/>
                </a:ext>
              </a:extLst>
            </p:cNvPr>
            <p:cNvCxnSpPr/>
            <p:nvPr/>
          </p:nvCxnSpPr>
          <p:spPr>
            <a:xfrm flipV="1">
              <a:off x="3042473" y="5401718"/>
              <a:ext cx="0" cy="11236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F47BD99-E6AE-DB4F-9AA2-E9A9F41D4585}"/>
                </a:ext>
              </a:extLst>
            </p:cNvPr>
            <p:cNvCxnSpPr/>
            <p:nvPr/>
          </p:nvCxnSpPr>
          <p:spPr>
            <a:xfrm>
              <a:off x="3029692" y="6539797"/>
              <a:ext cx="214764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D8E8DF1-AFF2-0F43-8E48-A4C365BA7825}"/>
                </a:ext>
              </a:extLst>
            </p:cNvPr>
            <p:cNvSpPr txBox="1"/>
            <p:nvPr/>
          </p:nvSpPr>
          <p:spPr>
            <a:xfrm>
              <a:off x="5112809" y="6402814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core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#</a:t>
              </a:r>
              <a:endParaRPr lang="en-US" sz="16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C6AD75F-126E-364E-B86F-43E2BF599DBF}"/>
                </a:ext>
              </a:extLst>
            </p:cNvPr>
            <p:cNvSpPr txBox="1"/>
            <p:nvPr/>
          </p:nvSpPr>
          <p:spPr>
            <a:xfrm rot="16200000">
              <a:off x="2235694" y="5786792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err="1"/>
                <a:t>throuphput</a:t>
              </a:r>
              <a:endParaRPr lang="en-US" sz="1600" dirty="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D016493-45AF-564D-BC01-E0289AFB1BF6}"/>
                </a:ext>
              </a:extLst>
            </p:cNvPr>
            <p:cNvCxnSpPr/>
            <p:nvPr/>
          </p:nvCxnSpPr>
          <p:spPr>
            <a:xfrm>
              <a:off x="3452685" y="6402814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675E9AC-52AF-1A43-8D82-4AB1D17D7C64}"/>
                </a:ext>
              </a:extLst>
            </p:cNvPr>
            <p:cNvCxnSpPr/>
            <p:nvPr/>
          </p:nvCxnSpPr>
          <p:spPr>
            <a:xfrm>
              <a:off x="3904473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0A3AB8-A518-EE47-ACF8-ED27F66C651E}"/>
                </a:ext>
              </a:extLst>
            </p:cNvPr>
            <p:cNvCxnSpPr/>
            <p:nvPr/>
          </p:nvCxnSpPr>
          <p:spPr>
            <a:xfrm>
              <a:off x="4336521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6BB9225-26DF-624D-AC0B-65EF05FB20D2}"/>
                </a:ext>
              </a:extLst>
            </p:cNvPr>
            <p:cNvCxnSpPr/>
            <p:nvPr/>
          </p:nvCxnSpPr>
          <p:spPr>
            <a:xfrm>
              <a:off x="4768569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A74584A-1BDA-4344-AF23-4F0458AB2E26}"/>
                </a:ext>
              </a:extLst>
            </p:cNvPr>
            <p:cNvCxnSpPr/>
            <p:nvPr/>
          </p:nvCxnSpPr>
          <p:spPr>
            <a:xfrm flipH="1">
              <a:off x="3049800" y="5754099"/>
              <a:ext cx="830142" cy="771809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FE4E6E-EB4A-7243-A0ED-83CCF1EB92AE}"/>
                </a:ext>
              </a:extLst>
            </p:cNvPr>
            <p:cNvCxnSpPr/>
            <p:nvPr/>
          </p:nvCxnSpPr>
          <p:spPr>
            <a:xfrm>
              <a:off x="3851920" y="5754099"/>
              <a:ext cx="1032447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2B594320-9406-BE40-A16E-DA6726E1EC2B}"/>
              </a:ext>
            </a:extLst>
          </p:cNvPr>
          <p:cNvSpPr/>
          <p:nvPr/>
        </p:nvSpPr>
        <p:spPr>
          <a:xfrm>
            <a:off x="5286349" y="5544773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200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%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4133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Data-Intensive</a:t>
            </a:r>
            <a:r>
              <a:rPr lang="zh-CN" altLang="en-US" b="1" dirty="0"/>
              <a:t> </a:t>
            </a:r>
            <a:r>
              <a:rPr lang="en-US" altLang="zh-CN" b="1" dirty="0" err="1"/>
              <a:t>v.s</a:t>
            </a:r>
            <a:r>
              <a:rPr lang="en-US" altLang="zh-CN" b="1" dirty="0"/>
              <a:t>.</a:t>
            </a:r>
            <a:r>
              <a:rPr lang="zh-CN" altLang="en-US" b="1" dirty="0"/>
              <a:t> </a:t>
            </a:r>
            <a:r>
              <a:rPr lang="en-US" altLang="zh-CN" b="1" dirty="0"/>
              <a:t>Compute-Intensive</a:t>
            </a:r>
            <a:endParaRPr lang="en-US" altLang="zh-CN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4E09DC5-B09C-B148-A236-8DA7926F34F5}"/>
              </a:ext>
            </a:extLst>
          </p:cNvPr>
          <p:cNvSpPr/>
          <p:nvPr/>
        </p:nvSpPr>
        <p:spPr>
          <a:xfrm>
            <a:off x="1907704" y="5323426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/>
              <a:t>1</a:t>
            </a:r>
            <a:endParaRPr lang="en-US" sz="2000" baseline="-250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0DB5211-2BB3-8C4E-89C4-000444D4F303}"/>
              </a:ext>
            </a:extLst>
          </p:cNvPr>
          <p:cNvSpPr/>
          <p:nvPr/>
        </p:nvSpPr>
        <p:spPr>
          <a:xfrm>
            <a:off x="2364759" y="5323426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/>
              <a:t>2</a:t>
            </a:r>
            <a:endParaRPr lang="en-US" sz="2000" baseline="-250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DE896ED-4726-E641-AB4D-896D872C2368}"/>
              </a:ext>
            </a:extLst>
          </p:cNvPr>
          <p:cNvSpPr/>
          <p:nvPr/>
        </p:nvSpPr>
        <p:spPr>
          <a:xfrm>
            <a:off x="2796807" y="5323426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/>
              <a:t>3</a:t>
            </a:r>
            <a:endParaRPr lang="en-US" sz="2000" baseline="-25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A866601-5482-F047-AA74-73B61F199F2B}"/>
              </a:ext>
            </a:extLst>
          </p:cNvPr>
          <p:cNvSpPr/>
          <p:nvPr/>
        </p:nvSpPr>
        <p:spPr>
          <a:xfrm>
            <a:off x="3228855" y="5323426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/>
              <a:t>4</a:t>
            </a:r>
            <a:endParaRPr lang="en-US" sz="2000" baseline="-250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4B41CC-0C4F-494F-BA56-D73764A92022}"/>
              </a:ext>
            </a:extLst>
          </p:cNvPr>
          <p:cNvGrpSpPr/>
          <p:nvPr/>
        </p:nvGrpSpPr>
        <p:grpSpPr>
          <a:xfrm>
            <a:off x="1273418" y="3419280"/>
            <a:ext cx="3218875" cy="2160240"/>
            <a:chOff x="2649269" y="4581128"/>
            <a:chExt cx="3218875" cy="2160240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DD3ECC1-EA45-EA42-AFA8-17231999D8B1}"/>
                </a:ext>
              </a:extLst>
            </p:cNvPr>
            <p:cNvCxnSpPr/>
            <p:nvPr/>
          </p:nvCxnSpPr>
          <p:spPr>
            <a:xfrm flipV="1">
              <a:off x="3042473" y="4581128"/>
              <a:ext cx="0" cy="19442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9710EC1-2CE2-2B4E-B182-1BD0C7174A57}"/>
                </a:ext>
              </a:extLst>
            </p:cNvPr>
            <p:cNvCxnSpPr/>
            <p:nvPr/>
          </p:nvCxnSpPr>
          <p:spPr>
            <a:xfrm>
              <a:off x="3029692" y="6539797"/>
              <a:ext cx="214764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4D7363B-26B6-3E40-9632-562F6D08AAA4}"/>
                </a:ext>
              </a:extLst>
            </p:cNvPr>
            <p:cNvSpPr txBox="1"/>
            <p:nvPr/>
          </p:nvSpPr>
          <p:spPr>
            <a:xfrm>
              <a:off x="5112809" y="6402814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core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#</a:t>
              </a:r>
              <a:endParaRPr lang="en-US" sz="16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DE10AB5-200F-0F4A-8161-A3411E17D432}"/>
                </a:ext>
              </a:extLst>
            </p:cNvPr>
            <p:cNvSpPr txBox="1"/>
            <p:nvPr/>
          </p:nvSpPr>
          <p:spPr>
            <a:xfrm rot="16200000">
              <a:off x="2235694" y="5426751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err="1"/>
                <a:t>throuphput</a:t>
              </a:r>
              <a:endParaRPr lang="en-US" sz="1600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ECA1FF6-6FF4-8243-B502-2B1238D912E9}"/>
                </a:ext>
              </a:extLst>
            </p:cNvPr>
            <p:cNvCxnSpPr/>
            <p:nvPr/>
          </p:nvCxnSpPr>
          <p:spPr>
            <a:xfrm>
              <a:off x="3452685" y="6402814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5A903A7-DD33-174C-A52D-5250E8A21824}"/>
                </a:ext>
              </a:extLst>
            </p:cNvPr>
            <p:cNvCxnSpPr/>
            <p:nvPr/>
          </p:nvCxnSpPr>
          <p:spPr>
            <a:xfrm>
              <a:off x="3904473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C2339FF-4C44-6F40-9B35-BDF1A41F2281}"/>
                </a:ext>
              </a:extLst>
            </p:cNvPr>
            <p:cNvCxnSpPr/>
            <p:nvPr/>
          </p:nvCxnSpPr>
          <p:spPr>
            <a:xfrm>
              <a:off x="4336521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98D66F-4487-3F4C-B4C1-B830BA196259}"/>
                </a:ext>
              </a:extLst>
            </p:cNvPr>
            <p:cNvCxnSpPr/>
            <p:nvPr/>
          </p:nvCxnSpPr>
          <p:spPr>
            <a:xfrm>
              <a:off x="4768569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A034071-FEA3-A540-B3ED-1B81E5B519D4}"/>
                </a:ext>
              </a:extLst>
            </p:cNvPr>
            <p:cNvCxnSpPr/>
            <p:nvPr/>
          </p:nvCxnSpPr>
          <p:spPr>
            <a:xfrm flipH="1">
              <a:off x="3049800" y="5754099"/>
              <a:ext cx="830142" cy="771809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E15048F-E077-DF49-98E7-9EC848C0BE18}"/>
                </a:ext>
              </a:extLst>
            </p:cNvPr>
            <p:cNvCxnSpPr/>
            <p:nvPr/>
          </p:nvCxnSpPr>
          <p:spPr>
            <a:xfrm>
              <a:off x="3851920" y="5754099"/>
              <a:ext cx="1032447" cy="0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CD4BD402-B69B-D54C-817B-7E6EF512699E}"/>
              </a:ext>
            </a:extLst>
          </p:cNvPr>
          <p:cNvSpPr/>
          <p:nvPr/>
        </p:nvSpPr>
        <p:spPr>
          <a:xfrm>
            <a:off x="1443047" y="2569385"/>
            <a:ext cx="22894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Data-intensive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IO-bound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58DA50C-3426-3B40-8AE8-CF5D15FC784F}"/>
              </a:ext>
            </a:extLst>
          </p:cNvPr>
          <p:cNvSpPr/>
          <p:nvPr/>
        </p:nvSpPr>
        <p:spPr>
          <a:xfrm>
            <a:off x="5001721" y="2564904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Compute-intensive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CPU-bound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077874C-2201-3244-A20E-8C6C9C47B9F1}"/>
              </a:ext>
            </a:extLst>
          </p:cNvPr>
          <p:cNvSpPr/>
          <p:nvPr/>
        </p:nvSpPr>
        <p:spPr>
          <a:xfrm>
            <a:off x="5470818" y="532424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/>
              <a:t>1</a:t>
            </a:r>
            <a:endParaRPr lang="en-US" sz="2000" baseline="-250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16D6E92-5ACD-494D-841D-DD102D3F03A4}"/>
              </a:ext>
            </a:extLst>
          </p:cNvPr>
          <p:cNvSpPr/>
          <p:nvPr/>
        </p:nvSpPr>
        <p:spPr>
          <a:xfrm>
            <a:off x="5927873" y="532424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/>
              <a:t>2</a:t>
            </a:r>
            <a:endParaRPr lang="en-US" sz="2000" baseline="-250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F8EB4A6-CD5D-1C41-809A-F69CEA2AE9F3}"/>
              </a:ext>
            </a:extLst>
          </p:cNvPr>
          <p:cNvSpPr/>
          <p:nvPr/>
        </p:nvSpPr>
        <p:spPr>
          <a:xfrm>
            <a:off x="6359921" y="532424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/>
              <a:t>3</a:t>
            </a:r>
            <a:endParaRPr lang="en-US" sz="2000" baseline="-25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8B06F82-13EC-E24A-BC07-A9BCCFBDCB4D}"/>
              </a:ext>
            </a:extLst>
          </p:cNvPr>
          <p:cNvSpPr/>
          <p:nvPr/>
        </p:nvSpPr>
        <p:spPr>
          <a:xfrm>
            <a:off x="6791969" y="532424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/>
              <a:t>4</a:t>
            </a:r>
            <a:endParaRPr lang="en-US" sz="2000" baseline="-25000" dirty="0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0D7368A-1E7F-9741-A851-B89ABE4B32A6}"/>
              </a:ext>
            </a:extLst>
          </p:cNvPr>
          <p:cNvGrpSpPr/>
          <p:nvPr/>
        </p:nvGrpSpPr>
        <p:grpSpPr>
          <a:xfrm>
            <a:off x="4836532" y="3420101"/>
            <a:ext cx="3218875" cy="2160240"/>
            <a:chOff x="2649269" y="4581128"/>
            <a:chExt cx="3218875" cy="216024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EC34DEB5-10DA-624A-9CE2-8BE8834BBE5B}"/>
                </a:ext>
              </a:extLst>
            </p:cNvPr>
            <p:cNvCxnSpPr/>
            <p:nvPr/>
          </p:nvCxnSpPr>
          <p:spPr>
            <a:xfrm flipV="1">
              <a:off x="3042473" y="4581128"/>
              <a:ext cx="0" cy="19442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CDD8357-2451-A348-BB6D-71FE18688A96}"/>
                </a:ext>
              </a:extLst>
            </p:cNvPr>
            <p:cNvCxnSpPr/>
            <p:nvPr/>
          </p:nvCxnSpPr>
          <p:spPr>
            <a:xfrm>
              <a:off x="3029692" y="6539797"/>
              <a:ext cx="214764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7A7EAC8-EB7E-6E45-91FD-36547E60DF97}"/>
                </a:ext>
              </a:extLst>
            </p:cNvPr>
            <p:cNvSpPr txBox="1"/>
            <p:nvPr/>
          </p:nvSpPr>
          <p:spPr>
            <a:xfrm>
              <a:off x="5112809" y="6402814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core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#</a:t>
              </a:r>
              <a:endParaRPr lang="en-US" sz="16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32989AF-DEA4-0A4C-9FE2-89389B3B9DE5}"/>
                </a:ext>
              </a:extLst>
            </p:cNvPr>
            <p:cNvSpPr txBox="1"/>
            <p:nvPr/>
          </p:nvSpPr>
          <p:spPr>
            <a:xfrm rot="16200000">
              <a:off x="2235694" y="5426751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err="1"/>
                <a:t>throuphput</a:t>
              </a:r>
              <a:endParaRPr lang="en-US" sz="1600" dirty="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69CE005-27E8-5445-B715-72CA15BF1E11}"/>
                </a:ext>
              </a:extLst>
            </p:cNvPr>
            <p:cNvCxnSpPr/>
            <p:nvPr/>
          </p:nvCxnSpPr>
          <p:spPr>
            <a:xfrm>
              <a:off x="3452685" y="6402814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003B373-07CB-C742-AB12-21374FFC0D6A}"/>
                </a:ext>
              </a:extLst>
            </p:cNvPr>
            <p:cNvCxnSpPr/>
            <p:nvPr/>
          </p:nvCxnSpPr>
          <p:spPr>
            <a:xfrm>
              <a:off x="3904473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EEBCCB4-CCF9-CB43-AB61-E8492B5CAB7B}"/>
                </a:ext>
              </a:extLst>
            </p:cNvPr>
            <p:cNvCxnSpPr/>
            <p:nvPr/>
          </p:nvCxnSpPr>
          <p:spPr>
            <a:xfrm>
              <a:off x="4336521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583F974-0BD9-194F-9C35-973DA9315656}"/>
                </a:ext>
              </a:extLst>
            </p:cNvPr>
            <p:cNvCxnSpPr/>
            <p:nvPr/>
          </p:nvCxnSpPr>
          <p:spPr>
            <a:xfrm>
              <a:off x="4768569" y="6395781"/>
              <a:ext cx="0" cy="13698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D6751AE-8E83-164A-87CE-EC4B37D02AA5}"/>
                </a:ext>
              </a:extLst>
            </p:cNvPr>
            <p:cNvCxnSpPr/>
            <p:nvPr/>
          </p:nvCxnSpPr>
          <p:spPr>
            <a:xfrm flipH="1">
              <a:off x="3049801" y="4927915"/>
              <a:ext cx="1718768" cy="1597993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1CC5A64-2FA3-FF4B-8776-047D8B394BFE}"/>
              </a:ext>
            </a:extLst>
          </p:cNvPr>
          <p:cNvSpPr/>
          <p:nvPr/>
        </p:nvSpPr>
        <p:spPr>
          <a:xfrm>
            <a:off x="1930611" y="5720563"/>
            <a:ext cx="19207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more</a:t>
            </a:r>
            <a:r>
              <a:rPr lang="zh-CN" altLang="en-US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>
                <a:solidFill>
                  <a:srgbClr val="C00000"/>
                </a:solidFill>
              </a:rPr>
              <a:t>disks</a:t>
            </a:r>
          </a:p>
          <a:p>
            <a:r>
              <a:rPr lang="en-US" altLang="zh-CN" sz="2000" dirty="0">
                <a:solidFill>
                  <a:srgbClr val="C00000"/>
                </a:solidFill>
              </a:rPr>
              <a:t>faster</a:t>
            </a:r>
            <a:r>
              <a:rPr lang="zh-CN" altLang="en-US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>
                <a:solidFill>
                  <a:srgbClr val="C00000"/>
                </a:solidFill>
              </a:rPr>
              <a:t>networks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en-US" altLang="zh-CN" sz="2000" dirty="0">
                <a:solidFill>
                  <a:srgbClr val="C00000"/>
                </a:solidFill>
              </a:rPr>
              <a:t>faster</a:t>
            </a:r>
            <a:r>
              <a:rPr lang="zh-CN" altLang="en-US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>
                <a:solidFill>
                  <a:srgbClr val="C00000"/>
                </a:solidFill>
              </a:rPr>
              <a:t>disks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B1CA288-513C-2F4E-BAB6-6A68D3D75908}"/>
              </a:ext>
            </a:extLst>
          </p:cNvPr>
          <p:cNvSpPr/>
          <p:nvPr/>
        </p:nvSpPr>
        <p:spPr>
          <a:xfrm>
            <a:off x="5478109" y="5867326"/>
            <a:ext cx="17636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more</a:t>
            </a:r>
            <a:r>
              <a:rPr lang="zh-CN" altLang="en-US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>
                <a:solidFill>
                  <a:srgbClr val="C00000"/>
                </a:solidFill>
              </a:rPr>
              <a:t>CPUs</a:t>
            </a:r>
          </a:p>
          <a:p>
            <a:r>
              <a:rPr lang="en-US" altLang="zh-CN" sz="2000" dirty="0">
                <a:solidFill>
                  <a:srgbClr val="C00000"/>
                </a:solidFill>
              </a:rPr>
              <a:t>more memory</a:t>
            </a:r>
          </a:p>
        </p:txBody>
      </p:sp>
    </p:spTree>
    <p:extLst>
      <p:ext uri="{BB962C8B-B14F-4D97-AF65-F5344CB8AC3E}">
        <p14:creationId xmlns:p14="http://schemas.microsoft.com/office/powerpoint/2010/main" val="24427246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C9DAA5-B247-D34A-BD9A-03391351B452}"/>
              </a:ext>
            </a:extLst>
          </p:cNvPr>
          <p:cNvGrpSpPr/>
          <p:nvPr/>
        </p:nvGrpSpPr>
        <p:grpSpPr>
          <a:xfrm>
            <a:off x="837637" y="2996952"/>
            <a:ext cx="7468726" cy="3249060"/>
            <a:chOff x="515554" y="2063572"/>
            <a:chExt cx="11021116" cy="47944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6CAC5A-F9EA-5440-B586-95A2EAF4D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554" y="2063572"/>
              <a:ext cx="11021116" cy="4794428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7A73117-6228-F94A-9DD4-BC1165643DD7}"/>
                </a:ext>
              </a:extLst>
            </p:cNvPr>
            <p:cNvCxnSpPr>
              <a:cxnSpLocks/>
            </p:cNvCxnSpPr>
            <p:nvPr/>
          </p:nvCxnSpPr>
          <p:spPr>
            <a:xfrm>
              <a:off x="3711622" y="4746172"/>
              <a:ext cx="75074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382941B-4FCF-8843-9A7D-43D1142DCEC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964" y="5029201"/>
              <a:ext cx="8915807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B610492-3654-E542-97F5-E9718F576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68" y="1858816"/>
            <a:ext cx="8823134" cy="5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3521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T-thinker:</a:t>
            </a:r>
            <a:r>
              <a:rPr lang="zh-CN" altLang="en-US" b="1" dirty="0"/>
              <a:t> </a:t>
            </a:r>
            <a:r>
              <a:rPr lang="en-US" altLang="zh-CN" b="1" dirty="0"/>
              <a:t>Divide</a:t>
            </a:r>
            <a:r>
              <a:rPr lang="zh-CN" altLang="en-US" b="1" dirty="0"/>
              <a:t> </a:t>
            </a:r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conquer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Task-based: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pulling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top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F8A417-A772-A240-95B8-8ED862E83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24944"/>
            <a:ext cx="4566109" cy="3861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B1C7B8-4E36-8742-90FD-C57137A53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855" y="4061619"/>
            <a:ext cx="3413945" cy="18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7090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Programming Simplicity Over-Emphasized</a:t>
            </a:r>
            <a:endParaRPr lang="en-US" altLang="zh-CN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D78524-84AF-3648-A299-5E2601972E7D}"/>
              </a:ext>
            </a:extLst>
          </p:cNvPr>
          <p:cNvGrpSpPr/>
          <p:nvPr/>
        </p:nvGrpSpPr>
        <p:grpSpPr>
          <a:xfrm>
            <a:off x="482530" y="2828087"/>
            <a:ext cx="7978873" cy="3627425"/>
            <a:chOff x="1196717" y="2368944"/>
            <a:chExt cx="9783929" cy="44480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1B875F-960D-FE46-B3E3-920157FE6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6717" y="2996301"/>
              <a:ext cx="5295708" cy="23939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A2BA9D-3E2E-9143-8F84-3075BAA48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4135" y="4958539"/>
              <a:ext cx="1049867" cy="108923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171112-D5AB-7345-84E3-B1ED5CF70B0A}"/>
                </a:ext>
              </a:extLst>
            </p:cNvPr>
            <p:cNvSpPr txBox="1"/>
            <p:nvPr/>
          </p:nvSpPr>
          <p:spPr>
            <a:xfrm>
              <a:off x="2314218" y="2368945"/>
              <a:ext cx="4046644" cy="490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i="1" dirty="0">
                  <a:solidFill>
                    <a:srgbClr val="C00000"/>
                  </a:solidFill>
                </a:rPr>
                <a:t>pattern-to-instance</a:t>
              </a:r>
              <a:endParaRPr lang="en-US" sz="2000" i="1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88587A-B4F5-C64F-A889-0EA538A34ABF}"/>
                </a:ext>
              </a:extLst>
            </p:cNvPr>
            <p:cNvSpPr txBox="1"/>
            <p:nvPr/>
          </p:nvSpPr>
          <p:spPr>
            <a:xfrm>
              <a:off x="6934002" y="2368944"/>
              <a:ext cx="4046644" cy="490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i="1" dirty="0">
                  <a:solidFill>
                    <a:srgbClr val="C00000"/>
                  </a:solidFill>
                </a:rPr>
                <a:t>instance-to-pattern</a:t>
              </a:r>
              <a:endParaRPr lang="en-US" sz="2000" i="1" dirty="0">
                <a:solidFill>
                  <a:srgbClr val="C00000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E5DC916-0CAB-5F43-B557-035DF0154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2384" y="3054109"/>
              <a:ext cx="3041033" cy="2155457"/>
            </a:xfrm>
            <a:prstGeom prst="rect">
              <a:avLst/>
            </a:prstGeom>
          </p:spPr>
        </p:pic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5743B9E9-B5D2-8647-981B-D9917A1A2182}"/>
                </a:ext>
              </a:extLst>
            </p:cNvPr>
            <p:cNvSpPr/>
            <p:nvPr/>
          </p:nvSpPr>
          <p:spPr>
            <a:xfrm rot="5400000">
              <a:off x="5973016" y="4596604"/>
              <a:ext cx="775697" cy="2588803"/>
            </a:xfrm>
            <a:prstGeom prst="chevron">
              <a:avLst>
                <a:gd name="adj" fmla="val 8318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4F7310-E8FD-2F4F-A2EF-CB1C0CE31C85}"/>
                </a:ext>
              </a:extLst>
            </p:cNvPr>
            <p:cNvSpPr txBox="1"/>
            <p:nvPr/>
          </p:nvSpPr>
          <p:spPr>
            <a:xfrm>
              <a:off x="1443236" y="6326373"/>
              <a:ext cx="9447921" cy="490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</a:rPr>
                <a:t>Embedding-Centric:</a:t>
              </a:r>
              <a:r>
                <a:rPr lang="zh-CN" altLang="en-US" sz="2000" b="1" dirty="0">
                  <a:solidFill>
                    <a:srgbClr val="C00000"/>
                  </a:solidFill>
                </a:rPr>
                <a:t> </a:t>
              </a:r>
              <a:r>
                <a:rPr lang="zh-CN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</a:rPr>
                <a:t>Arabesque (SOSP’15), </a:t>
              </a:r>
              <a:r>
                <a:rPr lang="en-US" altLang="zh-CN" sz="2000" dirty="0" err="1">
                  <a:solidFill>
                    <a:srgbClr val="C00000"/>
                  </a:solidFill>
                </a:rPr>
                <a:t>RStream</a:t>
              </a:r>
              <a:r>
                <a:rPr lang="en-US" altLang="zh-CN" sz="2000" dirty="0">
                  <a:solidFill>
                    <a:srgbClr val="C00000"/>
                  </a:solidFill>
                </a:rPr>
                <a:t> (OSDI’18)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71982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G-thinker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Task-Centric</a:t>
            </a:r>
            <a:r>
              <a:rPr lang="zh-CN" altLang="en-US" b="1" dirty="0"/>
              <a:t> </a:t>
            </a:r>
            <a:r>
              <a:rPr lang="en-US" b="1" dirty="0"/>
              <a:t>Programming Interface</a:t>
            </a:r>
          </a:p>
          <a:p>
            <a:pPr lvl="1"/>
            <a:r>
              <a:rPr lang="en-US" altLang="zh-CN" b="1" dirty="0"/>
              <a:t>UDF:</a:t>
            </a:r>
            <a:r>
              <a:rPr lang="zh-CN" altLang="en-US" b="1" dirty="0"/>
              <a:t> </a:t>
            </a:r>
            <a:r>
              <a:rPr lang="en-US" altLang="zh-CN" i="1" dirty="0" err="1">
                <a:solidFill>
                  <a:srgbClr val="0070C0"/>
                </a:solidFill>
              </a:rPr>
              <a:t>spawn_task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en-US" altLang="zh-CN" i="1" dirty="0"/>
              <a:t>vertex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endParaRPr lang="en-US" altLang="zh-CN" i="1" dirty="0"/>
          </a:p>
          <a:p>
            <a:pPr lvl="1"/>
            <a:r>
              <a:rPr lang="en-US" altLang="zh-CN" b="1" dirty="0"/>
              <a:t>UDF:</a:t>
            </a:r>
            <a:r>
              <a:rPr lang="zh-CN" altLang="en-US" b="1" dirty="0"/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compute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en-US" altLang="zh-CN" i="1" dirty="0"/>
              <a:t>task,</a:t>
            </a:r>
            <a:r>
              <a:rPr lang="zh-CN" altLang="en-US" i="1" dirty="0"/>
              <a:t> </a:t>
            </a:r>
            <a:r>
              <a:rPr lang="en-US" altLang="zh-CN" i="1" dirty="0"/>
              <a:t>frontier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zh-CN" altLang="en-US" i="1" dirty="0"/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pull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en-US" altLang="zh-CN" i="1" dirty="0" err="1"/>
              <a:t>vertex_id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endParaRPr lang="en-US" altLang="zh-CN" i="1" dirty="0"/>
          </a:p>
          <a:p>
            <a:pPr lvl="1"/>
            <a:r>
              <a:rPr lang="zh-CN" altLang="en-US" i="1" dirty="0"/>
              <a:t> </a:t>
            </a:r>
            <a:r>
              <a:rPr lang="en-US" altLang="zh-CN" i="1" dirty="0" err="1">
                <a:solidFill>
                  <a:srgbClr val="0070C0"/>
                </a:solidFill>
              </a:rPr>
              <a:t>add_task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en-US" altLang="zh-CN" i="1" dirty="0"/>
              <a:t>task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5135429" y="3965201"/>
            <a:ext cx="2886539" cy="2033864"/>
            <a:chOff x="4232777" y="4706765"/>
            <a:chExt cx="2886539" cy="2033864"/>
          </a:xfrm>
        </p:grpSpPr>
        <p:sp>
          <p:nvSpPr>
            <p:cNvPr id="8" name="Oval 7"/>
            <p:cNvSpPr/>
            <p:nvPr/>
          </p:nvSpPr>
          <p:spPr>
            <a:xfrm rot="4198336">
              <a:off x="4659115" y="4280427"/>
              <a:ext cx="2033864" cy="2886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4198336">
              <a:off x="4958874" y="4680418"/>
              <a:ext cx="1363834" cy="208459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5580112" y="515719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372200" y="544522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652120" y="609329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860032" y="573325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580112" y="5229200"/>
              <a:ext cx="864096" cy="288032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4" idx="4"/>
            </p:cNvCxnSpPr>
            <p:nvPr/>
          </p:nvCxnSpPr>
          <p:spPr>
            <a:xfrm>
              <a:off x="5652120" y="5301208"/>
              <a:ext cx="72008" cy="82940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916213" y="5518742"/>
              <a:ext cx="1600003" cy="290397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10" idx="3"/>
            </p:cNvCxnSpPr>
            <p:nvPr/>
          </p:nvCxnSpPr>
          <p:spPr>
            <a:xfrm flipV="1">
              <a:off x="5728159" y="5568149"/>
              <a:ext cx="665132" cy="60405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6732240" y="5085184"/>
              <a:ext cx="144016" cy="144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372200" y="6165304"/>
              <a:ext cx="144016" cy="144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652120" y="6525344"/>
              <a:ext cx="144016" cy="144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084168" y="4797152"/>
              <a:ext cx="144016" cy="144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220072" y="4869160"/>
              <a:ext cx="144016" cy="144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427984" y="5661248"/>
              <a:ext cx="144016" cy="144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788024" y="6453336"/>
              <a:ext cx="144016" cy="144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607360" y="560567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endCxn id="31" idx="0"/>
            </p:cNvCxnSpPr>
            <p:nvPr/>
          </p:nvCxnSpPr>
          <p:spPr>
            <a:xfrm flipH="1">
              <a:off x="6444208" y="5553663"/>
              <a:ext cx="17197" cy="61164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2" idx="6"/>
              <a:endCxn id="31" idx="2"/>
            </p:cNvCxnSpPr>
            <p:nvPr/>
          </p:nvCxnSpPr>
          <p:spPr>
            <a:xfrm>
              <a:off x="5796136" y="6165304"/>
              <a:ext cx="576064" cy="720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32" idx="0"/>
            </p:cNvCxnSpPr>
            <p:nvPr/>
          </p:nvCxnSpPr>
          <p:spPr>
            <a:xfrm>
              <a:off x="5714685" y="6154411"/>
              <a:ext cx="9443" cy="37093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3" idx="4"/>
            </p:cNvCxnSpPr>
            <p:nvPr/>
          </p:nvCxnSpPr>
          <p:spPr>
            <a:xfrm flipH="1">
              <a:off x="4874425" y="5877272"/>
              <a:ext cx="57615" cy="5124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13" idx="6"/>
              <a:endCxn id="32" idx="1"/>
            </p:cNvCxnSpPr>
            <p:nvPr/>
          </p:nvCxnSpPr>
          <p:spPr>
            <a:xfrm>
              <a:off x="5004048" y="5805264"/>
              <a:ext cx="669163" cy="74117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36" idx="6"/>
              <a:endCxn id="13" idx="2"/>
            </p:cNvCxnSpPr>
            <p:nvPr/>
          </p:nvCxnSpPr>
          <p:spPr>
            <a:xfrm>
              <a:off x="4572000" y="5733256"/>
              <a:ext cx="288032" cy="720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4" idx="3"/>
              <a:endCxn id="13" idx="0"/>
            </p:cNvCxnSpPr>
            <p:nvPr/>
          </p:nvCxnSpPr>
          <p:spPr>
            <a:xfrm flipH="1">
              <a:off x="4932040" y="4992085"/>
              <a:ext cx="309123" cy="74117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4" idx="5"/>
            </p:cNvCxnSpPr>
            <p:nvPr/>
          </p:nvCxnSpPr>
          <p:spPr>
            <a:xfrm>
              <a:off x="5342997" y="4992085"/>
              <a:ext cx="186198" cy="16510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32" idx="2"/>
            </p:cNvCxnSpPr>
            <p:nvPr/>
          </p:nvCxnSpPr>
          <p:spPr>
            <a:xfrm>
              <a:off x="4944178" y="6525344"/>
              <a:ext cx="707942" cy="720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36" idx="3"/>
              <a:endCxn id="37" idx="1"/>
            </p:cNvCxnSpPr>
            <p:nvPr/>
          </p:nvCxnSpPr>
          <p:spPr>
            <a:xfrm>
              <a:off x="4449075" y="5784173"/>
              <a:ext cx="360040" cy="6902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34" idx="6"/>
              <a:endCxn id="33" idx="2"/>
            </p:cNvCxnSpPr>
            <p:nvPr/>
          </p:nvCxnSpPr>
          <p:spPr>
            <a:xfrm flipV="1">
              <a:off x="5364088" y="4869160"/>
              <a:ext cx="720080" cy="720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endCxn id="10" idx="1"/>
            </p:cNvCxnSpPr>
            <p:nvPr/>
          </p:nvCxnSpPr>
          <p:spPr>
            <a:xfrm>
              <a:off x="6202073" y="4941168"/>
              <a:ext cx="191218" cy="52514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29" idx="4"/>
              <a:endCxn id="31" idx="7"/>
            </p:cNvCxnSpPr>
            <p:nvPr/>
          </p:nvCxnSpPr>
          <p:spPr>
            <a:xfrm flipH="1">
              <a:off x="6495125" y="5229200"/>
              <a:ext cx="309123" cy="95719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29" idx="2"/>
              <a:endCxn id="10" idx="7"/>
            </p:cNvCxnSpPr>
            <p:nvPr/>
          </p:nvCxnSpPr>
          <p:spPr>
            <a:xfrm flipH="1">
              <a:off x="6495125" y="5157192"/>
              <a:ext cx="237115" cy="30912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3491880" y="3749177"/>
            <a:ext cx="4725296" cy="2704159"/>
          </a:xfrm>
          <a:prstGeom prst="rect">
            <a:avLst/>
          </a:prstGeom>
          <a:ln>
            <a:solidFill>
              <a:schemeClr val="tx1"/>
            </a:solidFill>
            <a:prstDash val="lg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static.thenounproject.com/png/47058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79" y="4562446"/>
            <a:ext cx="1479070" cy="14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/>
          <p:cNvSpPr/>
          <p:nvPr/>
        </p:nvSpPr>
        <p:spPr>
          <a:xfrm>
            <a:off x="3647745" y="4235889"/>
            <a:ext cx="158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/>
              <a:t>Task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Metadata</a:t>
            </a:r>
            <a:endParaRPr lang="en-US" sz="1600" b="1" dirty="0"/>
          </a:p>
        </p:txBody>
      </p:sp>
      <p:sp>
        <p:nvSpPr>
          <p:cNvPr id="91" name="Rectangle 90"/>
          <p:cNvSpPr/>
          <p:nvPr/>
        </p:nvSpPr>
        <p:spPr>
          <a:xfrm>
            <a:off x="5846830" y="6046586"/>
            <a:ext cx="1649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/>
              <a:t>Task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Subgraph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7887360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DC06C2-6E6F-C44B-B42E-16D90E9B8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4897463"/>
            <a:ext cx="1772816" cy="1772816"/>
          </a:xfrm>
          <a:prstGeom prst="rect">
            <a:avLst/>
          </a:prstGeom>
        </p:spPr>
      </p:pic>
      <p:sp>
        <p:nvSpPr>
          <p:cNvPr id="47106" name="AutoShape 2" descr="cuhk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108" name="AutoShape 4" descr="cuhk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179512" y="3789040"/>
            <a:ext cx="88924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Presenter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:</a:t>
            </a:r>
            <a:r>
              <a:rPr lang="zh-CN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  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Wenwen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Qu</a:t>
            </a:r>
          </a:p>
          <a:p>
            <a:pPr algn="ctr"/>
            <a:r>
              <a:rPr lang="en-US" altLang="zh-CN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4"/>
              </a:rPr>
              <a:t>wenwenqu@sei.ecnu.edu.cn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Subtitle 8"/>
          <p:cNvSpPr txBox="1">
            <a:spLocks/>
          </p:cNvSpPr>
          <p:nvPr/>
        </p:nvSpPr>
        <p:spPr bwMode="auto">
          <a:xfrm>
            <a:off x="0" y="2723784"/>
            <a:ext cx="9144000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"/>
              </a:spcBef>
              <a:defRPr/>
            </a:pP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PART</a:t>
            </a:r>
            <a:r>
              <a:rPr lang="zh-CN" altLang="en-US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 </a:t>
            </a: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II:</a:t>
            </a:r>
            <a:r>
              <a:rPr lang="zh-CN" altLang="en-US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  </a:t>
            </a:r>
            <a:r>
              <a:rPr lang="en-US" altLang="zh-CN" sz="3600" b="1" dirty="0" err="1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PrefixFPM</a:t>
            </a:r>
            <a:r>
              <a:rPr lang="zh-CN" altLang="en-US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 </a:t>
            </a: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&amp;</a:t>
            </a:r>
            <a:r>
              <a:rPr lang="zh-CN" altLang="en-US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 </a:t>
            </a: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Subtree</a:t>
            </a:r>
            <a:r>
              <a:rPr lang="zh-CN" altLang="en-US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 </a:t>
            </a: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Mining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4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b="1" dirty="0"/>
              <a:t>Frequent Pattern Mining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Illustration with itemset as our pattern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F4EAC0-8E33-6F48-9ACC-5E6181A961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3429000"/>
          <a:ext cx="6096000" cy="277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1101998983"/>
                    </a:ext>
                  </a:extLst>
                </a:gridCol>
                <a:gridCol w="3624064">
                  <a:extLst>
                    <a:ext uri="{9D8B030D-6E8A-4147-A177-3AD203B41FA5}">
                      <a16:colId xmlns:a16="http://schemas.microsoft.com/office/drawing/2014/main" val="2713387458"/>
                    </a:ext>
                  </a:extLst>
                </a:gridCol>
              </a:tblGrid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Transaction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Items Bought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991297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Bread, Milk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520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Bread, Diaper, Beer, Eggs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46638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Milk, Diaper, Beer, Coke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944884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Bread, Milk, Diaper, Beer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813189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Beer, Milk, Diaper, Coke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651227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Beer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, Milk, Diaper, Bread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439130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5FEA9A-97ED-0348-8286-8EBF0B03BA49}"/>
              </a:ext>
            </a:extLst>
          </p:cNvPr>
          <p:cNvSpPr/>
          <p:nvPr/>
        </p:nvSpPr>
        <p:spPr>
          <a:xfrm>
            <a:off x="2434235" y="2924944"/>
            <a:ext cx="427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950001"/>
                </a:solidFill>
              </a:rPr>
              <a:t>Market Bucket Transactions</a:t>
            </a:r>
            <a:endParaRPr lang="en-US" b="1" dirty="0">
              <a:solidFill>
                <a:srgbClr val="95000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648C96-71EA-654A-B37C-71FE552936D8}"/>
              </a:ext>
            </a:extLst>
          </p:cNvPr>
          <p:cNvSpPr/>
          <p:nvPr/>
        </p:nvSpPr>
        <p:spPr>
          <a:xfrm>
            <a:off x="1524000" y="627970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</a:rPr>
              <a:t>Itemset (Pattern): </a:t>
            </a:r>
            <a:r>
              <a:rPr lang="en-US" altLang="zh-CN" dirty="0"/>
              <a:t>{Milk, Bread, Diaper}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46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b="1" dirty="0"/>
              <a:t>Frequent Pattern Mining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Illustration with itemset as our pattern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F4EAC0-8E33-6F48-9ACC-5E6181A9610F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3429000"/>
          <a:ext cx="6096000" cy="277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1101998983"/>
                    </a:ext>
                  </a:extLst>
                </a:gridCol>
                <a:gridCol w="3624064">
                  <a:extLst>
                    <a:ext uri="{9D8B030D-6E8A-4147-A177-3AD203B41FA5}">
                      <a16:colId xmlns:a16="http://schemas.microsoft.com/office/drawing/2014/main" val="2713387458"/>
                    </a:ext>
                  </a:extLst>
                </a:gridCol>
              </a:tblGrid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Transaction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Items Bought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991297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Bread, Milk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520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Bread, Diaper, Beer, Eggs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46638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Milk, Diaper, Beer, Coke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944884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Bread, Milk, Diaper, Beer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813189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Beer, Milk, Diaper, Coke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651227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Beer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, Milk, Diaper, Bread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439130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5FEA9A-97ED-0348-8286-8EBF0B03BA49}"/>
              </a:ext>
            </a:extLst>
          </p:cNvPr>
          <p:cNvSpPr/>
          <p:nvPr/>
        </p:nvSpPr>
        <p:spPr>
          <a:xfrm>
            <a:off x="2434235" y="2924944"/>
            <a:ext cx="427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950001"/>
                </a:solidFill>
              </a:rPr>
              <a:t>Market Bucket Transactions</a:t>
            </a:r>
            <a:endParaRPr lang="en-US" b="1" dirty="0">
              <a:solidFill>
                <a:srgbClr val="95000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648C96-71EA-654A-B37C-71FE552936D8}"/>
              </a:ext>
            </a:extLst>
          </p:cNvPr>
          <p:cNvSpPr/>
          <p:nvPr/>
        </p:nvSpPr>
        <p:spPr>
          <a:xfrm>
            <a:off x="1524000" y="627970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</a:rPr>
              <a:t>Pattern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Size: </a:t>
            </a:r>
            <a:r>
              <a:rPr lang="en-US" altLang="zh-CN" dirty="0"/>
              <a:t>|{Milk, Bread, Diaper}|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636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b="1" dirty="0"/>
              <a:t>Frequent Pattern Mining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Illustration with itemset as our pattern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F4EAC0-8E33-6F48-9ACC-5E6181A961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3429000"/>
          <a:ext cx="6096000" cy="277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1936">
                  <a:extLst>
                    <a:ext uri="{9D8B030D-6E8A-4147-A177-3AD203B41FA5}">
                      <a16:colId xmlns:a16="http://schemas.microsoft.com/office/drawing/2014/main" val="1101998983"/>
                    </a:ext>
                  </a:extLst>
                </a:gridCol>
                <a:gridCol w="3624064">
                  <a:extLst>
                    <a:ext uri="{9D8B030D-6E8A-4147-A177-3AD203B41FA5}">
                      <a16:colId xmlns:a16="http://schemas.microsoft.com/office/drawing/2014/main" val="2713387458"/>
                    </a:ext>
                  </a:extLst>
                </a:gridCol>
              </a:tblGrid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Transaction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Items Bought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991297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Bread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Milk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520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Bread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Diaper</a:t>
                      </a:r>
                      <a:r>
                        <a:rPr lang="en-US" sz="2000" dirty="0"/>
                        <a:t>, Beer, Eggs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46638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Milk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Diaper</a:t>
                      </a:r>
                      <a:r>
                        <a:rPr lang="en-US" sz="2000" dirty="0"/>
                        <a:t>, Beer, Coke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944884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Bread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Milk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Diaper</a:t>
                      </a:r>
                      <a:r>
                        <a:rPr lang="en-US" sz="2000" dirty="0"/>
                        <a:t>, Beer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813189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Beer,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Milk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Diaper</a:t>
                      </a:r>
                      <a:r>
                        <a:rPr lang="en-US" sz="2000" dirty="0"/>
                        <a:t>, Coke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651227"/>
                  </a:ext>
                </a:extLst>
              </a:tr>
              <a:tr h="3068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Beer,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Milk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Diaper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Bread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842949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5FEA9A-97ED-0348-8286-8EBF0B03BA49}"/>
              </a:ext>
            </a:extLst>
          </p:cNvPr>
          <p:cNvSpPr/>
          <p:nvPr/>
        </p:nvSpPr>
        <p:spPr>
          <a:xfrm>
            <a:off x="2434235" y="2924944"/>
            <a:ext cx="427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950001"/>
                </a:solidFill>
              </a:rPr>
              <a:t>Market Bucket Transactions</a:t>
            </a:r>
            <a:endParaRPr lang="en-US" b="1" dirty="0">
              <a:solidFill>
                <a:srgbClr val="95000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611658-9C80-8443-83E8-928EC30C21DF}"/>
              </a:ext>
            </a:extLst>
          </p:cNvPr>
          <p:cNvSpPr/>
          <p:nvPr/>
        </p:nvSpPr>
        <p:spPr>
          <a:xfrm>
            <a:off x="1451992" y="6279703"/>
            <a:ext cx="6216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</a:rPr>
              <a:t>Support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en-US" altLang="zh-CN" b="1" dirty="0">
                <a:solidFill>
                  <a:schemeClr val="accent2"/>
                </a:solidFill>
              </a:rPr>
              <a:t>(Count): </a:t>
            </a:r>
            <a:r>
              <a:rPr lang="el-GR" altLang="zh-CN" dirty="0"/>
              <a:t>σ</a:t>
            </a:r>
            <a:r>
              <a:rPr lang="en-US" altLang="zh-CN" dirty="0"/>
              <a:t>{Milk, Bread, Diaper}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DC651-D98F-7144-AFA4-4F37D491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720" y="5013176"/>
            <a:ext cx="439569" cy="425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50F7CD-4711-014C-A38B-696ACF01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720" y="5733256"/>
            <a:ext cx="439569" cy="4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cuhk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108" name="AutoShape 4" descr="cuhk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179512" y="3717032"/>
            <a:ext cx="88924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Presenter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:</a:t>
            </a: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  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Da  Yan</a:t>
            </a:r>
          </a:p>
          <a:p>
            <a:pPr algn="ctr"/>
            <a:r>
              <a:rPr lang="en-US" altLang="zh-CN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yanda@uab.edu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Subtitle 8"/>
          <p:cNvSpPr txBox="1">
            <a:spLocks/>
          </p:cNvSpPr>
          <p:nvPr/>
        </p:nvSpPr>
        <p:spPr bwMode="auto">
          <a:xfrm>
            <a:off x="0" y="2723784"/>
            <a:ext cx="9144000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ts val="200"/>
              </a:spcBef>
              <a:defRPr/>
            </a:pP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PART</a:t>
            </a:r>
            <a:r>
              <a:rPr lang="zh-CN" altLang="en-US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 </a:t>
            </a: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I:</a:t>
            </a:r>
            <a:r>
              <a:rPr lang="zh-CN" altLang="en-US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  </a:t>
            </a: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Compute-Intensive</a:t>
            </a:r>
            <a:r>
              <a:rPr lang="zh-CN" altLang="en-US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 </a:t>
            </a:r>
            <a:r>
              <a:rPr lang="en-US" altLang="zh-CN" sz="3600" b="1" dirty="0">
                <a:solidFill>
                  <a:srgbClr val="3366FF"/>
                </a:solidFill>
                <a:latin typeface="+mn-lt"/>
                <a:ea typeface="Corbel" charset="0"/>
                <a:cs typeface="Corbel" charset="0"/>
              </a:rPr>
              <a:t>Frameworks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Corbel" charset="0"/>
              <a:cs typeface="Corbe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6E66F-793F-5542-A527-66A2CC017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4480"/>
            <a:ext cx="9144000" cy="1308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9B2A1-BC5D-3F44-8F5A-8EE012747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12505"/>
            <a:ext cx="4118042" cy="8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4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07288" cy="4221162"/>
          </a:xfrm>
        </p:spPr>
        <p:txBody>
          <a:bodyPr/>
          <a:lstStyle/>
          <a:p>
            <a:r>
              <a:rPr lang="en-US" b="1" dirty="0"/>
              <a:t>Frequent Pattern Mining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database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transactions</a:t>
            </a:r>
          </a:p>
          <a:p>
            <a:pPr marL="228600" lvl="1" indent="0">
              <a:buNone/>
            </a:pPr>
            <a:endParaRPr lang="en-US" altLang="zh-CN" sz="800" dirty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Concepts:</a:t>
            </a:r>
          </a:p>
          <a:p>
            <a:pPr lvl="2">
              <a:buFont typeface="System Font Regular"/>
              <a:buChar char="–"/>
            </a:pPr>
            <a:r>
              <a:rPr lang="en-US" altLang="zh-CN" dirty="0"/>
              <a:t>Transaction</a:t>
            </a:r>
          </a:p>
          <a:p>
            <a:pPr lvl="2">
              <a:buFont typeface="System Font Regular"/>
              <a:buChar char="–"/>
            </a:pPr>
            <a:r>
              <a:rPr lang="en-US" altLang="zh-CN" dirty="0"/>
              <a:t>Pattern</a:t>
            </a:r>
          </a:p>
          <a:p>
            <a:pPr lvl="2">
              <a:buFont typeface="System Font Regular"/>
              <a:buChar char="–"/>
            </a:pPr>
            <a:r>
              <a:rPr lang="en-US" altLang="zh-CN" dirty="0"/>
              <a:t>Support:</a:t>
            </a:r>
            <a:r>
              <a:rPr lang="zh-CN" altLang="en-US" dirty="0"/>
              <a:t> </a:t>
            </a:r>
            <a:r>
              <a:rPr lang="en-US" altLang="zh-CN" dirty="0"/>
              <a:t>count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fraction</a:t>
            </a:r>
          </a:p>
          <a:p>
            <a:pPr marL="548640" lvl="2" indent="0">
              <a:buNone/>
            </a:pPr>
            <a:endParaRPr lang="en-US" altLang="zh-CN" sz="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Problem:</a:t>
            </a:r>
          </a:p>
          <a:p>
            <a:pPr lvl="2">
              <a:buFont typeface="System Font Regular"/>
              <a:buChar char="–"/>
            </a:pPr>
            <a:r>
              <a:rPr lang="en-US" altLang="zh-CN" dirty="0"/>
              <a:t>Finding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patterns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&gt;=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threshold</a:t>
            </a:r>
            <a:r>
              <a:rPr lang="zh-CN" altLang="en-US" dirty="0"/>
              <a:t> 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6548128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07288" cy="4221162"/>
          </a:xfrm>
        </p:spPr>
        <p:txBody>
          <a:bodyPr/>
          <a:lstStyle/>
          <a:p>
            <a:r>
              <a:rPr lang="en-US" altLang="zh-CN" b="1" dirty="0"/>
              <a:t>Types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Patterns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Itemset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Subsequence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Subgraph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Subtree</a:t>
            </a:r>
          </a:p>
          <a:p>
            <a:pPr lvl="1">
              <a:buFont typeface="Arial" charset="0"/>
              <a:buChar char="•"/>
            </a:pPr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E3F87-FF0F-7F4C-993B-1135F51E4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15"/>
          <a:stretch/>
        </p:blipFill>
        <p:spPr>
          <a:xfrm>
            <a:off x="6554974" y="1709181"/>
            <a:ext cx="2324706" cy="3231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4AA1BE-1A1D-A24C-B0EB-365A9DFB4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94" y="4437112"/>
            <a:ext cx="4833186" cy="2055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3B500-5FB7-014F-9968-8029C66B6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19" t="10317" b="5229"/>
          <a:stretch/>
        </p:blipFill>
        <p:spPr>
          <a:xfrm>
            <a:off x="4866208" y="1729570"/>
            <a:ext cx="1544728" cy="30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2882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07288" cy="4221162"/>
          </a:xfrm>
        </p:spPr>
        <p:txBody>
          <a:bodyPr/>
          <a:lstStyle/>
          <a:p>
            <a:r>
              <a:rPr lang="en-US" altLang="zh-CN" b="1" dirty="0"/>
              <a:t>Pattern</a:t>
            </a:r>
            <a:r>
              <a:rPr lang="zh-CN" altLang="en-US" b="1" dirty="0"/>
              <a:t> </a:t>
            </a:r>
            <a:r>
              <a:rPr lang="en-US" altLang="zh-CN" b="1" dirty="0"/>
              <a:t>Constraints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Induced</a:t>
            </a:r>
            <a:r>
              <a:rPr lang="zh-CN" altLang="en-US" dirty="0"/>
              <a:t> </a:t>
            </a:r>
            <a:r>
              <a:rPr lang="en-US" altLang="zh-CN" dirty="0" err="1"/>
              <a:t>v.s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embedded</a:t>
            </a:r>
            <a:r>
              <a:rPr lang="zh-CN" altLang="en-US" dirty="0"/>
              <a:t> </a:t>
            </a:r>
            <a:r>
              <a:rPr lang="en-US" altLang="zh-CN" dirty="0"/>
              <a:t>(tree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graph)</a:t>
            </a:r>
          </a:p>
          <a:p>
            <a:pPr lvl="1">
              <a:buFont typeface="Arial" charset="0"/>
              <a:buChar char="•"/>
            </a:pPr>
            <a:endParaRPr lang="en-US" altLang="zh-CN" dirty="0"/>
          </a:p>
          <a:p>
            <a:pPr lvl="1">
              <a:buFont typeface="Arial" charset="0"/>
              <a:buChar char="•"/>
            </a:pPr>
            <a:endParaRPr lang="en-US" altLang="zh-C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D3E9BF-C4CB-8648-B269-23C9EE1A3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54" r="65685"/>
          <a:stretch/>
        </p:blipFill>
        <p:spPr>
          <a:xfrm>
            <a:off x="868497" y="3195139"/>
            <a:ext cx="4002972" cy="24519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A3CC4F6-EE7A-1143-8BC0-70CD23919CB8}"/>
              </a:ext>
            </a:extLst>
          </p:cNvPr>
          <p:cNvGrpSpPr/>
          <p:nvPr/>
        </p:nvGrpSpPr>
        <p:grpSpPr>
          <a:xfrm>
            <a:off x="3749067" y="4991724"/>
            <a:ext cx="1152250" cy="1292755"/>
            <a:chOff x="5471621" y="4061619"/>
            <a:chExt cx="1152250" cy="12927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80DFD5-7B98-7C49-8387-272A8290619C}"/>
                </a:ext>
              </a:extLst>
            </p:cNvPr>
            <p:cNvSpPr txBox="1"/>
            <p:nvPr/>
          </p:nvSpPr>
          <p:spPr>
            <a:xfrm>
              <a:off x="5868144" y="4061619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298D3C-E7FC-6E4A-82DD-3DF7F388C6A3}"/>
                </a:ext>
              </a:extLst>
            </p:cNvPr>
            <p:cNvSpPr txBox="1"/>
            <p:nvPr/>
          </p:nvSpPr>
          <p:spPr>
            <a:xfrm>
              <a:off x="5471621" y="4892709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19B85F-872C-C24B-9638-31268D1E58C5}"/>
                </a:ext>
              </a:extLst>
            </p:cNvPr>
            <p:cNvSpPr txBox="1"/>
            <p:nvPr/>
          </p:nvSpPr>
          <p:spPr>
            <a:xfrm>
              <a:off x="6216387" y="4886076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D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85C0D5-7008-8E4D-8B27-4ACFF097FA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4128" y="4509120"/>
              <a:ext cx="194925" cy="36942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ACB897-60F6-DE44-B9BB-FEFD20AA7179}"/>
                </a:ext>
              </a:extLst>
            </p:cNvPr>
            <p:cNvCxnSpPr>
              <a:cxnSpLocks/>
            </p:cNvCxnSpPr>
            <p:nvPr/>
          </p:nvCxnSpPr>
          <p:spPr>
            <a:xfrm>
              <a:off x="6186952" y="4509120"/>
              <a:ext cx="160202" cy="38358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9BCE90-EF35-874B-B3DD-67CA2B7DD8D3}"/>
              </a:ext>
            </a:extLst>
          </p:cNvPr>
          <p:cNvSpPr/>
          <p:nvPr/>
        </p:nvSpPr>
        <p:spPr>
          <a:xfrm>
            <a:off x="4499992" y="5416274"/>
            <a:ext cx="3950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>
                <a:solidFill>
                  <a:srgbClr val="0070C0"/>
                </a:solidFill>
              </a:rPr>
              <a:t>is an embedded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pattern</a:t>
            </a:r>
          </a:p>
        </p:txBody>
      </p:sp>
    </p:spTree>
    <p:extLst>
      <p:ext uri="{BB962C8B-B14F-4D97-AF65-F5344CB8AC3E}">
        <p14:creationId xmlns:p14="http://schemas.microsoft.com/office/powerpoint/2010/main" val="415499632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52ADA-223E-9541-A3BD-38C473A81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1"/>
          <a:stretch/>
        </p:blipFill>
        <p:spPr>
          <a:xfrm>
            <a:off x="1013460" y="2304257"/>
            <a:ext cx="7230948" cy="4509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507288" cy="4221162"/>
          </a:xfrm>
        </p:spPr>
        <p:txBody>
          <a:bodyPr/>
          <a:lstStyle/>
          <a:p>
            <a:r>
              <a:rPr lang="en-US" altLang="zh-CN" sz="2800" b="1" dirty="0">
                <a:solidFill>
                  <a:srgbClr val="950001"/>
                </a:solidFill>
              </a:rPr>
              <a:t>Compute-intensive: </a:t>
            </a:r>
            <a:r>
              <a:rPr lang="en-US" altLang="zh-CN" sz="2800" dirty="0">
                <a:solidFill>
                  <a:srgbClr val="950001"/>
                </a:solidFill>
              </a:rPr>
              <a:t>need parallel computing to scale</a:t>
            </a:r>
            <a:endParaRPr lang="en-US" altLang="zh-CN" dirty="0">
              <a:solidFill>
                <a:srgbClr val="950001"/>
              </a:solidFill>
            </a:endParaRPr>
          </a:p>
          <a:p>
            <a:pPr lvl="1">
              <a:buFont typeface="Arial" charset="0"/>
              <a:buChar char="•"/>
            </a:pPr>
            <a:endParaRPr lang="en-US" altLang="zh-C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E7CF03-442A-7D4D-85A9-4B48313E0AB3}"/>
              </a:ext>
            </a:extLst>
          </p:cNvPr>
          <p:cNvCxnSpPr/>
          <p:nvPr/>
        </p:nvCxnSpPr>
        <p:spPr>
          <a:xfrm>
            <a:off x="3491880" y="6741368"/>
            <a:ext cx="396044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58135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Problems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4221162"/>
          </a:xfrm>
        </p:spPr>
        <p:txBody>
          <a:bodyPr/>
          <a:lstStyle/>
          <a:p>
            <a:r>
              <a:rPr lang="en-US" altLang="zh-CN" b="1" dirty="0"/>
              <a:t>Our Goals</a:t>
            </a:r>
          </a:p>
          <a:p>
            <a:pPr lvl="1">
              <a:buFont typeface="Arial" charset="0"/>
              <a:buChar char="•"/>
            </a:pPr>
            <a:r>
              <a:rPr lang="en-US" altLang="zh-CN" b="1" dirty="0"/>
              <a:t>Efficient: </a:t>
            </a:r>
            <a:r>
              <a:rPr lang="en-US" altLang="zh-CN" dirty="0"/>
              <a:t>all CPU cores are busy mining</a:t>
            </a:r>
          </a:p>
          <a:p>
            <a:pPr lvl="1">
              <a:buFont typeface="Arial" charset="0"/>
              <a:buChar char="•"/>
            </a:pPr>
            <a:r>
              <a:rPr lang="en-US" altLang="zh-CN" b="1" dirty="0"/>
              <a:t>General Programming Framework: </a:t>
            </a:r>
            <a:r>
              <a:rPr lang="en-US" altLang="zh-CN" dirty="0"/>
              <a:t>can be customized to handle all kinds of patterns</a:t>
            </a:r>
          </a:p>
          <a:p>
            <a:pPr lvl="2">
              <a:buFont typeface="System Font Regular"/>
              <a:buChar char="-"/>
            </a:pPr>
            <a:r>
              <a:rPr lang="en-US" altLang="zh-CN" dirty="0"/>
              <a:t>Itemset</a:t>
            </a:r>
          </a:p>
          <a:p>
            <a:pPr lvl="2">
              <a:buFont typeface="System Font Regular"/>
              <a:buChar char="-"/>
            </a:pPr>
            <a:r>
              <a:rPr lang="en-US" altLang="zh-CN" dirty="0"/>
              <a:t>Subsequence</a:t>
            </a:r>
          </a:p>
          <a:p>
            <a:pPr lvl="2">
              <a:buFont typeface="System Font Regular"/>
              <a:buChar char="-"/>
            </a:pPr>
            <a:r>
              <a:rPr lang="en-US" altLang="zh-CN" dirty="0"/>
              <a:t>Subgraph</a:t>
            </a:r>
          </a:p>
          <a:p>
            <a:pPr lvl="2">
              <a:buFont typeface="System Font Regular"/>
              <a:buChar char="-"/>
            </a:pPr>
            <a:r>
              <a:rPr lang="en-US" altLang="zh-CN" dirty="0"/>
              <a:t>Subtree</a:t>
            </a:r>
          </a:p>
          <a:p>
            <a:pPr lvl="2">
              <a:buFont typeface="System Font Regular"/>
              <a:buChar char="-"/>
            </a:pPr>
            <a:r>
              <a:rPr lang="en-US" altLang="zh-CN" dirty="0"/>
              <a:t>…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9D27592-0E8D-EC4E-827D-835C66AE7E46}"/>
              </a:ext>
            </a:extLst>
          </p:cNvPr>
          <p:cNvGrpSpPr/>
          <p:nvPr/>
        </p:nvGrpSpPr>
        <p:grpSpPr>
          <a:xfrm>
            <a:off x="2483768" y="3604954"/>
            <a:ext cx="2376264" cy="584196"/>
            <a:chOff x="2483768" y="3604954"/>
            <a:chExt cx="2376264" cy="584196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004FF96-9AF6-C84D-91AC-78E473D48CE3}"/>
                </a:ext>
              </a:extLst>
            </p:cNvPr>
            <p:cNvCxnSpPr/>
            <p:nvPr/>
          </p:nvCxnSpPr>
          <p:spPr>
            <a:xfrm>
              <a:off x="2555776" y="4005064"/>
              <a:ext cx="1224136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934A41-127F-2746-9F5A-50D89E4CA7CF}"/>
                </a:ext>
              </a:extLst>
            </p:cNvPr>
            <p:cNvSpPr/>
            <p:nvPr/>
          </p:nvSpPr>
          <p:spPr>
            <a:xfrm>
              <a:off x="2483768" y="3604954"/>
              <a:ext cx="13083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0070C0"/>
                  </a:solidFill>
                </a:rPr>
                <a:t>order-free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492D09-78E5-6943-90B6-D157C646B6F5}"/>
                </a:ext>
              </a:extLst>
            </p:cNvPr>
            <p:cNvSpPr/>
            <p:nvPr/>
          </p:nvSpPr>
          <p:spPr>
            <a:xfrm>
              <a:off x="3820965" y="3789040"/>
              <a:ext cx="1039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0070C0"/>
                  </a:solidFill>
                </a:rPr>
                <a:t>FP-tree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BDE6DE-AAB2-8145-B276-930F0F5F164D}"/>
              </a:ext>
            </a:extLst>
          </p:cNvPr>
          <p:cNvGrpSpPr/>
          <p:nvPr/>
        </p:nvGrpSpPr>
        <p:grpSpPr>
          <a:xfrm>
            <a:off x="4903214" y="3604954"/>
            <a:ext cx="2405090" cy="584196"/>
            <a:chOff x="4903214" y="3604954"/>
            <a:chExt cx="2405090" cy="58419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A2E81BA-20F5-3B45-9F0C-2B915B34F952}"/>
                </a:ext>
              </a:extLst>
            </p:cNvPr>
            <p:cNvCxnSpPr>
              <a:cxnSpLocks/>
            </p:cNvCxnSpPr>
            <p:nvPr/>
          </p:nvCxnSpPr>
          <p:spPr>
            <a:xfrm>
              <a:off x="4903214" y="4005064"/>
              <a:ext cx="1720287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3B2269-FA4F-6E44-972E-D2AC9D3D3B17}"/>
                </a:ext>
              </a:extLst>
            </p:cNvPr>
            <p:cNvSpPr/>
            <p:nvPr/>
          </p:nvSpPr>
          <p:spPr>
            <a:xfrm>
              <a:off x="5286773" y="3604954"/>
              <a:ext cx="10134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parallel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F5186B-DB88-AB48-927B-5168F724A2EA}"/>
                </a:ext>
              </a:extLst>
            </p:cNvPr>
            <p:cNvSpPr/>
            <p:nvPr/>
          </p:nvSpPr>
          <p:spPr>
            <a:xfrm>
              <a:off x="6623501" y="3789040"/>
              <a:ext cx="6848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PFP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5B3058-599E-A54D-95EA-5AD41FDB8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302"/>
            <a:ext cx="8534400" cy="1041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57E5213-E374-B345-91A2-475661F85F6B}"/>
              </a:ext>
            </a:extLst>
          </p:cNvPr>
          <p:cNvGrpSpPr/>
          <p:nvPr/>
        </p:nvGrpSpPr>
        <p:grpSpPr>
          <a:xfrm>
            <a:off x="2457779" y="4306204"/>
            <a:ext cx="3302290" cy="1787092"/>
            <a:chOff x="2457779" y="4306204"/>
            <a:chExt cx="3302290" cy="1787092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6F92761D-559F-D841-9FA4-D49CB191B377}"/>
                </a:ext>
              </a:extLst>
            </p:cNvPr>
            <p:cNvSpPr/>
            <p:nvPr/>
          </p:nvSpPr>
          <p:spPr>
            <a:xfrm flipH="1">
              <a:off x="3275856" y="4306204"/>
              <a:ext cx="339270" cy="1465886"/>
            </a:xfrm>
            <a:prstGeom prst="leftBrace">
              <a:avLst>
                <a:gd name="adj1" fmla="val 38368"/>
                <a:gd name="adj2" fmla="val 50000"/>
              </a:avLst>
            </a:prstGeom>
            <a:ln>
              <a:solidFill>
                <a:srgbClr val="0070C0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FB030DC-8450-2A42-8303-C9A934F76175}"/>
                </a:ext>
              </a:extLst>
            </p:cNvPr>
            <p:cNvSpPr/>
            <p:nvPr/>
          </p:nvSpPr>
          <p:spPr>
            <a:xfrm>
              <a:off x="2457779" y="5693186"/>
              <a:ext cx="17059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0070C0"/>
                  </a:solidFill>
                </a:rPr>
                <a:t>order matters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FE096C-2346-B641-B053-1985F64E54C8}"/>
                </a:ext>
              </a:extLst>
            </p:cNvPr>
            <p:cNvSpPr/>
            <p:nvPr/>
          </p:nvSpPr>
          <p:spPr>
            <a:xfrm>
              <a:off x="3707904" y="4811529"/>
              <a:ext cx="20521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0070C0"/>
                  </a:solidFill>
                </a:rPr>
                <a:t>Prefix Projection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656DC3-5310-9C40-B351-59106B6B173F}"/>
              </a:ext>
            </a:extLst>
          </p:cNvPr>
          <p:cNvGrpSpPr/>
          <p:nvPr/>
        </p:nvGrpSpPr>
        <p:grpSpPr>
          <a:xfrm>
            <a:off x="5652120" y="4608576"/>
            <a:ext cx="2353491" cy="588686"/>
            <a:chOff x="5652120" y="4608576"/>
            <a:chExt cx="2353491" cy="58868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D07EAE5-8AA3-7448-ABD1-6AD85BF5DD03}"/>
                </a:ext>
              </a:extLst>
            </p:cNvPr>
            <p:cNvCxnSpPr>
              <a:cxnSpLocks/>
            </p:cNvCxnSpPr>
            <p:nvPr/>
          </p:nvCxnSpPr>
          <p:spPr>
            <a:xfrm>
              <a:off x="5751151" y="5032592"/>
              <a:ext cx="828966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2F46C1F-CD42-514C-9663-AAA0381B8E43}"/>
                </a:ext>
              </a:extLst>
            </p:cNvPr>
            <p:cNvSpPr/>
            <p:nvPr/>
          </p:nvSpPr>
          <p:spPr>
            <a:xfrm>
              <a:off x="6623501" y="4797152"/>
              <a:ext cx="13821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err="1">
                  <a:solidFill>
                    <a:srgbClr val="00B050"/>
                  </a:solidFill>
                </a:rPr>
                <a:t>PrefixPFM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32A814-78E0-9447-AA6E-CD48BA3D82F9}"/>
                </a:ext>
              </a:extLst>
            </p:cNvPr>
            <p:cNvSpPr/>
            <p:nvPr/>
          </p:nvSpPr>
          <p:spPr>
            <a:xfrm>
              <a:off x="5652120" y="4608576"/>
              <a:ext cx="10134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</a:rPr>
                <a:t>parallel</a:t>
              </a:r>
            </a:p>
          </p:txBody>
        </p:sp>
      </p:grpSp>
      <p:sp>
        <p:nvSpPr>
          <p:cNvPr id="37" name="TextBox 249">
            <a:extLst>
              <a:ext uri="{FF2B5EF4-FFF2-40B4-BE49-F238E27FC236}">
                <a16:creationId xmlns:a16="http://schemas.microsoft.com/office/drawing/2014/main" id="{2C467BC8-EA58-5445-8F33-235E4E3C457A}"/>
              </a:ext>
            </a:extLst>
          </p:cNvPr>
          <p:cNvSpPr txBox="1"/>
          <p:nvPr/>
        </p:nvSpPr>
        <p:spPr>
          <a:xfrm>
            <a:off x="944108" y="6021288"/>
            <a:ext cx="7094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Depth-First Pattern Search/Recursion !</a:t>
            </a:r>
          </a:p>
        </p:txBody>
      </p:sp>
    </p:spTree>
    <p:extLst>
      <p:ext uri="{BB962C8B-B14F-4D97-AF65-F5344CB8AC3E}">
        <p14:creationId xmlns:p14="http://schemas.microsoft.com/office/powerpoint/2010/main" val="3240513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Prefix Projection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4221162"/>
          </a:xfrm>
        </p:spPr>
        <p:txBody>
          <a:bodyPr/>
          <a:lstStyle/>
          <a:p>
            <a:r>
              <a:rPr lang="en-US" altLang="zh-CN" b="1" dirty="0" err="1"/>
              <a:t>PrefixSpan</a:t>
            </a:r>
            <a:r>
              <a:rPr lang="en-US" altLang="zh-CN" b="1" dirty="0"/>
              <a:t> (Sequential Pattern Mining)</a:t>
            </a:r>
            <a:endParaRPr lang="en-US" altLang="zh-CN" dirty="0"/>
          </a:p>
        </p:txBody>
      </p:sp>
      <p:graphicFrame>
        <p:nvGraphicFramePr>
          <p:cNvPr id="9" name="表格 3">
            <a:extLst>
              <a:ext uri="{FF2B5EF4-FFF2-40B4-BE49-F238E27FC236}">
                <a16:creationId xmlns:a16="http://schemas.microsoft.com/office/drawing/2014/main" id="{384FE1D2-F030-4940-9914-3B1707B5E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350980"/>
              </p:ext>
            </p:extLst>
          </p:nvPr>
        </p:nvGraphicFramePr>
        <p:xfrm>
          <a:off x="251520" y="3090775"/>
          <a:ext cx="1800200" cy="1800199"/>
        </p:xfrm>
        <a:graphic>
          <a:graphicData uri="http://schemas.openxmlformats.org/drawingml/2006/table">
            <a:tbl>
              <a:tblPr/>
              <a:tblGrid>
                <a:gridCol w="62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SID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Sequence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</a:t>
                      </a:r>
                      <a:r>
                        <a:rPr lang="en-US" sz="2000" kern="100" baseline="-250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ABC</a:t>
                      </a: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BC</a:t>
                      </a:r>
                      <a:endParaRPr lang="en-US" sz="2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2000" kern="100" baseline="-250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BABC</a:t>
                      </a:r>
                      <a:endParaRPr lang="en-US" sz="2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2000" kern="100" baseline="-250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AB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2000" kern="100" baseline="-250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BC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矩形 7">
            <a:extLst>
              <a:ext uri="{FF2B5EF4-FFF2-40B4-BE49-F238E27FC236}">
                <a16:creationId xmlns:a16="http://schemas.microsoft.com/office/drawing/2014/main" id="{A236F1B1-E2ED-FD49-80E2-78493C6036CB}"/>
              </a:ext>
            </a:extLst>
          </p:cNvPr>
          <p:cNvSpPr/>
          <p:nvPr/>
        </p:nvSpPr>
        <p:spPr>
          <a:xfrm>
            <a:off x="3015101" y="4530934"/>
            <a:ext cx="907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atin typeface="Times New Roman" pitchFamily="18" charset="0"/>
                <a:cs typeface="Times New Roman" pitchFamily="18" charset="0"/>
              </a:rPr>
              <a:t>(b) </a:t>
            </a:r>
            <a:r>
              <a:rPr lang="en-US" altLang="zh-CN" sz="2000" i="1" kern="100" dirty="0">
                <a:latin typeface="Times New Roman" pitchFamily="18" charset="0"/>
                <a:cs typeface="Times New Roman" pitchFamily="18" charset="0"/>
              </a:rPr>
              <a:t>D|</a:t>
            </a:r>
            <a:r>
              <a:rPr lang="en-US" altLang="zh-CN" sz="2000" i="1" kern="100" baseline="-25000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2000" baseline="-25000" dirty="0"/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3E2BEEED-F654-8A40-AC48-0C7F19DCF025}"/>
              </a:ext>
            </a:extLst>
          </p:cNvPr>
          <p:cNvSpPr/>
          <p:nvPr/>
        </p:nvSpPr>
        <p:spPr>
          <a:xfrm>
            <a:off x="814771" y="4850904"/>
            <a:ext cx="732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atin typeface="Times New Roman" pitchFamily="18" charset="0"/>
                <a:cs typeface="Times New Roman" pitchFamily="18" charset="0"/>
              </a:rPr>
              <a:t>(a) </a:t>
            </a:r>
            <a:r>
              <a:rPr lang="en-US" altLang="zh-CN" sz="2000" i="1" kern="100" dirty="0">
                <a:latin typeface="Times New Roman" pitchFamily="18" charset="0"/>
                <a:cs typeface="Times New Roman" pitchFamily="18" charset="0"/>
              </a:rPr>
              <a:t>D</a:t>
            </a:r>
            <a:endParaRPr lang="zh-CN" altLang="en-US" sz="2000" i="1" baseline="-25000" dirty="0"/>
          </a:p>
        </p:txBody>
      </p:sp>
      <p:graphicFrame>
        <p:nvGraphicFramePr>
          <p:cNvPr id="12" name="表格 10">
            <a:extLst>
              <a:ext uri="{FF2B5EF4-FFF2-40B4-BE49-F238E27FC236}">
                <a16:creationId xmlns:a16="http://schemas.microsoft.com/office/drawing/2014/main" id="{E1417036-903E-2E42-A15D-DCF030C26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024258"/>
              </p:ext>
            </p:extLst>
          </p:nvPr>
        </p:nvGraphicFramePr>
        <p:xfrm>
          <a:off x="2511045" y="3090774"/>
          <a:ext cx="1800200" cy="1440159"/>
        </p:xfrm>
        <a:graphic>
          <a:graphicData uri="http://schemas.openxmlformats.org/drawingml/2006/table">
            <a:tbl>
              <a:tblPr/>
              <a:tblGrid>
                <a:gridCol w="62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SID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Sequence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</a:t>
                      </a:r>
                      <a:r>
                        <a:rPr lang="en-US" sz="2000" kern="100" baseline="-250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_</a:t>
                      </a: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BC</a:t>
                      </a: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BC</a:t>
                      </a:r>
                      <a:endParaRPr lang="en-US" sz="2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2000" kern="100" baseline="-250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_BC</a:t>
                      </a:r>
                      <a:endParaRPr lang="en-US" sz="2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2000" kern="100" baseline="-250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_B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2533ECB0-4C53-4049-B830-3DFB0E333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87219"/>
              </p:ext>
            </p:extLst>
          </p:nvPr>
        </p:nvGraphicFramePr>
        <p:xfrm>
          <a:off x="4815301" y="3090774"/>
          <a:ext cx="1800200" cy="1440159"/>
        </p:xfrm>
        <a:graphic>
          <a:graphicData uri="http://schemas.openxmlformats.org/drawingml/2006/table">
            <a:tbl>
              <a:tblPr/>
              <a:tblGrid>
                <a:gridCol w="62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SID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Sequence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</a:t>
                      </a:r>
                      <a:r>
                        <a:rPr lang="en-US" sz="2000" kern="100" baseline="-250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baseline="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_</a:t>
                      </a: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C</a:t>
                      </a: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BC</a:t>
                      </a:r>
                      <a:endParaRPr lang="en-US" sz="2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2000" kern="100" baseline="-250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_C</a:t>
                      </a:r>
                      <a:endParaRPr lang="en-US" sz="2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2000" kern="100" baseline="-250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_</a:t>
                      </a:r>
                      <a:endParaRPr lang="en-US" sz="2000" i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表格 14">
            <a:extLst>
              <a:ext uri="{FF2B5EF4-FFF2-40B4-BE49-F238E27FC236}">
                <a16:creationId xmlns:a16="http://schemas.microsoft.com/office/drawing/2014/main" id="{173AF924-388C-5F46-B763-219B92DF3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065028"/>
              </p:ext>
            </p:extLst>
          </p:nvPr>
        </p:nvGraphicFramePr>
        <p:xfrm>
          <a:off x="7092280" y="3122713"/>
          <a:ext cx="1800200" cy="1080119"/>
        </p:xfrm>
        <a:graphic>
          <a:graphicData uri="http://schemas.openxmlformats.org/drawingml/2006/table">
            <a:tbl>
              <a:tblPr/>
              <a:tblGrid>
                <a:gridCol w="62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SID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Sequence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s</a:t>
                      </a:r>
                      <a:r>
                        <a:rPr lang="en-US" sz="2000" kern="100" baseline="-250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baseline="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_</a:t>
                      </a: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BC</a:t>
                      </a:r>
                      <a:endParaRPr lang="en-US" sz="2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  <a:r>
                        <a:rPr lang="en-US" altLang="zh-CN" sz="2000" kern="100" baseline="-250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i="1" kern="100" dirty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_</a:t>
                      </a:r>
                      <a:endParaRPr lang="en-US" sz="2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右箭头 15">
            <a:extLst>
              <a:ext uri="{FF2B5EF4-FFF2-40B4-BE49-F238E27FC236}">
                <a16:creationId xmlns:a16="http://schemas.microsoft.com/office/drawing/2014/main" id="{81752544-4C60-5547-904B-C45B4FADF46B}"/>
              </a:ext>
            </a:extLst>
          </p:cNvPr>
          <p:cNvSpPr/>
          <p:nvPr/>
        </p:nvSpPr>
        <p:spPr>
          <a:xfrm>
            <a:off x="2151005" y="3738846"/>
            <a:ext cx="288032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6">
            <a:extLst>
              <a:ext uri="{FF2B5EF4-FFF2-40B4-BE49-F238E27FC236}">
                <a16:creationId xmlns:a16="http://schemas.microsoft.com/office/drawing/2014/main" id="{50D44965-4717-724A-8377-087CAFDF300D}"/>
              </a:ext>
            </a:extLst>
          </p:cNvPr>
          <p:cNvSpPr/>
          <p:nvPr/>
        </p:nvSpPr>
        <p:spPr>
          <a:xfrm>
            <a:off x="4436981" y="3738845"/>
            <a:ext cx="288032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7">
            <a:extLst>
              <a:ext uri="{FF2B5EF4-FFF2-40B4-BE49-F238E27FC236}">
                <a16:creationId xmlns:a16="http://schemas.microsoft.com/office/drawing/2014/main" id="{27C69A44-7F97-8D4B-8386-735E3DA2F985}"/>
              </a:ext>
            </a:extLst>
          </p:cNvPr>
          <p:cNvSpPr/>
          <p:nvPr/>
        </p:nvSpPr>
        <p:spPr>
          <a:xfrm>
            <a:off x="6717812" y="3770784"/>
            <a:ext cx="288032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8">
            <a:extLst>
              <a:ext uri="{FF2B5EF4-FFF2-40B4-BE49-F238E27FC236}">
                <a16:creationId xmlns:a16="http://schemas.microsoft.com/office/drawing/2014/main" id="{9B9F177A-674F-554B-8E3E-52C07130622E}"/>
              </a:ext>
            </a:extLst>
          </p:cNvPr>
          <p:cNvSpPr/>
          <p:nvPr/>
        </p:nvSpPr>
        <p:spPr>
          <a:xfrm>
            <a:off x="4383253" y="3306797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kern="100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000" dirty="0"/>
          </a:p>
        </p:txBody>
      </p:sp>
      <p:sp>
        <p:nvSpPr>
          <p:cNvPr id="19" name="矩形 19">
            <a:extLst>
              <a:ext uri="{FF2B5EF4-FFF2-40B4-BE49-F238E27FC236}">
                <a16:creationId xmlns:a16="http://schemas.microsoft.com/office/drawing/2014/main" id="{D926DAF0-E8F5-CC43-90A0-A48FA91B4AE7}"/>
              </a:ext>
            </a:extLst>
          </p:cNvPr>
          <p:cNvSpPr/>
          <p:nvPr/>
        </p:nvSpPr>
        <p:spPr>
          <a:xfrm>
            <a:off x="2097277" y="3306798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kern="100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2000" dirty="0"/>
          </a:p>
        </p:txBody>
      </p:sp>
      <p:sp>
        <p:nvSpPr>
          <p:cNvPr id="20" name="矩形 20">
            <a:extLst>
              <a:ext uri="{FF2B5EF4-FFF2-40B4-BE49-F238E27FC236}">
                <a16:creationId xmlns:a16="http://schemas.microsoft.com/office/drawing/2014/main" id="{9D446019-3F7E-C940-9043-0759F2EDDC72}"/>
              </a:ext>
            </a:extLst>
          </p:cNvPr>
          <p:cNvSpPr/>
          <p:nvPr/>
        </p:nvSpPr>
        <p:spPr>
          <a:xfrm>
            <a:off x="6664084" y="3338736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kern="100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000" dirty="0"/>
          </a:p>
        </p:txBody>
      </p:sp>
      <p:sp>
        <p:nvSpPr>
          <p:cNvPr id="21" name="矩形 21">
            <a:extLst>
              <a:ext uri="{FF2B5EF4-FFF2-40B4-BE49-F238E27FC236}">
                <a16:creationId xmlns:a16="http://schemas.microsoft.com/office/drawing/2014/main" id="{5F2C170B-12A3-A541-8B29-0121F72ABDB2}"/>
              </a:ext>
            </a:extLst>
          </p:cNvPr>
          <p:cNvSpPr/>
          <p:nvPr/>
        </p:nvSpPr>
        <p:spPr>
          <a:xfrm>
            <a:off x="5346364" y="4530933"/>
            <a:ext cx="997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atin typeface="Times New Roman" pitchFamily="18" charset="0"/>
                <a:cs typeface="Times New Roman" pitchFamily="18" charset="0"/>
              </a:rPr>
              <a:t>(c) </a:t>
            </a:r>
            <a:r>
              <a:rPr lang="en-US" altLang="zh-CN" sz="2000" i="1" kern="100" dirty="0">
                <a:latin typeface="Times New Roman" pitchFamily="18" charset="0"/>
                <a:cs typeface="Times New Roman" pitchFamily="18" charset="0"/>
              </a:rPr>
              <a:t>D|</a:t>
            </a:r>
            <a:r>
              <a:rPr lang="en-US" altLang="zh-CN" sz="2000" i="1" kern="100" baseline="-25000" dirty="0">
                <a:latin typeface="Times New Roman" pitchFamily="18" charset="0"/>
                <a:cs typeface="Times New Roman" pitchFamily="18" charset="0"/>
              </a:rPr>
              <a:t>AB</a:t>
            </a:r>
            <a:endParaRPr lang="zh-CN" altLang="en-US" sz="2000" baseline="-25000" dirty="0"/>
          </a:p>
        </p:txBody>
      </p:sp>
      <p:sp>
        <p:nvSpPr>
          <p:cNvPr id="22" name="矩形 22">
            <a:extLst>
              <a:ext uri="{FF2B5EF4-FFF2-40B4-BE49-F238E27FC236}">
                <a16:creationId xmlns:a16="http://schemas.microsoft.com/office/drawing/2014/main" id="{BC3D9728-71F9-724B-95D5-9DDEB028ACE8}"/>
              </a:ext>
            </a:extLst>
          </p:cNvPr>
          <p:cNvSpPr/>
          <p:nvPr/>
        </p:nvSpPr>
        <p:spPr>
          <a:xfrm>
            <a:off x="7533575" y="4202832"/>
            <a:ext cx="1125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kern="100" dirty="0">
                <a:latin typeface="Times New Roman" pitchFamily="18" charset="0"/>
                <a:cs typeface="Times New Roman" pitchFamily="18" charset="0"/>
              </a:rPr>
              <a:t>(d) </a:t>
            </a:r>
            <a:r>
              <a:rPr lang="en-US" altLang="zh-CN" sz="2000" i="1" kern="100" dirty="0">
                <a:latin typeface="Times New Roman" pitchFamily="18" charset="0"/>
                <a:cs typeface="Times New Roman" pitchFamily="18" charset="0"/>
              </a:rPr>
              <a:t>D|</a:t>
            </a:r>
            <a:r>
              <a:rPr lang="en-US" altLang="zh-CN" sz="2000" i="1" kern="100" baseline="-25000" dirty="0">
                <a:latin typeface="Times New Roman" pitchFamily="18" charset="0"/>
                <a:cs typeface="Times New Roman" pitchFamily="18" charset="0"/>
              </a:rPr>
              <a:t>ABC</a:t>
            </a:r>
            <a:endParaRPr lang="zh-CN" altLang="en-US" sz="2000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65375-F55C-E240-979F-96151E46897C}"/>
              </a:ext>
            </a:extLst>
          </p:cNvPr>
          <p:cNvSpPr txBox="1"/>
          <p:nvPr/>
        </p:nvSpPr>
        <p:spPr>
          <a:xfrm>
            <a:off x="3516371" y="5679602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Pattern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76EF48-7A1B-894D-9EBC-F85CA73C0210}"/>
              </a:ext>
            </a:extLst>
          </p:cNvPr>
          <p:cNvSpPr txBox="1"/>
          <p:nvPr/>
        </p:nvSpPr>
        <p:spPr>
          <a:xfrm>
            <a:off x="3516371" y="5679914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Pattern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u="sng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4E6C8B-A2D8-984C-8A8D-F2094602A756}"/>
              </a:ext>
            </a:extLst>
          </p:cNvPr>
          <p:cNvSpPr txBox="1"/>
          <p:nvPr/>
        </p:nvSpPr>
        <p:spPr>
          <a:xfrm>
            <a:off x="3516371" y="5679914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Pattern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altLang="zh-CN" u="sng" dirty="0">
                <a:solidFill>
                  <a:srgbClr val="0070C0"/>
                </a:solidFill>
              </a:rPr>
              <a:t>B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8E108A-C400-3A4C-8D76-8BDBB859EA73}"/>
              </a:ext>
            </a:extLst>
          </p:cNvPr>
          <p:cNvSpPr txBox="1"/>
          <p:nvPr/>
        </p:nvSpPr>
        <p:spPr>
          <a:xfrm>
            <a:off x="3531153" y="5670669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Pattern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altLang="zh-CN" dirty="0">
                <a:solidFill>
                  <a:srgbClr val="0070C0"/>
                </a:solidFill>
              </a:rPr>
              <a:t>B</a:t>
            </a:r>
            <a:r>
              <a:rPr lang="en-US" altLang="zh-CN" u="sng" dirty="0">
                <a:solidFill>
                  <a:srgbClr val="0070C0"/>
                </a:solidFill>
              </a:rPr>
              <a:t>C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56320-EA36-8D49-A8EB-5D69BFC7AFC6}"/>
              </a:ext>
            </a:extLst>
          </p:cNvPr>
          <p:cNvSpPr/>
          <p:nvPr/>
        </p:nvSpPr>
        <p:spPr>
          <a:xfrm>
            <a:off x="35496" y="5152117"/>
            <a:ext cx="2442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E50204"/>
                </a:solidFill>
              </a:rPr>
              <a:t>Transaction</a:t>
            </a:r>
            <a:r>
              <a:rPr lang="zh-CN" altLang="en-US" b="1" dirty="0">
                <a:solidFill>
                  <a:srgbClr val="E50204"/>
                </a:solidFill>
              </a:rPr>
              <a:t> </a:t>
            </a:r>
            <a:r>
              <a:rPr lang="en-US" altLang="zh-CN" b="1" dirty="0">
                <a:solidFill>
                  <a:srgbClr val="E50204"/>
                </a:solidFill>
              </a:rPr>
              <a:t>DB</a:t>
            </a:r>
            <a:endParaRPr lang="en-US" dirty="0">
              <a:solidFill>
                <a:srgbClr val="E5020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CFEBCC-ACA4-734C-A8BA-663AEF2CBF91}"/>
              </a:ext>
            </a:extLst>
          </p:cNvPr>
          <p:cNvSpPr/>
          <p:nvPr/>
        </p:nvSpPr>
        <p:spPr>
          <a:xfrm>
            <a:off x="2388070" y="4850449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E50204"/>
                </a:solidFill>
              </a:rPr>
              <a:t>Projected</a:t>
            </a:r>
            <a:r>
              <a:rPr lang="zh-CN" altLang="en-US" b="1" dirty="0">
                <a:solidFill>
                  <a:srgbClr val="E50204"/>
                </a:solidFill>
              </a:rPr>
              <a:t> </a:t>
            </a:r>
            <a:r>
              <a:rPr lang="en-US" altLang="zh-CN" b="1" dirty="0">
                <a:solidFill>
                  <a:srgbClr val="E50204"/>
                </a:solidFill>
              </a:rPr>
              <a:t>DB</a:t>
            </a:r>
            <a:endParaRPr lang="en-US" dirty="0">
              <a:solidFill>
                <a:srgbClr val="E50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9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3" grpId="1"/>
      <p:bldP spid="23" grpId="0"/>
      <p:bldP spid="23" grpId="1"/>
      <p:bldP spid="25" grpId="0"/>
      <p:bldP spid="25" grpId="1"/>
      <p:bldP spid="26" grpId="0"/>
      <p:bldP spid="4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Prefix Projection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541858"/>
          </a:xfrm>
        </p:spPr>
        <p:txBody>
          <a:bodyPr/>
          <a:lstStyle/>
          <a:p>
            <a:r>
              <a:rPr lang="en-US" altLang="zh-CN" b="1" dirty="0"/>
              <a:t>Depth-First</a:t>
            </a:r>
            <a:r>
              <a:rPr lang="zh-CN" altLang="en-US" b="1" dirty="0"/>
              <a:t> </a:t>
            </a:r>
            <a:r>
              <a:rPr lang="en-US" altLang="zh-CN" b="1" dirty="0"/>
              <a:t>Pattern</a:t>
            </a:r>
            <a:r>
              <a:rPr lang="zh-CN" altLang="en-US" b="1" dirty="0"/>
              <a:t> </a:t>
            </a:r>
            <a:r>
              <a:rPr lang="en-US" altLang="zh-CN" b="1" dirty="0"/>
              <a:t>Growth</a:t>
            </a:r>
            <a:endParaRPr lang="en-US" altLang="zh-C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E8A150-73A9-0F48-BEFB-56B0BAC8C77C}"/>
              </a:ext>
            </a:extLst>
          </p:cNvPr>
          <p:cNvSpPr/>
          <p:nvPr/>
        </p:nvSpPr>
        <p:spPr>
          <a:xfrm>
            <a:off x="4499992" y="2696504"/>
            <a:ext cx="442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Roboto"/>
              </a:rPr>
              <a:t>∅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7B615-3646-F949-B4D1-A2F13C9594CF}"/>
              </a:ext>
            </a:extLst>
          </p:cNvPr>
          <p:cNvSpPr/>
          <p:nvPr/>
        </p:nvSpPr>
        <p:spPr>
          <a:xfrm>
            <a:off x="2692296" y="5654873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Roboto"/>
              </a:rPr>
              <a:t>ABC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7E47CA-CB08-E24F-8B7E-EB54A839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40" y="2627005"/>
            <a:ext cx="689496" cy="6894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725C77-D70B-1F4C-AEB1-39AC82C03E1C}"/>
              </a:ext>
            </a:extLst>
          </p:cNvPr>
          <p:cNvSpPr/>
          <p:nvPr/>
        </p:nvSpPr>
        <p:spPr>
          <a:xfrm>
            <a:off x="4904037" y="2486521"/>
            <a:ext cx="11801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chemeClr val="accent5">
                    <a:lumMod val="50000"/>
                  </a:schemeClr>
                </a:solidFill>
              </a:rPr>
              <a:t>Transaction</a:t>
            </a:r>
            <a:r>
              <a:rPr lang="zh-CN" altLang="en-US" sz="105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sz="1050" b="1" dirty="0">
                <a:solidFill>
                  <a:schemeClr val="accent5">
                    <a:lumMod val="50000"/>
                  </a:schemeClr>
                </a:solidFill>
              </a:rPr>
              <a:t>DB</a:t>
            </a:r>
            <a:endParaRPr lang="en-US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D7ED98-D841-474C-83CE-DB18B74CDDB7}"/>
              </a:ext>
            </a:extLst>
          </p:cNvPr>
          <p:cNvGrpSpPr/>
          <p:nvPr/>
        </p:nvGrpSpPr>
        <p:grpSpPr>
          <a:xfrm>
            <a:off x="1115616" y="3101925"/>
            <a:ext cx="3310018" cy="1096649"/>
            <a:chOff x="899592" y="3108300"/>
            <a:chExt cx="3310018" cy="10966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8778B2-CF31-6E46-B9F7-6331FF91BA3E}"/>
                </a:ext>
              </a:extLst>
            </p:cNvPr>
            <p:cNvSpPr/>
            <p:nvPr/>
          </p:nvSpPr>
          <p:spPr>
            <a:xfrm>
              <a:off x="1835696" y="3743284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EFEC991-188F-214B-A8D8-B83202E01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4809" y="3108300"/>
              <a:ext cx="1974801" cy="74624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E8D4EF-61D3-9A4B-8304-71B210CE0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607" y="3436443"/>
              <a:ext cx="689496" cy="689496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7EA8F2-FAA3-8A49-926C-9C7261DF11B9}"/>
                </a:ext>
              </a:extLst>
            </p:cNvPr>
            <p:cNvSpPr/>
            <p:nvPr/>
          </p:nvSpPr>
          <p:spPr>
            <a:xfrm>
              <a:off x="899592" y="3284984"/>
              <a:ext cx="103105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 dirty="0">
                  <a:solidFill>
                    <a:schemeClr val="accent5">
                      <a:lumMod val="50000"/>
                    </a:schemeClr>
                  </a:solidFill>
                </a:rPr>
                <a:t>Projected</a:t>
              </a:r>
              <a:r>
                <a:rPr lang="zh-CN" altLang="en-US" sz="105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1050" b="1" dirty="0">
                  <a:solidFill>
                    <a:schemeClr val="accent5">
                      <a:lumMod val="50000"/>
                    </a:schemeClr>
                  </a:solidFill>
                </a:rPr>
                <a:t>DB</a:t>
              </a:r>
              <a:endParaRPr lang="en-US" sz="10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E50FD9D-34A8-D04D-A2CD-CD25966E02F2}"/>
              </a:ext>
            </a:extLst>
          </p:cNvPr>
          <p:cNvSpPr/>
          <p:nvPr/>
        </p:nvSpPr>
        <p:spPr>
          <a:xfrm>
            <a:off x="518529" y="3617657"/>
            <a:ext cx="7232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00B050"/>
                </a:solidFill>
              </a:rPr>
              <a:t>frequent</a:t>
            </a:r>
            <a:endParaRPr lang="en-US" sz="1050" dirty="0">
              <a:solidFill>
                <a:srgbClr val="00B05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21230C-370E-B244-9BE0-FF6594305D99}"/>
              </a:ext>
            </a:extLst>
          </p:cNvPr>
          <p:cNvGrpSpPr/>
          <p:nvPr/>
        </p:nvGrpSpPr>
        <p:grpSpPr>
          <a:xfrm>
            <a:off x="415546" y="4167277"/>
            <a:ext cx="1610363" cy="1083423"/>
            <a:chOff x="199522" y="4173652"/>
            <a:chExt cx="1610363" cy="10834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9011EA-436D-634F-A2D2-681D8EF232BA}"/>
                </a:ext>
              </a:extLst>
            </p:cNvPr>
            <p:cNvSpPr/>
            <p:nvPr/>
          </p:nvSpPr>
          <p:spPr>
            <a:xfrm>
              <a:off x="1043608" y="4725144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2D189E4-FC8B-D54A-BC13-97D9F532BD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1685" y="4173652"/>
              <a:ext cx="488200" cy="57656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71E42C6-33D1-5747-8405-767459AD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537" y="4567579"/>
              <a:ext cx="689496" cy="68949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1188F6-BBF8-254D-AE48-6AD4C2B635FE}"/>
                </a:ext>
              </a:extLst>
            </p:cNvPr>
            <p:cNvSpPr/>
            <p:nvPr/>
          </p:nvSpPr>
          <p:spPr>
            <a:xfrm>
              <a:off x="199522" y="4416120"/>
              <a:ext cx="103105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 dirty="0">
                  <a:solidFill>
                    <a:schemeClr val="accent5">
                      <a:lumMod val="50000"/>
                    </a:schemeClr>
                  </a:solidFill>
                </a:rPr>
                <a:t>Projected</a:t>
              </a:r>
              <a:r>
                <a:rPr lang="zh-CN" altLang="en-US" sz="105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1050" b="1" dirty="0">
                  <a:solidFill>
                    <a:schemeClr val="accent5">
                      <a:lumMod val="50000"/>
                    </a:schemeClr>
                  </a:solidFill>
                </a:rPr>
                <a:t>DB</a:t>
              </a:r>
              <a:endParaRPr lang="en-US" sz="10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67EC503-3D6E-804D-AD03-6DC53DDB849C}"/>
              </a:ext>
            </a:extLst>
          </p:cNvPr>
          <p:cNvSpPr/>
          <p:nvPr/>
        </p:nvSpPr>
        <p:spPr>
          <a:xfrm>
            <a:off x="483360" y="5167902"/>
            <a:ext cx="8418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E50204"/>
                </a:solidFill>
              </a:rPr>
              <a:t>infrequent</a:t>
            </a:r>
            <a:endParaRPr lang="en-US" sz="1050" dirty="0">
              <a:solidFill>
                <a:srgbClr val="E50204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8AC0411-E55E-EC40-A835-4B68E0ACA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85"/>
          <a:stretch/>
        </p:blipFill>
        <p:spPr>
          <a:xfrm>
            <a:off x="1357222" y="5152645"/>
            <a:ext cx="292732" cy="28765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46B074F-1D16-EE47-9840-2848874AD689}"/>
              </a:ext>
            </a:extLst>
          </p:cNvPr>
          <p:cNvGrpSpPr/>
          <p:nvPr/>
        </p:nvGrpSpPr>
        <p:grpSpPr>
          <a:xfrm>
            <a:off x="1949127" y="4168537"/>
            <a:ext cx="595035" cy="1011897"/>
            <a:chOff x="1733103" y="4174912"/>
            <a:chExt cx="595035" cy="10118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FD7CA9-0933-2947-A6A1-D55A1267112B}"/>
                </a:ext>
              </a:extLst>
            </p:cNvPr>
            <p:cNvSpPr/>
            <p:nvPr/>
          </p:nvSpPr>
          <p:spPr>
            <a:xfrm>
              <a:off x="1733103" y="4725144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AB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8E098C-D15E-2344-BA4F-3DB5E9DE9226}"/>
                </a:ext>
              </a:extLst>
            </p:cNvPr>
            <p:cNvCxnSpPr>
              <a:cxnSpLocks/>
            </p:cNvCxnSpPr>
            <p:nvPr/>
          </p:nvCxnSpPr>
          <p:spPr>
            <a:xfrm>
              <a:off x="2030620" y="4174912"/>
              <a:ext cx="0" cy="55023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164D376-9DC2-AD48-A281-3B61AFD579FA}"/>
              </a:ext>
            </a:extLst>
          </p:cNvPr>
          <p:cNvGrpSpPr/>
          <p:nvPr/>
        </p:nvGrpSpPr>
        <p:grpSpPr>
          <a:xfrm>
            <a:off x="994858" y="4415587"/>
            <a:ext cx="1031051" cy="1023262"/>
            <a:chOff x="5064586" y="4719165"/>
            <a:chExt cx="1031051" cy="102326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E8895DE-4552-B749-931A-9B71DFD27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8601" y="4870624"/>
              <a:ext cx="689496" cy="68949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A318406-F22F-3347-B3B3-FFAF59942D13}"/>
                </a:ext>
              </a:extLst>
            </p:cNvPr>
            <p:cNvSpPr/>
            <p:nvPr/>
          </p:nvSpPr>
          <p:spPr>
            <a:xfrm>
              <a:off x="5064586" y="4719165"/>
              <a:ext cx="103105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 dirty="0">
                  <a:solidFill>
                    <a:schemeClr val="accent5">
                      <a:lumMod val="50000"/>
                    </a:schemeClr>
                  </a:solidFill>
                </a:rPr>
                <a:t>Projected</a:t>
              </a:r>
              <a:r>
                <a:rPr lang="zh-CN" altLang="en-US" sz="105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1050" b="1" dirty="0">
                  <a:solidFill>
                    <a:schemeClr val="accent5">
                      <a:lumMod val="50000"/>
                    </a:schemeClr>
                  </a:solidFill>
                </a:rPr>
                <a:t>DB</a:t>
              </a:r>
              <a:endParaRPr lang="en-US" sz="10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EA07F11-F933-784B-A3D6-D6A29EB3A10C}"/>
                </a:ext>
              </a:extLst>
            </p:cNvPr>
            <p:cNvSpPr/>
            <p:nvPr/>
          </p:nvSpPr>
          <p:spPr>
            <a:xfrm>
              <a:off x="5205235" y="5488511"/>
              <a:ext cx="72327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 dirty="0">
                  <a:solidFill>
                    <a:srgbClr val="00B050"/>
                  </a:solidFill>
                </a:rPr>
                <a:t>frequent</a:t>
              </a:r>
              <a:endParaRPr lang="en-US" sz="105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C7F244-08E1-5945-ABF8-EEC20EC4D56E}"/>
              </a:ext>
            </a:extLst>
          </p:cNvPr>
          <p:cNvGrpSpPr/>
          <p:nvPr/>
        </p:nvGrpSpPr>
        <p:grpSpPr>
          <a:xfrm>
            <a:off x="981590" y="5180222"/>
            <a:ext cx="1168165" cy="950861"/>
            <a:chOff x="1125606" y="5273390"/>
            <a:chExt cx="1168165" cy="9508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88B041-41D9-9147-AC89-C3648359052D}"/>
                </a:ext>
              </a:extLst>
            </p:cNvPr>
            <p:cNvSpPr/>
            <p:nvPr/>
          </p:nvSpPr>
          <p:spPr>
            <a:xfrm>
              <a:off x="1125606" y="5762586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AB</a:t>
              </a:r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4759547-D529-784A-98E8-30B953582AB3}"/>
                </a:ext>
              </a:extLst>
            </p:cNvPr>
            <p:cNvSpPr/>
            <p:nvPr/>
          </p:nvSpPr>
          <p:spPr>
            <a:xfrm>
              <a:off x="1619214" y="5273390"/>
              <a:ext cx="674557" cy="554636"/>
            </a:xfrm>
            <a:custGeom>
              <a:avLst/>
              <a:gdLst>
                <a:gd name="connsiteX0" fmla="*/ 674557 w 674557"/>
                <a:gd name="connsiteY0" fmla="*/ 0 h 554636"/>
                <a:gd name="connsiteX1" fmla="*/ 344774 w 674557"/>
                <a:gd name="connsiteY1" fmla="*/ 329783 h 554636"/>
                <a:gd name="connsiteX2" fmla="*/ 0 w 674557"/>
                <a:gd name="connsiteY2" fmla="*/ 554636 h 55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4557" h="554636">
                  <a:moveTo>
                    <a:pt x="674557" y="0"/>
                  </a:moveTo>
                  <a:cubicBezTo>
                    <a:pt x="565878" y="118672"/>
                    <a:pt x="457200" y="237344"/>
                    <a:pt x="344774" y="329783"/>
                  </a:cubicBezTo>
                  <a:cubicBezTo>
                    <a:pt x="232348" y="422222"/>
                    <a:pt x="116174" y="488429"/>
                    <a:pt x="0" y="554636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4A61016-929A-FF4F-804D-90A337BE9137}"/>
              </a:ext>
            </a:extLst>
          </p:cNvPr>
          <p:cNvSpPr/>
          <p:nvPr/>
        </p:nvSpPr>
        <p:spPr>
          <a:xfrm>
            <a:off x="1259631" y="2514184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950001"/>
                </a:solidFill>
              </a:rPr>
              <a:t>Alphabet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is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{A,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B,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C}</a:t>
            </a:r>
            <a:endParaRPr lang="en-US" b="1" dirty="0">
              <a:solidFill>
                <a:srgbClr val="95000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258D53E-3971-4C4D-A5F0-34439176FF46}"/>
              </a:ext>
            </a:extLst>
          </p:cNvPr>
          <p:cNvGrpSpPr/>
          <p:nvPr/>
        </p:nvGrpSpPr>
        <p:grpSpPr>
          <a:xfrm>
            <a:off x="35860" y="5375197"/>
            <a:ext cx="1031051" cy="840955"/>
            <a:chOff x="199522" y="4416120"/>
            <a:chExt cx="1031051" cy="8409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6F9F35-D73A-1248-9B76-D6ACA34D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537" y="4567579"/>
              <a:ext cx="689496" cy="689496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830C030-72E6-8B41-A071-3FA1876DF8FC}"/>
                </a:ext>
              </a:extLst>
            </p:cNvPr>
            <p:cNvSpPr/>
            <p:nvPr/>
          </p:nvSpPr>
          <p:spPr>
            <a:xfrm>
              <a:off x="199522" y="4416120"/>
              <a:ext cx="103105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 dirty="0">
                  <a:solidFill>
                    <a:schemeClr val="accent5">
                      <a:lumMod val="50000"/>
                    </a:schemeClr>
                  </a:solidFill>
                </a:rPr>
                <a:t>Projected</a:t>
              </a:r>
              <a:r>
                <a:rPr lang="zh-CN" altLang="en-US" sz="105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1050" b="1" dirty="0">
                  <a:solidFill>
                    <a:schemeClr val="accent5">
                      <a:lumMod val="50000"/>
                    </a:schemeClr>
                  </a:solidFill>
                </a:rPr>
                <a:t>DB</a:t>
              </a:r>
              <a:endParaRPr lang="en-US" sz="10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D9FB62B0-F7AF-9748-8812-8ECE967A5C5D}"/>
              </a:ext>
            </a:extLst>
          </p:cNvPr>
          <p:cNvSpPr/>
          <p:nvPr/>
        </p:nvSpPr>
        <p:spPr>
          <a:xfrm>
            <a:off x="103674" y="6144144"/>
            <a:ext cx="8418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E50204"/>
                </a:solidFill>
              </a:rPr>
              <a:t>infrequent</a:t>
            </a:r>
            <a:endParaRPr lang="en-US" sz="1050" dirty="0">
              <a:solidFill>
                <a:srgbClr val="E50204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9BD44B5-1F16-DF43-A02B-90539116A9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85"/>
          <a:stretch/>
        </p:blipFill>
        <p:spPr>
          <a:xfrm>
            <a:off x="1193740" y="6075302"/>
            <a:ext cx="292732" cy="28765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3BB521D5-189D-4442-8F2E-F51DF43D015A}"/>
              </a:ext>
            </a:extLst>
          </p:cNvPr>
          <p:cNvGrpSpPr/>
          <p:nvPr/>
        </p:nvGrpSpPr>
        <p:grpSpPr>
          <a:xfrm>
            <a:off x="968095" y="5221183"/>
            <a:ext cx="1669067" cy="1163815"/>
            <a:chOff x="1112111" y="5314351"/>
            <a:chExt cx="1669067" cy="116381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5402965-5CE8-2B4C-92D2-8E6A79C3E4F5}"/>
                </a:ext>
              </a:extLst>
            </p:cNvPr>
            <p:cNvGrpSpPr/>
            <p:nvPr/>
          </p:nvGrpSpPr>
          <p:grpSpPr>
            <a:xfrm>
              <a:off x="1980959" y="5314351"/>
              <a:ext cx="800219" cy="895356"/>
              <a:chOff x="1980959" y="5314351"/>
              <a:chExt cx="800219" cy="89535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BBCE5A2-7031-BA45-B05B-DC822D9969F9}"/>
                  </a:ext>
                </a:extLst>
              </p:cNvPr>
              <p:cNvSpPr/>
              <p:nvPr/>
            </p:nvSpPr>
            <p:spPr>
              <a:xfrm>
                <a:off x="1980959" y="5748042"/>
                <a:ext cx="8002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Roboto"/>
                  </a:rPr>
                  <a:t>AB</a:t>
                </a:r>
                <a:r>
                  <a:rPr lang="en-US" altLang="zh-CN" dirty="0">
                    <a:solidFill>
                      <a:srgbClr val="0070C0"/>
                    </a:solidFill>
                    <a:latin typeface="Roboto"/>
                  </a:rPr>
                  <a:t>B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B3EED9E-EEBE-3C4B-BA58-5E3FA60EF0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5225" y="5314351"/>
                <a:ext cx="0" cy="432679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59B98EC-C268-CC40-9B91-398A005416C5}"/>
                </a:ext>
              </a:extLst>
            </p:cNvPr>
            <p:cNvGrpSpPr/>
            <p:nvPr/>
          </p:nvGrpSpPr>
          <p:grpSpPr>
            <a:xfrm>
              <a:off x="1112111" y="5637211"/>
              <a:ext cx="1031051" cy="840955"/>
              <a:chOff x="899592" y="3284984"/>
              <a:chExt cx="1031051" cy="840955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403815B-ACE7-3744-ADD7-A5BE03C15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3607" y="3436443"/>
                <a:ext cx="689496" cy="689496"/>
              </a:xfrm>
              <a:prstGeom prst="rect">
                <a:avLst/>
              </a:prstGeom>
            </p:spPr>
          </p:pic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55A5BF4-7D87-D749-B141-D47C639C24BA}"/>
                  </a:ext>
                </a:extLst>
              </p:cNvPr>
              <p:cNvSpPr/>
              <p:nvPr/>
            </p:nvSpPr>
            <p:spPr>
              <a:xfrm>
                <a:off x="899592" y="3284984"/>
                <a:ext cx="1031051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50" b="1" dirty="0">
                    <a:solidFill>
                      <a:schemeClr val="accent5">
                        <a:lumMod val="50000"/>
                      </a:schemeClr>
                    </a:solidFill>
                  </a:rPr>
                  <a:t>Projected</a:t>
                </a:r>
                <a:r>
                  <a:rPr lang="zh-CN" altLang="en-US" sz="1050" b="1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1050" b="1" dirty="0">
                    <a:solidFill>
                      <a:schemeClr val="accent5">
                        <a:lumMod val="50000"/>
                      </a:schemeClr>
                    </a:solidFill>
                  </a:rPr>
                  <a:t>DB</a:t>
                </a:r>
                <a:endParaRPr lang="en-US" sz="105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456616F6-5934-EF4E-91AA-45767F2EC105}"/>
              </a:ext>
            </a:extLst>
          </p:cNvPr>
          <p:cNvSpPr/>
          <p:nvPr/>
        </p:nvSpPr>
        <p:spPr>
          <a:xfrm>
            <a:off x="1013386" y="6318786"/>
            <a:ext cx="8418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E50204"/>
                </a:solidFill>
              </a:rPr>
              <a:t>infrequent</a:t>
            </a:r>
            <a:endParaRPr lang="en-US" sz="1050" dirty="0">
              <a:solidFill>
                <a:srgbClr val="E50204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02D87DB-AA3F-1C42-BEF5-ADE6232A7B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85"/>
          <a:stretch/>
        </p:blipFill>
        <p:spPr>
          <a:xfrm>
            <a:off x="2071148" y="6073836"/>
            <a:ext cx="292732" cy="287654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DB999A3-04CC-8A46-8F54-C73B309FEB2E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401323" y="5221183"/>
            <a:ext cx="699900" cy="43369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CE5EFB-3526-894E-8462-F00214DC7779}"/>
              </a:ext>
            </a:extLst>
          </p:cNvPr>
          <p:cNvSpPr/>
          <p:nvPr/>
        </p:nvSpPr>
        <p:spPr>
          <a:xfrm>
            <a:off x="2832026" y="596122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Roboto"/>
              </a:rPr>
              <a:t>…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32A5D52-DE1C-054A-A800-5F3185E6C61C}"/>
              </a:ext>
            </a:extLst>
          </p:cNvPr>
          <p:cNvGrpSpPr/>
          <p:nvPr/>
        </p:nvGrpSpPr>
        <p:grpSpPr>
          <a:xfrm>
            <a:off x="4058845" y="3155688"/>
            <a:ext cx="2385363" cy="1518796"/>
            <a:chOff x="4202861" y="3248856"/>
            <a:chExt cx="2385363" cy="15187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94E584-52DC-484F-8B30-087CDB547ADF}"/>
                </a:ext>
              </a:extLst>
            </p:cNvPr>
            <p:cNvSpPr/>
            <p:nvPr/>
          </p:nvSpPr>
          <p:spPr>
            <a:xfrm>
              <a:off x="4254158" y="3851400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B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EA761D-A171-A44D-81D8-81E3218D098E}"/>
                </a:ext>
              </a:extLst>
            </p:cNvPr>
            <p:cNvSpPr/>
            <p:nvPr/>
          </p:nvSpPr>
          <p:spPr>
            <a:xfrm>
              <a:off x="6138261" y="3826189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C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033004D-5A5E-0748-BE33-C43B73B49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1979" y="3371777"/>
              <a:ext cx="286387" cy="50093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DCCE98F-EBDC-6641-8D68-54B9C926B889}"/>
                </a:ext>
              </a:extLst>
            </p:cNvPr>
            <p:cNvSpPr/>
            <p:nvPr/>
          </p:nvSpPr>
          <p:spPr>
            <a:xfrm>
              <a:off x="4202861" y="4305987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…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62E9E52-2640-984E-B8E0-E373E819FB2C}"/>
                </a:ext>
              </a:extLst>
            </p:cNvPr>
            <p:cNvSpPr/>
            <p:nvPr/>
          </p:nvSpPr>
          <p:spPr>
            <a:xfrm>
              <a:off x="6095781" y="4287854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…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F6CB53-4012-D340-8E90-78CA440FD723}"/>
                </a:ext>
              </a:extLst>
            </p:cNvPr>
            <p:cNvCxnSpPr>
              <a:cxnSpLocks/>
            </p:cNvCxnSpPr>
            <p:nvPr/>
          </p:nvCxnSpPr>
          <p:spPr>
            <a:xfrm>
              <a:off x="5048053" y="3248856"/>
              <a:ext cx="1137651" cy="59459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6CEDA98-0EAD-2E4C-8573-55D19CE388ED}"/>
              </a:ext>
            </a:extLst>
          </p:cNvPr>
          <p:cNvGrpSpPr/>
          <p:nvPr/>
        </p:nvGrpSpPr>
        <p:grpSpPr>
          <a:xfrm>
            <a:off x="2461206" y="4174156"/>
            <a:ext cx="790084" cy="1223138"/>
            <a:chOff x="3118377" y="4174156"/>
            <a:chExt cx="790084" cy="12231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CF3978-1E83-824D-AD27-55F01F5D43C5}"/>
                </a:ext>
              </a:extLst>
            </p:cNvPr>
            <p:cNvSpPr/>
            <p:nvPr/>
          </p:nvSpPr>
          <p:spPr>
            <a:xfrm>
              <a:off x="3295793" y="4718768"/>
              <a:ext cx="6126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</a:t>
              </a:r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C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F50CB0-8F50-5F46-A993-C92D094A79D9}"/>
                </a:ext>
              </a:extLst>
            </p:cNvPr>
            <p:cNvCxnSpPr>
              <a:cxnSpLocks/>
            </p:cNvCxnSpPr>
            <p:nvPr/>
          </p:nvCxnSpPr>
          <p:spPr>
            <a:xfrm>
              <a:off x="3118377" y="4174156"/>
              <a:ext cx="449457" cy="53186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BDF9B5E-6901-A04B-AF53-0B04678CD0C3}"/>
                </a:ext>
              </a:extLst>
            </p:cNvPr>
            <p:cNvSpPr/>
            <p:nvPr/>
          </p:nvSpPr>
          <p:spPr>
            <a:xfrm>
              <a:off x="3362707" y="493562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…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D1A00D0B-50D0-EF4A-96D0-33F9DA8959C7}"/>
              </a:ext>
            </a:extLst>
          </p:cNvPr>
          <p:cNvSpPr/>
          <p:nvPr/>
        </p:nvSpPr>
        <p:spPr>
          <a:xfrm>
            <a:off x="3718203" y="6021288"/>
            <a:ext cx="521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rgbClr val="950001"/>
                </a:solidFill>
              </a:rPr>
              <a:t>Child-branches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are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embarrassingly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parallel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!!!</a:t>
            </a:r>
            <a:endParaRPr lang="en-US" sz="1800" b="1" dirty="0">
              <a:solidFill>
                <a:srgbClr val="95000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70CA18E-2644-A14C-8B24-C2A417216FB3}"/>
              </a:ext>
            </a:extLst>
          </p:cNvPr>
          <p:cNvSpPr/>
          <p:nvPr/>
        </p:nvSpPr>
        <p:spPr>
          <a:xfrm>
            <a:off x="3739620" y="4725144"/>
            <a:ext cx="5036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rgbClr val="950001"/>
                </a:solidFill>
              </a:rPr>
              <a:t>A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stack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of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projected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DBs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with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shrinking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size</a:t>
            </a:r>
            <a:endParaRPr lang="en-US" sz="1800" b="1" dirty="0">
              <a:solidFill>
                <a:srgbClr val="95000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BC39DDF-A9E2-544D-8E76-67A20EE16F67}"/>
              </a:ext>
            </a:extLst>
          </p:cNvPr>
          <p:cNvSpPr/>
          <p:nvPr/>
        </p:nvSpPr>
        <p:spPr>
          <a:xfrm>
            <a:off x="3739619" y="5157925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rgbClr val="950001"/>
                </a:solidFill>
              </a:rPr>
              <a:t>Effective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pattern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pruning</a:t>
            </a:r>
            <a:endParaRPr lang="en-US" sz="1800" b="1" dirty="0">
              <a:solidFill>
                <a:srgbClr val="95000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762AF84-E570-BD4C-9DAD-371FAAEFC69A}"/>
              </a:ext>
            </a:extLst>
          </p:cNvPr>
          <p:cNvSpPr/>
          <p:nvPr/>
        </p:nvSpPr>
        <p:spPr>
          <a:xfrm>
            <a:off x="3753670" y="5582026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rgbClr val="950001"/>
                </a:solidFill>
              </a:rPr>
              <a:t>Incremental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projected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DB</a:t>
            </a:r>
            <a:r>
              <a:rPr lang="zh-CN" altLang="en-US" sz="1800" b="1" dirty="0">
                <a:solidFill>
                  <a:srgbClr val="950001"/>
                </a:solidFill>
              </a:rPr>
              <a:t> </a:t>
            </a:r>
            <a:r>
              <a:rPr lang="en-US" altLang="zh-CN" sz="1800" b="1" dirty="0">
                <a:solidFill>
                  <a:srgbClr val="950001"/>
                </a:solidFill>
              </a:rPr>
              <a:t>construction</a:t>
            </a:r>
            <a:endParaRPr lang="en-US" sz="1800" b="1" dirty="0">
              <a:solidFill>
                <a:srgbClr val="950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97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30" grpId="0"/>
      <p:bldP spid="34" grpId="0"/>
      <p:bldP spid="34" grpId="1"/>
      <p:bldP spid="59" grpId="0"/>
      <p:bldP spid="59" grpId="1"/>
      <p:bldP spid="71" grpId="0"/>
      <p:bldP spid="71" grpId="1"/>
      <p:bldP spid="79" grpId="0"/>
      <p:bldP spid="92" grpId="0"/>
      <p:bldP spid="93" grpId="0"/>
      <p:bldP spid="94" grpId="0"/>
      <p:bldP spid="9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Prefix Projection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541858"/>
          </a:xfrm>
        </p:spPr>
        <p:txBody>
          <a:bodyPr/>
          <a:lstStyle/>
          <a:p>
            <a:r>
              <a:rPr lang="en-US" altLang="zh-CN" b="1" dirty="0"/>
              <a:t>From</a:t>
            </a:r>
            <a:r>
              <a:rPr lang="zh-CN" altLang="en-US" b="1" dirty="0"/>
              <a:t> </a:t>
            </a:r>
            <a:r>
              <a:rPr lang="en-US" altLang="zh-CN" b="1" dirty="0"/>
              <a:t>Sequences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Trees</a:t>
            </a:r>
            <a:endParaRPr lang="en-US" altLang="zh-CN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96AEAA5-0295-1546-A907-143D2F38B072}"/>
              </a:ext>
            </a:extLst>
          </p:cNvPr>
          <p:cNvSpPr/>
          <p:nvPr/>
        </p:nvSpPr>
        <p:spPr>
          <a:xfrm>
            <a:off x="1676816" y="2791956"/>
            <a:ext cx="5790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950001"/>
                </a:solidFill>
              </a:rPr>
              <a:t>Encode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pattern-graph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into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a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sequence</a:t>
            </a:r>
            <a:endParaRPr lang="en-US" b="1" dirty="0">
              <a:solidFill>
                <a:srgbClr val="950001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3F72833-CD3D-2C40-9156-D993687CF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552681"/>
            <a:ext cx="7554317" cy="18759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936922-2CB8-7542-B5A8-1C1AB3594536}"/>
              </a:ext>
            </a:extLst>
          </p:cNvPr>
          <p:cNvSpPr/>
          <p:nvPr/>
        </p:nvSpPr>
        <p:spPr>
          <a:xfrm>
            <a:off x="971600" y="5507940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BAB$D$$B$C$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12CFF60-C5B6-B344-BA92-4ECB460CF606}"/>
              </a:ext>
            </a:extLst>
          </p:cNvPr>
          <p:cNvSpPr/>
          <p:nvPr/>
        </p:nvSpPr>
        <p:spPr>
          <a:xfrm>
            <a:off x="3702935" y="5507940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BAB$D$$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4C50A8A-23D7-8948-99BA-2CBC5BC2499F}"/>
              </a:ext>
            </a:extLst>
          </p:cNvPr>
          <p:cNvSpPr/>
          <p:nvPr/>
        </p:nvSpPr>
        <p:spPr>
          <a:xfrm>
            <a:off x="6347624" y="5507940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C$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B$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 </a:t>
            </a:r>
          </a:p>
        </p:txBody>
      </p:sp>
    </p:spTree>
    <p:extLst>
      <p:ext uri="{BB962C8B-B14F-4D97-AF65-F5344CB8AC3E}">
        <p14:creationId xmlns:p14="http://schemas.microsoft.com/office/powerpoint/2010/main" val="118632989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Prefix Projection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541858"/>
          </a:xfrm>
        </p:spPr>
        <p:txBody>
          <a:bodyPr/>
          <a:lstStyle/>
          <a:p>
            <a:r>
              <a:rPr lang="en-US" altLang="zh-CN" b="1" dirty="0"/>
              <a:t>From</a:t>
            </a:r>
            <a:r>
              <a:rPr lang="zh-CN" altLang="en-US" b="1" dirty="0"/>
              <a:t> </a:t>
            </a:r>
            <a:r>
              <a:rPr lang="en-US" altLang="zh-CN" b="1" dirty="0"/>
              <a:t>Sequences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Trees</a:t>
            </a:r>
            <a:endParaRPr lang="en-US" altLang="zh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695D5-75A4-9540-9A65-C689BFFB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068960"/>
            <a:ext cx="4003515" cy="2844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90649-6686-FB49-BC79-3168424CD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110" y="2019185"/>
            <a:ext cx="2438179" cy="2994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0F3D7C-8E79-9846-8FAD-EFD78F8C293F}"/>
              </a:ext>
            </a:extLst>
          </p:cNvPr>
          <p:cNvSpPr/>
          <p:nvPr/>
        </p:nvSpPr>
        <p:spPr>
          <a:xfrm>
            <a:off x="5334110" y="5189010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950001"/>
                </a:solidFill>
              </a:rPr>
              <a:t>Edge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extension</a:t>
            </a:r>
          </a:p>
          <a:p>
            <a:r>
              <a:rPr lang="en-US" altLang="zh-CN" b="1" dirty="0">
                <a:solidFill>
                  <a:srgbClr val="950001"/>
                </a:solidFill>
              </a:rPr>
              <a:t>along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rightmost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path</a:t>
            </a:r>
            <a:endParaRPr lang="en-US" b="1" dirty="0">
              <a:solidFill>
                <a:srgbClr val="950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4668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PrefixFPM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4221162"/>
          </a:xfrm>
        </p:spPr>
        <p:txBody>
          <a:bodyPr/>
          <a:lstStyle/>
          <a:p>
            <a:r>
              <a:rPr lang="en-US" altLang="zh-CN" b="1" dirty="0"/>
              <a:t>Each</a:t>
            </a:r>
            <a:r>
              <a:rPr lang="zh-CN" altLang="en-US" b="1" dirty="0"/>
              <a:t> </a:t>
            </a:r>
            <a:r>
              <a:rPr lang="en-US" altLang="zh-CN" b="1" dirty="0"/>
              <a:t>pattern</a:t>
            </a:r>
            <a:r>
              <a:rPr lang="zh-CN" altLang="en-US" b="1" dirty="0"/>
              <a:t> </a:t>
            </a:r>
            <a:r>
              <a:rPr lang="el-GR" altLang="zh-CN" b="1" i="1" dirty="0">
                <a:solidFill>
                  <a:srgbClr val="0070C0"/>
                </a:solidFill>
              </a:rPr>
              <a:t>α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associated</a:t>
            </a:r>
            <a:r>
              <a:rPr lang="zh-CN" altLang="en-US" b="1" dirty="0"/>
              <a:t> </a:t>
            </a:r>
            <a:r>
              <a:rPr lang="en-US" altLang="zh-CN" b="1" dirty="0"/>
              <a:t>with</a:t>
            </a:r>
            <a:r>
              <a:rPr lang="zh-CN" altLang="en-US" b="1" dirty="0"/>
              <a:t> </a:t>
            </a:r>
            <a:r>
              <a:rPr lang="en-US" altLang="zh-CN" b="1" dirty="0"/>
              <a:t>a</a:t>
            </a:r>
            <a:r>
              <a:rPr lang="zh-CN" altLang="en-US" b="1" dirty="0"/>
              <a:t> </a:t>
            </a:r>
            <a:r>
              <a:rPr lang="en-US" altLang="zh-CN" b="1" dirty="0"/>
              <a:t>task</a:t>
            </a:r>
            <a:r>
              <a:rPr lang="zh-CN" altLang="en-US" b="1" dirty="0"/>
              <a:t> </a:t>
            </a:r>
            <a:r>
              <a:rPr lang="en-US" altLang="zh-CN" b="1" i="1" dirty="0">
                <a:solidFill>
                  <a:srgbClr val="0070C0"/>
                </a:solidFill>
              </a:rPr>
              <a:t>t</a:t>
            </a:r>
            <a:r>
              <a:rPr lang="el-GR" altLang="zh-CN" b="1" i="1" baseline="-25000" dirty="0">
                <a:solidFill>
                  <a:srgbClr val="0070C0"/>
                </a:solidFill>
              </a:rPr>
              <a:t>α</a:t>
            </a:r>
            <a:endParaRPr lang="en-US" b="1" dirty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Task </a:t>
            </a:r>
            <a:r>
              <a:rPr lang="en-US" altLang="zh-CN" i="1" dirty="0">
                <a:solidFill>
                  <a:srgbClr val="0070C0"/>
                </a:solidFill>
              </a:rPr>
              <a:t>t</a:t>
            </a:r>
            <a:r>
              <a:rPr lang="el-GR" altLang="zh-CN" i="1" baseline="-25000" dirty="0">
                <a:solidFill>
                  <a:srgbClr val="0070C0"/>
                </a:solidFill>
              </a:rPr>
              <a:t>α </a:t>
            </a:r>
            <a:r>
              <a:rPr lang="zh-CN" altLang="en-US" i="1" baseline="-25000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checks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frequency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l-GR" altLang="zh-CN" i="1" dirty="0">
                <a:solidFill>
                  <a:srgbClr val="0070C0"/>
                </a:solidFill>
              </a:rPr>
              <a:t>α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D</a:t>
            </a:r>
            <a:r>
              <a:rPr lang="en-US" altLang="zh-CN" dirty="0">
                <a:solidFill>
                  <a:srgbClr val="0070C0"/>
                </a:solidFill>
              </a:rPr>
              <a:t>|</a:t>
            </a:r>
            <a:r>
              <a:rPr lang="el-GR" altLang="zh-CN" i="1" baseline="-25000" dirty="0">
                <a:solidFill>
                  <a:srgbClr val="0070C0"/>
                </a:solidFill>
              </a:rPr>
              <a:t>α</a:t>
            </a:r>
            <a:endParaRPr lang="en-US" altLang="zh-CN" dirty="0">
              <a:solidFill>
                <a:srgbClr val="0070C0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altLang="zh-CN" dirty="0"/>
              <a:t>Task </a:t>
            </a:r>
            <a:r>
              <a:rPr lang="en-US" altLang="zh-CN" i="1" dirty="0">
                <a:solidFill>
                  <a:srgbClr val="0070C0"/>
                </a:solidFill>
              </a:rPr>
              <a:t>t</a:t>
            </a:r>
            <a:r>
              <a:rPr lang="el-GR" altLang="zh-CN" i="1" baseline="-25000" dirty="0">
                <a:solidFill>
                  <a:srgbClr val="0070C0"/>
                </a:solidFill>
              </a:rPr>
              <a:t>α</a:t>
            </a:r>
            <a:r>
              <a:rPr lang="en-US" altLang="zh-CN" dirty="0"/>
              <a:t> grows</a:t>
            </a:r>
            <a:r>
              <a:rPr lang="zh-CN" altLang="en-US" dirty="0"/>
              <a:t> </a:t>
            </a:r>
            <a:r>
              <a:rPr lang="el-GR" altLang="zh-CN" i="1" dirty="0">
                <a:solidFill>
                  <a:srgbClr val="0070C0"/>
                </a:solidFill>
              </a:rPr>
              <a:t>α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element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recursion</a:t>
            </a:r>
            <a:endParaRPr lang="en-US" altLang="zh-CN" b="1" i="1" baseline="-25000" dirty="0">
              <a:solidFill>
                <a:srgbClr val="0070C0"/>
              </a:solidFill>
            </a:endParaRPr>
          </a:p>
          <a:p>
            <a:endParaRPr lang="en-US" altLang="zh-CN" sz="4000" b="1" dirty="0"/>
          </a:p>
          <a:p>
            <a:endParaRPr lang="en-US" altLang="zh-CN" sz="8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D</a:t>
            </a:r>
            <a:r>
              <a:rPr lang="en-US" altLang="zh-CN" dirty="0">
                <a:solidFill>
                  <a:srgbClr val="0070C0"/>
                </a:solidFill>
              </a:rPr>
              <a:t>|</a:t>
            </a:r>
            <a:r>
              <a:rPr lang="el-GR" altLang="zh-CN" i="1" baseline="-25000" dirty="0">
                <a:solidFill>
                  <a:srgbClr val="0070C0"/>
                </a:solidFill>
              </a:rPr>
              <a:t>α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large,</a:t>
            </a:r>
            <a:r>
              <a:rPr lang="zh-CN" altLang="en-US" dirty="0"/>
              <a:t> </a:t>
            </a:r>
            <a:r>
              <a:rPr lang="en-US" altLang="zh-CN" dirty="0"/>
              <a:t>child-patterns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wrapped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(added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shared</a:t>
            </a:r>
            <a:r>
              <a:rPr lang="zh-CN" altLang="en-US" dirty="0"/>
              <a:t> </a:t>
            </a:r>
            <a:r>
              <a:rPr lang="en-US" altLang="zh-CN" dirty="0"/>
              <a:t>queue)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concurrent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dirty="0"/>
              <a:t>Otherwise,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r>
              <a:rPr lang="zh-CN" altLang="en-US" dirty="0"/>
              <a:t> </a:t>
            </a:r>
            <a:r>
              <a:rPr lang="en-US" altLang="zh-CN" dirty="0"/>
              <a:t>subtree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processed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36E250-0943-3B43-A065-AC4A03A360E1}"/>
              </a:ext>
            </a:extLst>
          </p:cNvPr>
          <p:cNvGrpSpPr/>
          <p:nvPr/>
        </p:nvGrpSpPr>
        <p:grpSpPr>
          <a:xfrm>
            <a:off x="1773476" y="3299500"/>
            <a:ext cx="5404524" cy="1137612"/>
            <a:chOff x="1773476" y="3193812"/>
            <a:chExt cx="5404524" cy="11376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C98DF1-55C0-0545-8C1E-ECC429F625BF}"/>
                </a:ext>
              </a:extLst>
            </p:cNvPr>
            <p:cNvSpPr/>
            <p:nvPr/>
          </p:nvSpPr>
          <p:spPr>
            <a:xfrm>
              <a:off x="4164516" y="3193812"/>
              <a:ext cx="3898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800" i="1" dirty="0">
                  <a:solidFill>
                    <a:srgbClr val="0070C0"/>
                  </a:solidFill>
                </a:rPr>
                <a:t>α</a:t>
              </a:r>
              <a:endParaRPr lang="en-US" sz="2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31CA36-3DDD-684A-8526-D897F4049782}"/>
                </a:ext>
              </a:extLst>
            </p:cNvPr>
            <p:cNvSpPr/>
            <p:nvPr/>
          </p:nvSpPr>
          <p:spPr>
            <a:xfrm>
              <a:off x="1773476" y="3746537"/>
              <a:ext cx="11320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800" i="1" dirty="0">
                  <a:solidFill>
                    <a:srgbClr val="0070C0"/>
                  </a:solidFill>
                </a:rPr>
                <a:t>α</a:t>
              </a:r>
              <a:r>
                <a:rPr lang="zh-CN" altLang="en-US" sz="2800" i="1" dirty="0">
                  <a:solidFill>
                    <a:srgbClr val="0070C0"/>
                  </a:solidFill>
                </a:rPr>
                <a:t> </a:t>
              </a:r>
              <a:r>
                <a:rPr lang="en-US" altLang="zh-CN" sz="2800" i="1" dirty="0">
                  <a:solidFill>
                    <a:srgbClr val="0070C0"/>
                  </a:solidFill>
                </a:rPr>
                <a:t>+</a:t>
              </a:r>
              <a:r>
                <a:rPr lang="zh-CN" altLang="en-US" sz="2800" i="1" dirty="0">
                  <a:solidFill>
                    <a:srgbClr val="0070C0"/>
                  </a:solidFill>
                </a:rPr>
                <a:t> </a:t>
              </a:r>
              <a:r>
                <a:rPr lang="en-US" altLang="zh-CN" sz="2800" i="1" dirty="0">
                  <a:solidFill>
                    <a:srgbClr val="0070C0"/>
                  </a:solidFill>
                </a:rPr>
                <a:t>e</a:t>
              </a:r>
              <a:r>
                <a:rPr lang="en-US" altLang="zh-CN" sz="2800" baseline="-25000" dirty="0">
                  <a:solidFill>
                    <a:srgbClr val="0070C0"/>
                  </a:solidFill>
                </a:rPr>
                <a:t>1</a:t>
              </a:r>
              <a:endParaRPr lang="en-US" sz="2800" baseline="-25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CB55C7-E7A3-9041-AEEF-19377E8006CB}"/>
                </a:ext>
              </a:extLst>
            </p:cNvPr>
            <p:cNvSpPr/>
            <p:nvPr/>
          </p:nvSpPr>
          <p:spPr>
            <a:xfrm>
              <a:off x="3273672" y="3746537"/>
              <a:ext cx="11320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800" i="1" dirty="0">
                  <a:solidFill>
                    <a:srgbClr val="0070C0"/>
                  </a:solidFill>
                </a:rPr>
                <a:t>α</a:t>
              </a:r>
              <a:r>
                <a:rPr lang="zh-CN" altLang="en-US" sz="2800" i="1" dirty="0">
                  <a:solidFill>
                    <a:srgbClr val="0070C0"/>
                  </a:solidFill>
                </a:rPr>
                <a:t> </a:t>
              </a:r>
              <a:r>
                <a:rPr lang="en-US" altLang="zh-CN" sz="2800" i="1" dirty="0">
                  <a:solidFill>
                    <a:srgbClr val="0070C0"/>
                  </a:solidFill>
                </a:rPr>
                <a:t>+</a:t>
              </a:r>
              <a:r>
                <a:rPr lang="zh-CN" altLang="en-US" sz="2800" i="1" dirty="0">
                  <a:solidFill>
                    <a:srgbClr val="0070C0"/>
                  </a:solidFill>
                </a:rPr>
                <a:t> </a:t>
              </a:r>
              <a:r>
                <a:rPr lang="en-US" altLang="zh-CN" sz="2800" i="1" dirty="0">
                  <a:solidFill>
                    <a:srgbClr val="0070C0"/>
                  </a:solidFill>
                </a:rPr>
                <a:t>e</a:t>
              </a:r>
              <a:r>
                <a:rPr lang="en-US" altLang="zh-CN" sz="2800" baseline="-25000" dirty="0">
                  <a:solidFill>
                    <a:srgbClr val="0070C0"/>
                  </a:solidFill>
                </a:rPr>
                <a:t>2</a:t>
              </a:r>
              <a:endParaRPr lang="en-US" sz="2800" baseline="-250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C21300-5412-B54E-9DB8-8F2D7EB0AD78}"/>
                </a:ext>
              </a:extLst>
            </p:cNvPr>
            <p:cNvSpPr/>
            <p:nvPr/>
          </p:nvSpPr>
          <p:spPr>
            <a:xfrm>
              <a:off x="5980236" y="3808204"/>
              <a:ext cx="11977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800" i="1" dirty="0">
                  <a:solidFill>
                    <a:srgbClr val="0070C0"/>
                  </a:solidFill>
                </a:rPr>
                <a:t>α</a:t>
              </a:r>
              <a:r>
                <a:rPr lang="zh-CN" altLang="en-US" sz="2800" i="1" dirty="0">
                  <a:solidFill>
                    <a:srgbClr val="0070C0"/>
                  </a:solidFill>
                </a:rPr>
                <a:t> </a:t>
              </a:r>
              <a:r>
                <a:rPr lang="en-US" altLang="zh-CN" sz="2800" i="1" dirty="0">
                  <a:solidFill>
                    <a:srgbClr val="0070C0"/>
                  </a:solidFill>
                </a:rPr>
                <a:t>+</a:t>
              </a:r>
              <a:r>
                <a:rPr lang="zh-CN" altLang="en-US" sz="2800" i="1" dirty="0">
                  <a:solidFill>
                    <a:srgbClr val="0070C0"/>
                  </a:solidFill>
                </a:rPr>
                <a:t> </a:t>
              </a:r>
              <a:r>
                <a:rPr lang="en-US" altLang="zh-CN" sz="2800" i="1" dirty="0" err="1">
                  <a:solidFill>
                    <a:srgbClr val="0070C0"/>
                  </a:solidFill>
                </a:rPr>
                <a:t>e</a:t>
              </a:r>
              <a:r>
                <a:rPr lang="en-US" altLang="zh-CN" sz="2800" i="1" baseline="-25000" dirty="0" err="1">
                  <a:solidFill>
                    <a:srgbClr val="0070C0"/>
                  </a:solidFill>
                </a:rPr>
                <a:t>m</a:t>
              </a:r>
              <a:endParaRPr lang="en-US" sz="2800" i="1" baseline="-25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AB5F07-5381-0B47-8F05-C2B79050F4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496" y="3467963"/>
              <a:ext cx="1825020" cy="33462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CCF7ABD-A515-AB46-AC15-53C4FC6B5F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03259" y="3603414"/>
              <a:ext cx="288032" cy="23417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DED469-7C68-7D46-AC9D-95848D7E36B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509417"/>
              <a:ext cx="1658733" cy="29317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30E6200-7B5B-5C4E-BF03-93568BAE2771}"/>
                </a:ext>
              </a:extLst>
            </p:cNvPr>
            <p:cNvSpPr/>
            <p:nvPr/>
          </p:nvSpPr>
          <p:spPr>
            <a:xfrm>
              <a:off x="4696368" y="3736438"/>
              <a:ext cx="8851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/>
                <a:t>…</a:t>
              </a:r>
              <a:r>
                <a:rPr lang="zh-CN" altLang="en-US" b="1" dirty="0"/>
                <a:t> </a:t>
              </a:r>
              <a:r>
                <a:rPr lang="en-US" altLang="zh-CN" b="1" dirty="0"/>
                <a:t>…</a:t>
              </a:r>
              <a:endParaRPr lang="en-US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F1A9FAB-8AA3-5542-A771-8471F9408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7"/>
            <a:ext cx="9144000" cy="79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7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CB3188-B51B-9048-BD32-A98CA5512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11" y="2761646"/>
            <a:ext cx="2420330" cy="37646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EF16E4-735A-C74C-B250-B37EEB4E673D}"/>
              </a:ext>
            </a:extLst>
          </p:cNvPr>
          <p:cNvSpPr/>
          <p:nvPr/>
        </p:nvSpPr>
        <p:spPr>
          <a:xfrm>
            <a:off x="6318864" y="4824658"/>
            <a:ext cx="2645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</a:rPr>
              <a:t>Full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book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available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on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my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website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951038"/>
            <a:ext cx="5866141" cy="4221162"/>
          </a:xfrm>
        </p:spPr>
        <p:txBody>
          <a:bodyPr/>
          <a:lstStyle/>
          <a:p>
            <a:r>
              <a:rPr lang="en-US" altLang="zh-CN" sz="2600" b="1" dirty="0"/>
              <a:t>Vertex-Centric</a:t>
            </a:r>
            <a:r>
              <a:rPr lang="zh-CN" altLang="en-US" sz="2600" b="1" dirty="0"/>
              <a:t> </a:t>
            </a:r>
            <a:r>
              <a:rPr lang="en-US" altLang="zh-CN" sz="2600" b="1" dirty="0"/>
              <a:t>Graph-Parallel</a:t>
            </a:r>
            <a:r>
              <a:rPr lang="zh-CN" altLang="en-US" sz="2600" b="1" dirty="0"/>
              <a:t> </a:t>
            </a:r>
            <a:r>
              <a:rPr lang="en-US" altLang="zh-CN" sz="2600" b="1" dirty="0"/>
              <a:t>Systems</a:t>
            </a:r>
            <a:endParaRPr lang="en-US" sz="2600" b="1" dirty="0"/>
          </a:p>
          <a:p>
            <a:pPr lvl="1">
              <a:buFont typeface="Arial" charset="0"/>
              <a:buChar char="•"/>
            </a:pPr>
            <a:r>
              <a:rPr lang="en-US" altLang="zh-CN" sz="2400" b="1" dirty="0"/>
              <a:t>Pregel+: </a:t>
            </a:r>
            <a:r>
              <a:rPr lang="en-US" altLang="zh-CN" sz="2400" dirty="0"/>
              <a:t>techniques to reduce message numbers (PVLDB’14, WWW’15, ICDE’18, TCBB’19)</a:t>
            </a:r>
          </a:p>
          <a:p>
            <a:pPr lvl="1">
              <a:buFont typeface="Arial" charset="0"/>
              <a:buChar char="•"/>
            </a:pPr>
            <a:r>
              <a:rPr lang="en-US" altLang="zh-CN" sz="2400" b="1" dirty="0" err="1"/>
              <a:t>Blogel</a:t>
            </a:r>
            <a:r>
              <a:rPr lang="en-US" altLang="zh-CN" sz="2400" b="1" dirty="0"/>
              <a:t>: </a:t>
            </a:r>
            <a:r>
              <a:rPr lang="en-US" altLang="zh-CN" sz="2400" dirty="0"/>
              <a:t>graph partitioning + think like a partition (PVLDB’14)</a:t>
            </a:r>
          </a:p>
          <a:p>
            <a:pPr lvl="1">
              <a:buFont typeface="Arial" charset="0"/>
              <a:buChar char="•"/>
            </a:pPr>
            <a:r>
              <a:rPr lang="en-US" altLang="zh-CN" sz="2400" b="1" dirty="0" err="1"/>
              <a:t>Quegel</a:t>
            </a:r>
            <a:r>
              <a:rPr lang="en-US" altLang="zh-CN" sz="2400" b="1" dirty="0"/>
              <a:t>: </a:t>
            </a:r>
            <a:r>
              <a:rPr lang="en-US" altLang="zh-CN" sz="2400" dirty="0"/>
              <a:t>online query processing with</a:t>
            </a:r>
            <a:r>
              <a:rPr lang="zh-CN" altLang="en-US" sz="2400" dirty="0"/>
              <a:t> </a:t>
            </a:r>
            <a:r>
              <a:rPr lang="en-US" altLang="zh-CN" sz="2400" dirty="0"/>
              <a:t>interactive speed (PVLDB’16)</a:t>
            </a:r>
          </a:p>
          <a:p>
            <a:pPr lvl="1">
              <a:buFont typeface="Arial" charset="0"/>
              <a:buChar char="•"/>
            </a:pPr>
            <a:r>
              <a:rPr lang="en-US" altLang="zh-CN" sz="2400" b="1" dirty="0" err="1"/>
              <a:t>GraphD</a:t>
            </a:r>
            <a:r>
              <a:rPr lang="en-US" altLang="zh-CN" sz="2400" b="1" dirty="0"/>
              <a:t>: </a:t>
            </a:r>
            <a:r>
              <a:rPr lang="en-US" altLang="zh-CN" sz="2400" dirty="0"/>
              <a:t>distributed out-of-core execution</a:t>
            </a:r>
            <a:r>
              <a:rPr lang="zh-CN" altLang="en-US" sz="2400" dirty="0"/>
              <a:t> </a:t>
            </a:r>
            <a:r>
              <a:rPr lang="en-US" altLang="zh-CN" sz="2400" dirty="0"/>
              <a:t>(TPDS’18)</a:t>
            </a:r>
          </a:p>
          <a:p>
            <a:pPr lvl="1">
              <a:buFont typeface="Arial" charset="0"/>
              <a:buChar char="•"/>
            </a:pPr>
            <a:r>
              <a:rPr lang="en-US" altLang="zh-CN" sz="2400" b="1" dirty="0"/>
              <a:t>LWFT: </a:t>
            </a:r>
            <a:r>
              <a:rPr lang="en-US" altLang="zh-CN" sz="2400" dirty="0"/>
              <a:t>faster checkpointing and recovery (ICPP’19)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522ED-4B71-A347-9BCC-2160F9697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551" y="558978"/>
            <a:ext cx="2489249" cy="20074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5E1955-0C80-814C-BB0D-97A172E1E883}"/>
              </a:ext>
            </a:extLst>
          </p:cNvPr>
          <p:cNvSpPr/>
          <p:nvPr/>
        </p:nvSpPr>
        <p:spPr>
          <a:xfrm>
            <a:off x="4597152" y="-6259"/>
            <a:ext cx="4546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</a:rPr>
              <a:t>IO-Bound</a:t>
            </a:r>
            <a:r>
              <a:rPr lang="zh-CN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</a:rPr>
              <a:t>Execution!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B570D-3950-454E-B9CE-4F2C7C3930DF}"/>
              </a:ext>
            </a:extLst>
          </p:cNvPr>
          <p:cNvSpPr/>
          <p:nvPr/>
        </p:nvSpPr>
        <p:spPr>
          <a:xfrm>
            <a:off x="-36512" y="6453336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b="1" dirty="0">
                <a:solidFill>
                  <a:srgbClr val="C00000"/>
                </a:solidFill>
              </a:rPr>
              <a:t>An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algorithm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researcher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working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on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techniques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that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improve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systems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in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general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76759-C685-2B44-A443-BE388DCEDB54}"/>
              </a:ext>
            </a:extLst>
          </p:cNvPr>
          <p:cNvSpPr txBox="1"/>
          <p:nvPr/>
        </p:nvSpPr>
        <p:spPr>
          <a:xfrm>
            <a:off x="9060873" y="70381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03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altLang="zh-CN" sz="5400" dirty="0"/>
              <a:t>Programming</a:t>
            </a:r>
            <a:r>
              <a:rPr lang="zh-CN" altLang="en-US" sz="5400" dirty="0"/>
              <a:t> </a:t>
            </a:r>
            <a:r>
              <a:rPr lang="en-US" altLang="zh-CN" sz="5400" dirty="0"/>
              <a:t>Interface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30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FCCA2-FDD7-F141-BB9D-DB9C619DDEC4}"/>
              </a:ext>
            </a:extLst>
          </p:cNvPr>
          <p:cNvSpPr txBox="1"/>
          <p:nvPr/>
        </p:nvSpPr>
        <p:spPr>
          <a:xfrm>
            <a:off x="1043607" y="1694418"/>
            <a:ext cx="194421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Trans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5F4E6-C08A-0644-9C3F-25C84CC8CF3B}"/>
              </a:ext>
            </a:extLst>
          </p:cNvPr>
          <p:cNvSpPr txBox="1"/>
          <p:nvPr/>
        </p:nvSpPr>
        <p:spPr>
          <a:xfrm>
            <a:off x="1043607" y="2063750"/>
            <a:ext cx="194421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0432FF"/>
                </a:solidFill>
              </a:rPr>
              <a:t>i</a:t>
            </a:r>
            <a:r>
              <a:rPr lang="en-US" sz="1600" dirty="0" err="1">
                <a:solidFill>
                  <a:srgbClr val="0432FF"/>
                </a:solidFill>
              </a:rPr>
              <a:t>nt</a:t>
            </a:r>
            <a:r>
              <a:rPr lang="en-US" sz="1600" dirty="0"/>
              <a:t> </a:t>
            </a:r>
            <a:r>
              <a:rPr lang="zh-CN" altLang="en-US" sz="1600" dirty="0"/>
              <a:t> </a:t>
            </a:r>
            <a:r>
              <a:rPr lang="en-US" sz="1600" i="1" dirty="0" err="1"/>
              <a:t>transaction_id</a:t>
            </a:r>
            <a:endParaRPr lang="en-US" sz="1600" i="1" dirty="0"/>
          </a:p>
          <a:p>
            <a:r>
              <a:rPr lang="en-US" altLang="zh-CN" sz="1600" dirty="0">
                <a:solidFill>
                  <a:srgbClr val="00B050"/>
                </a:solidFill>
              </a:rPr>
              <a:t>//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transaction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data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6209A-8DCC-D649-B837-26928C2742A9}"/>
              </a:ext>
            </a:extLst>
          </p:cNvPr>
          <p:cNvSpPr txBox="1"/>
          <p:nvPr/>
        </p:nvSpPr>
        <p:spPr>
          <a:xfrm>
            <a:off x="3059833" y="1689609"/>
            <a:ext cx="216024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ProjTrans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8F8D4-3589-C640-8C1A-60B38E8A44BB}"/>
              </a:ext>
            </a:extLst>
          </p:cNvPr>
          <p:cNvSpPr txBox="1"/>
          <p:nvPr/>
        </p:nvSpPr>
        <p:spPr>
          <a:xfrm>
            <a:off x="3059832" y="2058941"/>
            <a:ext cx="216024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0432FF"/>
                </a:solidFill>
              </a:rPr>
              <a:t>i</a:t>
            </a:r>
            <a:r>
              <a:rPr lang="en-US" sz="1600" dirty="0" err="1">
                <a:solidFill>
                  <a:srgbClr val="0432FF"/>
                </a:solidFill>
              </a:rPr>
              <a:t>nt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  <a:r>
              <a:rPr lang="zh-CN" altLang="en-US" sz="1600" dirty="0"/>
              <a:t> </a:t>
            </a:r>
            <a:r>
              <a:rPr lang="en-US" sz="1600" i="1" dirty="0" err="1"/>
              <a:t>transaction_id</a:t>
            </a:r>
            <a:endParaRPr lang="en-US" sz="1600" i="1" dirty="0"/>
          </a:p>
          <a:p>
            <a:r>
              <a:rPr lang="en-US" altLang="zh-CN" sz="1600" dirty="0">
                <a:solidFill>
                  <a:srgbClr val="00B050"/>
                </a:solidFill>
              </a:rPr>
              <a:t>//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transaction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match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B11B6-E4EE-FC47-BF15-4C039BD7F35D}"/>
              </a:ext>
            </a:extLst>
          </p:cNvPr>
          <p:cNvSpPr txBox="1"/>
          <p:nvPr/>
        </p:nvSpPr>
        <p:spPr>
          <a:xfrm>
            <a:off x="5292080" y="1689609"/>
            <a:ext cx="266429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Pattern</a:t>
            </a:r>
            <a:endParaRPr 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2CCE3-12F1-2649-998F-348C7E375825}"/>
              </a:ext>
            </a:extLst>
          </p:cNvPr>
          <p:cNvSpPr txBox="1"/>
          <p:nvPr/>
        </p:nvSpPr>
        <p:spPr>
          <a:xfrm>
            <a:off x="5292080" y="2058941"/>
            <a:ext cx="266429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//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l-GR" altLang="zh-CN" sz="1600" i="1" dirty="0">
                <a:solidFill>
                  <a:srgbClr val="00B050"/>
                </a:solidFill>
              </a:rPr>
              <a:t>α</a:t>
            </a:r>
            <a:r>
              <a:rPr lang="zh-CN" altLang="en-US" sz="1600" dirty="0">
                <a:solidFill>
                  <a:srgbClr val="00B050"/>
                </a:solidFill>
              </a:rPr>
              <a:t>  </a:t>
            </a:r>
            <a:r>
              <a:rPr lang="en-US" altLang="zh-CN" sz="1600" dirty="0">
                <a:solidFill>
                  <a:srgbClr val="00B050"/>
                </a:solidFill>
              </a:rPr>
              <a:t>and</a:t>
            </a:r>
            <a:r>
              <a:rPr lang="zh-CN" altLang="en-US" sz="1600" dirty="0">
                <a:solidFill>
                  <a:srgbClr val="00B050"/>
                </a:solidFill>
              </a:rPr>
              <a:t>  </a:t>
            </a:r>
            <a:r>
              <a:rPr lang="en-US" altLang="zh-CN" sz="1600" i="1" dirty="0">
                <a:solidFill>
                  <a:srgbClr val="00B050"/>
                </a:solidFill>
              </a:rPr>
              <a:t>D</a:t>
            </a:r>
            <a:r>
              <a:rPr lang="en-US" altLang="zh-CN" sz="1600" dirty="0">
                <a:solidFill>
                  <a:srgbClr val="00B050"/>
                </a:solidFill>
              </a:rPr>
              <a:t>|</a:t>
            </a:r>
            <a:r>
              <a:rPr lang="el-GR" altLang="zh-CN" sz="1600" i="1" baseline="-25000" dirty="0">
                <a:solidFill>
                  <a:srgbClr val="00B050"/>
                </a:solidFill>
              </a:rPr>
              <a:t>α</a:t>
            </a:r>
            <a:endParaRPr lang="en-US" altLang="zh-CN" sz="1600" i="1" baseline="-25000" dirty="0">
              <a:solidFill>
                <a:srgbClr val="00B050"/>
              </a:solidFill>
            </a:endParaRPr>
          </a:p>
          <a:p>
            <a:r>
              <a:rPr lang="en-US" altLang="zh-CN" sz="1600" dirty="0">
                <a:solidFill>
                  <a:srgbClr val="0432FF"/>
                </a:solidFill>
              </a:rPr>
              <a:t>UDF:</a:t>
            </a:r>
            <a:r>
              <a:rPr lang="zh-CN" altLang="en-US" sz="1600" dirty="0">
                <a:solidFill>
                  <a:srgbClr val="0432FF"/>
                </a:solidFill>
              </a:rPr>
              <a:t>  </a:t>
            </a:r>
            <a:r>
              <a:rPr lang="en-US" altLang="zh-CN" sz="1600" dirty="0"/>
              <a:t>print(</a:t>
            </a:r>
            <a:r>
              <a:rPr lang="en-US" altLang="zh-CN" sz="1600" dirty="0" err="1"/>
              <a:t>ostream</a:t>
            </a:r>
            <a:r>
              <a:rPr lang="en-US" altLang="zh-CN" sz="1600" dirty="0"/>
              <a:t>&amp; </a:t>
            </a:r>
            <a:r>
              <a:rPr lang="en-US" altLang="zh-CN" sz="1600" dirty="0" err="1"/>
              <a:t>fout</a:t>
            </a:r>
            <a:r>
              <a:rPr lang="en-US" altLang="zh-CN" sz="1600" dirty="0"/>
              <a:t>)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6E02F-B918-474D-82C5-92DAF8E4013B}"/>
              </a:ext>
            </a:extLst>
          </p:cNvPr>
          <p:cNvSpPr txBox="1"/>
          <p:nvPr/>
        </p:nvSpPr>
        <p:spPr>
          <a:xfrm>
            <a:off x="1043608" y="2827962"/>
            <a:ext cx="691276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Task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&lt;</a:t>
            </a:r>
            <a:r>
              <a:rPr lang="en-US" altLang="zh-CN" sz="1600" b="1" dirty="0" err="1">
                <a:solidFill>
                  <a:srgbClr val="0432FF"/>
                </a:solidFill>
              </a:rPr>
              <a:t>PatternT</a:t>
            </a:r>
            <a:r>
              <a:rPr lang="en-US" altLang="zh-CN" sz="1600" b="1" dirty="0"/>
              <a:t>,</a:t>
            </a:r>
            <a:r>
              <a:rPr lang="zh-CN" altLang="en-US" sz="1600" b="1" dirty="0"/>
              <a:t> </a:t>
            </a:r>
            <a:r>
              <a:rPr lang="en-US" altLang="zh-CN" sz="1600" b="1" dirty="0" err="1">
                <a:solidFill>
                  <a:srgbClr val="0432FF"/>
                </a:solidFill>
              </a:rPr>
              <a:t>ChildrenT</a:t>
            </a:r>
            <a:r>
              <a:rPr lang="en-US" altLang="zh-CN" sz="1600" b="1" dirty="0"/>
              <a:t>,</a:t>
            </a:r>
            <a:r>
              <a:rPr lang="zh-CN" altLang="en-US" sz="1600" b="1" dirty="0"/>
              <a:t> </a:t>
            </a:r>
            <a:r>
              <a:rPr lang="en-US" altLang="zh-CN" sz="1600" b="1" dirty="0" err="1">
                <a:solidFill>
                  <a:srgbClr val="0432FF"/>
                </a:solidFill>
              </a:rPr>
              <a:t>TransT</a:t>
            </a:r>
            <a:r>
              <a:rPr lang="en-US" altLang="zh-CN" sz="1600" b="1" dirty="0"/>
              <a:t>&gt;</a:t>
            </a:r>
            <a:endParaRPr 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51FE9-F46A-E140-BC09-A8D96189C3A9}"/>
              </a:ext>
            </a:extLst>
          </p:cNvPr>
          <p:cNvSpPr txBox="1"/>
          <p:nvPr/>
        </p:nvSpPr>
        <p:spPr>
          <a:xfrm>
            <a:off x="1043607" y="3197294"/>
            <a:ext cx="6912769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0432FF"/>
                </a:solidFill>
              </a:rPr>
              <a:t>PatternT</a:t>
            </a:r>
            <a:r>
              <a:rPr lang="zh-CN" altLang="en-US" sz="1600" dirty="0"/>
              <a:t>  </a:t>
            </a:r>
            <a:r>
              <a:rPr lang="en-US" altLang="zh-CN" sz="1600" i="1" dirty="0"/>
              <a:t>pattern</a:t>
            </a:r>
          </a:p>
          <a:p>
            <a:r>
              <a:rPr lang="en-US" altLang="zh-CN" sz="1600" dirty="0" err="1">
                <a:solidFill>
                  <a:srgbClr val="0432FF"/>
                </a:solidFill>
              </a:rPr>
              <a:t>ChildrenT</a:t>
            </a:r>
            <a:r>
              <a:rPr lang="zh-CN" altLang="en-US" sz="1600" dirty="0"/>
              <a:t>  </a:t>
            </a:r>
            <a:r>
              <a:rPr lang="en-US" altLang="zh-CN" sz="1600" dirty="0"/>
              <a:t>children</a:t>
            </a:r>
            <a:endParaRPr lang="en-US" sz="1600" dirty="0"/>
          </a:p>
          <a:p>
            <a:r>
              <a:rPr lang="en-US" altLang="zh-CN" sz="1600" dirty="0">
                <a:solidFill>
                  <a:srgbClr val="0432FF"/>
                </a:solidFill>
              </a:rPr>
              <a:t>UDF:</a:t>
            </a:r>
            <a:r>
              <a:rPr lang="zh-CN" altLang="en-US" sz="1600" dirty="0">
                <a:solidFill>
                  <a:srgbClr val="0432FF"/>
                </a:solidFill>
              </a:rPr>
              <a:t>  </a:t>
            </a:r>
            <a:r>
              <a:rPr lang="en-US" altLang="zh-CN" sz="1600" dirty="0" err="1"/>
              <a:t>setChildren</a:t>
            </a:r>
            <a:r>
              <a:rPr lang="en-US" altLang="zh-CN" sz="1600" dirty="0"/>
              <a:t>()</a:t>
            </a:r>
          </a:p>
          <a:p>
            <a:r>
              <a:rPr lang="en-US" altLang="zh-CN" sz="1600" dirty="0">
                <a:solidFill>
                  <a:srgbClr val="0432FF"/>
                </a:solidFill>
              </a:rPr>
              <a:t>UDF:</a:t>
            </a:r>
            <a:r>
              <a:rPr lang="zh-CN" altLang="en-US" sz="1600" dirty="0">
                <a:solidFill>
                  <a:srgbClr val="0432FF"/>
                </a:solidFill>
              </a:rPr>
              <a:t>  </a:t>
            </a:r>
            <a:r>
              <a:rPr lang="en-US" altLang="zh-CN" sz="1600" dirty="0"/>
              <a:t>Task* </a:t>
            </a:r>
            <a:r>
              <a:rPr lang="en-US" altLang="zh-CN" sz="1600" dirty="0" err="1"/>
              <a:t>get_next_child</a:t>
            </a:r>
            <a:r>
              <a:rPr lang="en-US" altLang="zh-CN" sz="1600" dirty="0"/>
              <a:t>()</a:t>
            </a:r>
            <a:r>
              <a:rPr lang="zh-CN" altLang="en-US" sz="1600" dirty="0"/>
              <a:t>   </a:t>
            </a:r>
            <a:r>
              <a:rPr lang="en-US" altLang="zh-CN" sz="1600" dirty="0">
                <a:solidFill>
                  <a:srgbClr val="00B050"/>
                </a:solidFill>
              </a:rPr>
              <a:t>//”new”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task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from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child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pattern</a:t>
            </a:r>
            <a:endParaRPr lang="en-US" altLang="zh-CN" sz="1600" dirty="0"/>
          </a:p>
          <a:p>
            <a:r>
              <a:rPr lang="en-US" altLang="zh-CN" sz="1600" dirty="0">
                <a:solidFill>
                  <a:srgbClr val="0432FF"/>
                </a:solidFill>
              </a:rPr>
              <a:t>UDF:</a:t>
            </a:r>
            <a:r>
              <a:rPr lang="zh-CN" altLang="en-US" sz="1600" dirty="0">
                <a:solidFill>
                  <a:srgbClr val="0432FF"/>
                </a:solidFill>
              </a:rPr>
              <a:t>  </a:t>
            </a:r>
            <a:r>
              <a:rPr lang="en-US" altLang="zh-CN" sz="1600" dirty="0"/>
              <a:t>bool </a:t>
            </a:r>
            <a:r>
              <a:rPr lang="en-US" altLang="zh-CN" sz="1600" dirty="0" err="1"/>
              <a:t>pre_check</a:t>
            </a:r>
            <a:r>
              <a:rPr lang="en-US" altLang="zh-CN" sz="1600" dirty="0"/>
              <a:t>(</a:t>
            </a:r>
            <a:r>
              <a:rPr lang="en-US" altLang="zh-CN" sz="1600" dirty="0" err="1"/>
              <a:t>ostream</a:t>
            </a:r>
            <a:r>
              <a:rPr lang="en-US" altLang="zh-CN" sz="1600" dirty="0"/>
              <a:t>&amp; </a:t>
            </a:r>
            <a:r>
              <a:rPr lang="en-US" altLang="zh-CN" sz="1600" dirty="0" err="1"/>
              <a:t>fout</a:t>
            </a:r>
            <a:r>
              <a:rPr lang="en-US" altLang="zh-CN" sz="1600" dirty="0"/>
              <a:t>)</a:t>
            </a:r>
          </a:p>
          <a:p>
            <a:r>
              <a:rPr lang="en-US" altLang="zh-CN" sz="1600" dirty="0">
                <a:solidFill>
                  <a:srgbClr val="0432FF"/>
                </a:solidFill>
              </a:rPr>
              <a:t>UDF:</a:t>
            </a:r>
            <a:r>
              <a:rPr lang="zh-CN" altLang="en-US" sz="1600" dirty="0">
                <a:solidFill>
                  <a:srgbClr val="0432FF"/>
                </a:solidFill>
              </a:rPr>
              <a:t>  </a:t>
            </a:r>
            <a:r>
              <a:rPr lang="en-US" altLang="zh-CN" sz="1600" dirty="0"/>
              <a:t>bool </a:t>
            </a:r>
            <a:r>
              <a:rPr lang="en-US" altLang="zh-CN" sz="1600" dirty="0" err="1"/>
              <a:t>needSplit</a:t>
            </a:r>
            <a:r>
              <a:rPr lang="en-US" altLang="zh-CN" sz="1600" dirty="0"/>
              <a:t>()</a:t>
            </a:r>
          </a:p>
          <a:p>
            <a:r>
              <a:rPr lang="en-US" altLang="zh-CN" sz="1600" dirty="0">
                <a:solidFill>
                  <a:srgbClr val="0432FF"/>
                </a:solidFill>
              </a:rPr>
              <a:t>Entry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Function: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sz="1600" dirty="0"/>
              <a:t>run(</a:t>
            </a:r>
            <a:r>
              <a:rPr lang="en-US" sz="1600" dirty="0" err="1"/>
              <a:t>ostream</a:t>
            </a:r>
            <a:r>
              <a:rPr lang="en-US" sz="1600" dirty="0"/>
              <a:t>&amp; </a:t>
            </a:r>
            <a:r>
              <a:rPr lang="en-US" sz="1600" dirty="0" err="1"/>
              <a:t>fout</a:t>
            </a:r>
            <a:r>
              <a:rPr lang="en-US" sz="16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E3C23-29AA-6041-AF8F-B3C19FD00D5E}"/>
              </a:ext>
            </a:extLst>
          </p:cNvPr>
          <p:cNvSpPr txBox="1"/>
          <p:nvPr/>
        </p:nvSpPr>
        <p:spPr>
          <a:xfrm>
            <a:off x="1043607" y="5172288"/>
            <a:ext cx="691276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Worker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&lt;</a:t>
            </a:r>
            <a:r>
              <a:rPr lang="en-US" altLang="zh-CN" sz="1600" b="1" dirty="0" err="1">
                <a:solidFill>
                  <a:srgbClr val="0432FF"/>
                </a:solidFill>
              </a:rPr>
              <a:t>TaskT</a:t>
            </a:r>
            <a:r>
              <a:rPr lang="en-US" altLang="zh-CN" sz="1600" b="1" dirty="0"/>
              <a:t>&gt;</a:t>
            </a:r>
            <a:endParaRPr 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1486E5-4119-1F48-A589-3BDAC7A9047C}"/>
              </a:ext>
            </a:extLst>
          </p:cNvPr>
          <p:cNvSpPr txBox="1"/>
          <p:nvPr/>
        </p:nvSpPr>
        <p:spPr>
          <a:xfrm>
            <a:off x="1043607" y="5520134"/>
            <a:ext cx="691276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0432FF"/>
                </a:solidFill>
              </a:rPr>
              <a:t>ifstream</a:t>
            </a:r>
            <a:r>
              <a:rPr lang="en-US" altLang="zh-CN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/>
              <a:t>input_file</a:t>
            </a:r>
            <a:endParaRPr lang="en-US" altLang="zh-CN" sz="1600" i="1" baseline="-25000" dirty="0"/>
          </a:p>
          <a:p>
            <a:r>
              <a:rPr lang="en-US" altLang="zh-CN" sz="1600" dirty="0">
                <a:solidFill>
                  <a:srgbClr val="0432FF"/>
                </a:solidFill>
              </a:rPr>
              <a:t>UDF:</a:t>
            </a:r>
            <a:r>
              <a:rPr lang="zh-CN" altLang="en-US" sz="1600" dirty="0">
                <a:solidFill>
                  <a:srgbClr val="0432FF"/>
                </a:solidFill>
              </a:rPr>
              <a:t>  </a:t>
            </a:r>
            <a:r>
              <a:rPr lang="en-US" altLang="zh-CN" sz="1600" dirty="0" err="1"/>
              <a:t>readNextTrans</a:t>
            </a:r>
            <a:r>
              <a:rPr lang="en-US" altLang="zh-CN" sz="1600" dirty="0"/>
              <a:t>(</a:t>
            </a:r>
            <a:r>
              <a:rPr lang="en-US" altLang="zh-CN" sz="1600" dirty="0">
                <a:solidFill>
                  <a:srgbClr val="0432FF"/>
                </a:solidFill>
              </a:rPr>
              <a:t>vector</a:t>
            </a:r>
            <a:r>
              <a:rPr lang="en-US" altLang="zh-CN" sz="1600" dirty="0"/>
              <a:t>&lt;</a:t>
            </a:r>
            <a:r>
              <a:rPr lang="en-US" altLang="zh-CN" sz="1600" dirty="0" err="1">
                <a:solidFill>
                  <a:srgbClr val="0432FF"/>
                </a:solidFill>
              </a:rPr>
              <a:t>TransT</a:t>
            </a:r>
            <a:r>
              <a:rPr lang="en-US" altLang="zh-CN" sz="1600" dirty="0"/>
              <a:t>&gt;&amp; </a:t>
            </a:r>
            <a:r>
              <a:rPr lang="en-US" altLang="zh-CN" sz="1600" i="1" dirty="0"/>
              <a:t>D</a:t>
            </a:r>
            <a:r>
              <a:rPr lang="en-US" altLang="zh-CN" sz="1600" dirty="0"/>
              <a:t>)</a:t>
            </a:r>
          </a:p>
          <a:p>
            <a:r>
              <a:rPr lang="en-US" altLang="zh-CN" sz="1600" dirty="0">
                <a:solidFill>
                  <a:srgbClr val="0432FF"/>
                </a:solidFill>
              </a:rPr>
              <a:t>UDF:</a:t>
            </a:r>
            <a:r>
              <a:rPr lang="zh-CN" altLang="en-US" sz="1600" dirty="0"/>
              <a:t>  </a:t>
            </a:r>
            <a:r>
              <a:rPr lang="en-US" altLang="zh-CN" sz="1600" dirty="0" err="1"/>
              <a:t>setRoot</a:t>
            </a:r>
            <a:r>
              <a:rPr lang="en-US" altLang="zh-CN" sz="1600" dirty="0"/>
              <a:t>(</a:t>
            </a:r>
            <a:r>
              <a:rPr lang="en-US" altLang="zh-CN" sz="1600" dirty="0">
                <a:solidFill>
                  <a:srgbClr val="0432FF"/>
                </a:solidFill>
              </a:rPr>
              <a:t>stack</a:t>
            </a:r>
            <a:r>
              <a:rPr lang="en-US" altLang="zh-CN" sz="1600" dirty="0"/>
              <a:t>&lt;</a:t>
            </a:r>
            <a:r>
              <a:rPr lang="en-US" altLang="zh-CN" sz="1600" dirty="0" err="1">
                <a:solidFill>
                  <a:srgbClr val="0432FF"/>
                </a:solidFill>
              </a:rPr>
              <a:t>TaskT</a:t>
            </a:r>
            <a:r>
              <a:rPr lang="en-US" altLang="zh-CN" sz="1600" dirty="0"/>
              <a:t>*&gt;&amp; </a:t>
            </a:r>
            <a:r>
              <a:rPr lang="en-US" altLang="zh-CN" sz="1600" i="1" dirty="0" err="1"/>
              <a:t>Q</a:t>
            </a:r>
            <a:r>
              <a:rPr lang="en-US" altLang="zh-CN" sz="1600" baseline="-25000" dirty="0" err="1"/>
              <a:t>task</a:t>
            </a:r>
            <a:r>
              <a:rPr lang="en-US" altLang="zh-CN" sz="1600" dirty="0"/>
              <a:t>)</a:t>
            </a:r>
          </a:p>
          <a:p>
            <a:r>
              <a:rPr lang="en-US" altLang="zh-CN" sz="1600" dirty="0">
                <a:solidFill>
                  <a:srgbClr val="0432FF"/>
                </a:solidFill>
              </a:rPr>
              <a:t>Entry Function:</a:t>
            </a:r>
            <a:r>
              <a:rPr lang="zh-CN" altLang="en-US" sz="1600" dirty="0">
                <a:solidFill>
                  <a:srgbClr val="0432FF"/>
                </a:solidFill>
              </a:rPr>
              <a:t>  </a:t>
            </a:r>
            <a:r>
              <a:rPr lang="en-US" altLang="zh-CN" sz="1600" dirty="0"/>
              <a:t>run()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125947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055"/>
            <a:ext cx="8229600" cy="1143000"/>
          </a:xfrm>
        </p:spPr>
        <p:txBody>
          <a:bodyPr/>
          <a:lstStyle/>
          <a:p>
            <a:r>
              <a:rPr lang="en-US" altLang="zh-CN" dirty="0" err="1"/>
              <a:t>PrefixFPM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31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A6C252-871C-D64C-9CA1-90B11E856A2D}"/>
              </a:ext>
            </a:extLst>
          </p:cNvPr>
          <p:cNvSpPr/>
          <p:nvPr/>
        </p:nvSpPr>
        <p:spPr>
          <a:xfrm>
            <a:off x="1187624" y="1796038"/>
            <a:ext cx="68407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7F0055"/>
                </a:solidFill>
                <a:latin typeface="Menlo" panose="020B0609030804020204" pitchFamily="49" charset="0"/>
              </a:rPr>
              <a:t>void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Menlo" panose="020B0609030804020204" pitchFamily="49" charset="0"/>
              </a:rPr>
              <a:t>run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ostream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&amp;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fout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){</a:t>
            </a:r>
          </a:p>
          <a:p>
            <a:r>
              <a:rPr lang="en-US" sz="1800" b="1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US" sz="1800" b="1" dirty="0">
                <a:solidFill>
                  <a:srgbClr val="7F0055"/>
                </a:solidFill>
                <a:latin typeface="Menlo" panose="020B0609030804020204" pitchFamily="49" charset="0"/>
              </a:rPr>
              <a:t>if</a:t>
            </a:r>
            <a:r>
              <a:rPr lang="en-US" sz="1800" dirty="0">
                <a:latin typeface="Menlo" panose="020B0609030804020204" pitchFamily="49" charset="0"/>
              </a:rPr>
              <a:t>(!</a:t>
            </a:r>
            <a:r>
              <a:rPr lang="en-US" sz="1800" dirty="0" err="1">
                <a:latin typeface="Menlo" panose="020B0609030804020204" pitchFamily="49" charset="0"/>
              </a:rPr>
              <a:t>pre_check</a:t>
            </a:r>
            <a:r>
              <a:rPr lang="en-US" sz="1800" dirty="0">
                <a:latin typeface="Menlo" panose="020B0609030804020204" pitchFamily="49" charset="0"/>
              </a:rPr>
              <a:t>(</a:t>
            </a:r>
            <a:r>
              <a:rPr lang="en-US" sz="1800" dirty="0" err="1">
                <a:latin typeface="Menlo" panose="020B0609030804020204" pitchFamily="49" charset="0"/>
              </a:rPr>
              <a:t>fout</a:t>
            </a:r>
            <a:r>
              <a:rPr lang="en-US" sz="1800" dirty="0">
                <a:latin typeface="Menlo" panose="020B0609030804020204" pitchFamily="49" charset="0"/>
              </a:rPr>
              <a:t>)) </a:t>
            </a:r>
            <a:r>
              <a:rPr lang="en-US" sz="1800" b="1" dirty="0">
                <a:solidFill>
                  <a:srgbClr val="7F0055"/>
                </a:solidFill>
                <a:latin typeface="Menlo" panose="020B0609030804020204" pitchFamily="49" charset="0"/>
              </a:rPr>
              <a:t>return</a:t>
            </a:r>
            <a:r>
              <a:rPr lang="en-US" sz="1800" dirty="0">
                <a:latin typeface="Menlo" panose="020B0609030804020204" pitchFamily="49" charset="0"/>
              </a:rPr>
              <a:t>;</a:t>
            </a:r>
          </a:p>
          <a:p>
            <a:r>
              <a:rPr lang="en-US" sz="1800" dirty="0">
                <a:solidFill>
                  <a:srgbClr val="3F7F5F"/>
                </a:solidFill>
                <a:latin typeface="Menlo" panose="020B0609030804020204" pitchFamily="49" charset="0"/>
              </a:rPr>
              <a:t>	//generate new patterns</a:t>
            </a:r>
          </a:p>
          <a:p>
            <a:r>
              <a:rPr lang="en-US" sz="1800" dirty="0">
                <a:latin typeface="Menlo" panose="020B0609030804020204" pitchFamily="49" charset="0"/>
              </a:rPr>
              <a:t>	</a:t>
            </a:r>
            <a:r>
              <a:rPr lang="en-US" sz="1800" dirty="0" err="1">
                <a:latin typeface="Menlo" panose="020B0609030804020204" pitchFamily="49" charset="0"/>
              </a:rPr>
              <a:t>setChildren</a:t>
            </a:r>
            <a:r>
              <a:rPr lang="en-US" sz="1800" dirty="0">
                <a:latin typeface="Menlo" panose="020B0609030804020204" pitchFamily="49" charset="0"/>
              </a:rPr>
              <a:t>(</a:t>
            </a:r>
            <a:r>
              <a:rPr lang="en-US" sz="1800" dirty="0">
                <a:solidFill>
                  <a:srgbClr val="0000C0"/>
                </a:solidFill>
                <a:latin typeface="Menlo" panose="020B0609030804020204" pitchFamily="49" charset="0"/>
              </a:rPr>
              <a:t>children</a:t>
            </a:r>
            <a:r>
              <a:rPr lang="en-US" sz="1800" dirty="0">
                <a:latin typeface="Menlo" panose="020B0609030804020204" pitchFamily="49" charset="0"/>
              </a:rPr>
              <a:t>);</a:t>
            </a:r>
          </a:p>
          <a:p>
            <a:r>
              <a:rPr lang="en-US" sz="1800" dirty="0">
                <a:solidFill>
                  <a:srgbClr val="3F7F5F"/>
                </a:solidFill>
                <a:latin typeface="Menlo" panose="020B0609030804020204" pitchFamily="49" charset="0"/>
              </a:rPr>
              <a:t>	//run new child tasks</a:t>
            </a:r>
          </a:p>
          <a:p>
            <a:r>
              <a:rPr lang="en-US" sz="1800" b="1" dirty="0">
                <a:solidFill>
                  <a:srgbClr val="7F0055"/>
                </a:solidFill>
                <a:latin typeface="Menlo" panose="020B0609030804020204" pitchFamily="49" charset="0"/>
              </a:rPr>
              <a:t>	while</a:t>
            </a:r>
            <a:r>
              <a:rPr lang="en-US" sz="1800" dirty="0">
                <a:latin typeface="Menlo" panose="020B0609030804020204" pitchFamily="49" charset="0"/>
              </a:rPr>
              <a:t>(</a:t>
            </a:r>
            <a:r>
              <a:rPr lang="en-US" sz="1800" dirty="0">
                <a:solidFill>
                  <a:srgbClr val="005032"/>
                </a:solidFill>
                <a:latin typeface="Menlo" panose="020B0609030804020204" pitchFamily="49" charset="0"/>
              </a:rPr>
              <a:t>Task</a:t>
            </a:r>
            <a:r>
              <a:rPr lang="en-US" sz="1800" dirty="0">
                <a:latin typeface="Menlo" panose="020B0609030804020204" pitchFamily="49" charset="0"/>
              </a:rPr>
              <a:t>* t= </a:t>
            </a:r>
            <a:r>
              <a:rPr lang="en-US" sz="1800" dirty="0" err="1">
                <a:latin typeface="Menlo" panose="020B0609030804020204" pitchFamily="49" charset="0"/>
              </a:rPr>
              <a:t>get_next_child</a:t>
            </a:r>
            <a:r>
              <a:rPr lang="en-US" sz="1800" dirty="0">
                <a:latin typeface="Menlo" panose="020B0609030804020204" pitchFamily="49" charset="0"/>
              </a:rPr>
              <a:t>()){</a:t>
            </a:r>
          </a:p>
          <a:p>
            <a:r>
              <a:rPr lang="en-US" sz="1800" b="1" dirty="0">
                <a:solidFill>
                  <a:srgbClr val="7F0055"/>
                </a:solidFill>
                <a:latin typeface="Menlo" panose="020B0609030804020204" pitchFamily="49" charset="0"/>
              </a:rPr>
              <a:t>		if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needSplit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()){</a:t>
            </a:r>
          </a:p>
          <a:p>
            <a:r>
              <a:rPr lang="zh-CN" alt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         </a:t>
            </a:r>
            <a:r>
              <a:rPr lang="en-US" sz="1800" dirty="0" err="1">
                <a:latin typeface="Menlo" panose="020B0609030804020204" pitchFamily="49" charset="0"/>
              </a:rPr>
              <a:t>q_mtx.lock</a:t>
            </a:r>
            <a:r>
              <a:rPr lang="en-US" sz="1800" dirty="0">
                <a:latin typeface="Menlo" panose="020B0609030804020204" pitchFamily="49" charset="0"/>
              </a:rPr>
              <a:t>();</a:t>
            </a:r>
          </a:p>
          <a:p>
            <a:r>
              <a:rPr lang="zh-CN" altLang="en-US" sz="1800" dirty="0">
                <a:latin typeface="Menlo" panose="020B0609030804020204" pitchFamily="49" charset="0"/>
              </a:rPr>
              <a:t>          </a:t>
            </a:r>
            <a:r>
              <a:rPr lang="en-US" sz="1800" dirty="0">
                <a:latin typeface="Menlo" panose="020B0609030804020204" pitchFamily="49" charset="0"/>
              </a:rPr>
              <a:t>queue().push(t); </a:t>
            </a:r>
          </a:p>
          <a:p>
            <a:r>
              <a:rPr lang="zh-CN" altLang="en-US" sz="1800" dirty="0">
                <a:latin typeface="Menlo" panose="020B0609030804020204" pitchFamily="49" charset="0"/>
              </a:rPr>
              <a:t>          </a:t>
            </a:r>
            <a:r>
              <a:rPr lang="en-US" sz="1800" dirty="0" err="1">
                <a:latin typeface="Menlo" panose="020B0609030804020204" pitchFamily="49" charset="0"/>
              </a:rPr>
              <a:t>q_mtx.unlock</a:t>
            </a:r>
            <a:r>
              <a:rPr lang="en-US" sz="1800" dirty="0">
                <a:latin typeface="Menlo" panose="020B0609030804020204" pitchFamily="49" charset="0"/>
              </a:rPr>
              <a:t>();</a:t>
            </a:r>
          </a:p>
          <a:p>
            <a:pPr lvl="2"/>
            <a:r>
              <a:rPr lang="en-US" sz="1800" dirty="0">
                <a:latin typeface="Menlo" panose="020B0609030804020204" pitchFamily="49" charset="0"/>
              </a:rPr>
              <a:t>}</a:t>
            </a:r>
          </a:p>
          <a:p>
            <a:pPr lvl="2"/>
            <a:r>
              <a:rPr lang="en-US" sz="1800" b="1" dirty="0">
                <a:solidFill>
                  <a:srgbClr val="7F0055"/>
                </a:solidFill>
                <a:latin typeface="Menlo" panose="020B0609030804020204" pitchFamily="49" charset="0"/>
              </a:rPr>
              <a:t>else</a:t>
            </a:r>
            <a:r>
              <a:rPr lang="en-US" sz="1800" dirty="0">
                <a:latin typeface="Menlo" panose="020B0609030804020204" pitchFamily="49" charset="0"/>
              </a:rPr>
              <a:t>{</a:t>
            </a:r>
          </a:p>
          <a:p>
            <a:pPr lvl="2"/>
            <a:r>
              <a:rPr lang="zh-CN" altLang="en-US" sz="1800" dirty="0">
                <a:latin typeface="Menlo" panose="020B0609030804020204" pitchFamily="49" charset="0"/>
              </a:rPr>
              <a:t>    </a:t>
            </a:r>
            <a:r>
              <a:rPr lang="en-US" sz="1800" dirty="0">
                <a:latin typeface="Menlo" panose="020B0609030804020204" pitchFamily="49" charset="0"/>
              </a:rPr>
              <a:t>t-&gt;run(</a:t>
            </a:r>
            <a:r>
              <a:rPr lang="en-US" sz="1800" dirty="0" err="1">
                <a:latin typeface="Menlo" panose="020B0609030804020204" pitchFamily="49" charset="0"/>
              </a:rPr>
              <a:t>fout</a:t>
            </a:r>
            <a:r>
              <a:rPr lang="en-US" sz="1800" dirty="0">
                <a:latin typeface="Menlo" panose="020B0609030804020204" pitchFamily="49" charset="0"/>
              </a:rPr>
              <a:t>);</a:t>
            </a:r>
          </a:p>
          <a:p>
            <a:pPr lvl="2"/>
            <a:r>
              <a:rPr lang="zh-CN" altLang="en-US" sz="1800" b="1" dirty="0">
                <a:solidFill>
                  <a:srgbClr val="7F0055"/>
                </a:solidFill>
                <a:latin typeface="Menlo" panose="020B0609030804020204" pitchFamily="49" charset="0"/>
              </a:rPr>
              <a:t>    </a:t>
            </a:r>
            <a:r>
              <a:rPr lang="en-US" sz="1800" b="1" dirty="0">
                <a:solidFill>
                  <a:srgbClr val="7F0055"/>
                </a:solidFill>
                <a:latin typeface="Menlo" panose="020B0609030804020204" pitchFamily="49" charset="0"/>
              </a:rPr>
              <a:t>delete</a:t>
            </a:r>
            <a:r>
              <a:rPr lang="en-US" sz="1800" dirty="0">
                <a:latin typeface="Menlo" panose="020B0609030804020204" pitchFamily="49" charset="0"/>
              </a:rPr>
              <a:t> t;</a:t>
            </a:r>
          </a:p>
          <a:p>
            <a:pPr lvl="2"/>
            <a:r>
              <a:rPr lang="en-US" sz="1800" dirty="0">
                <a:latin typeface="Menlo" panose="020B0609030804020204" pitchFamily="49" charset="0"/>
              </a:rPr>
              <a:t>}</a:t>
            </a:r>
          </a:p>
          <a:p>
            <a:r>
              <a:rPr lang="en-US" sz="1800" dirty="0">
                <a:latin typeface="Menlo" panose="020B0609030804020204" pitchFamily="49" charset="0"/>
              </a:rPr>
              <a:t>	}</a:t>
            </a:r>
          </a:p>
          <a:p>
            <a:r>
              <a:rPr lang="en-US" sz="1800" dirty="0">
                <a:latin typeface="Menlo" panose="020B0609030804020204" pitchFamily="49" charset="0"/>
              </a:rPr>
              <a:t>}</a:t>
            </a:r>
            <a:endParaRPr lang="en-US" sz="1800" dirty="0">
              <a:effectLst/>
              <a:latin typeface="Menlo" panose="020B0609030804020204" pitchFamily="49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575846-0808-ED4F-9C8B-DE0C0CFB214A}"/>
              </a:ext>
            </a:extLst>
          </p:cNvPr>
          <p:cNvSpPr/>
          <p:nvPr/>
        </p:nvSpPr>
        <p:spPr>
          <a:xfrm>
            <a:off x="611560" y="1796038"/>
            <a:ext cx="61843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</a:t>
            </a:r>
          </a:p>
          <a:p>
            <a:r>
              <a:rPr lang="en-US" sz="1800" b="1" dirty="0">
                <a:solidFill>
                  <a:srgbClr val="0070C0"/>
                </a:solidFill>
                <a:effectLst/>
                <a:latin typeface="Menlo" panose="020B0609030804020204" pitchFamily="49" charset="0"/>
              </a:rPr>
              <a:t>2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3</a:t>
            </a:r>
          </a:p>
          <a:p>
            <a:r>
              <a:rPr lang="en-US" sz="1800" b="1" dirty="0">
                <a:solidFill>
                  <a:srgbClr val="0070C0"/>
                </a:solidFill>
                <a:effectLst/>
                <a:latin typeface="Menlo" panose="020B0609030804020204" pitchFamily="49" charset="0"/>
              </a:rPr>
              <a:t>4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5</a:t>
            </a:r>
          </a:p>
          <a:p>
            <a:r>
              <a:rPr lang="en-US" sz="1800" b="1" dirty="0">
                <a:solidFill>
                  <a:srgbClr val="0070C0"/>
                </a:solidFill>
                <a:effectLst/>
                <a:latin typeface="Menlo" panose="020B0609030804020204" pitchFamily="49" charset="0"/>
              </a:rPr>
              <a:t>6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7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8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9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10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11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12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13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14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15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16</a:t>
            </a:r>
          </a:p>
          <a:p>
            <a:r>
              <a:rPr lang="en-US" sz="1800" b="1" dirty="0">
                <a:solidFill>
                  <a:srgbClr val="0070C0"/>
                </a:solidFill>
                <a:latin typeface="Menlo" panose="020B0609030804020204" pitchFamily="49" charset="0"/>
              </a:rPr>
              <a:t>17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2AD3-90B6-884D-9606-77EF54DD8274}"/>
              </a:ext>
            </a:extLst>
          </p:cNvPr>
          <p:cNvSpPr/>
          <p:nvPr/>
        </p:nvSpPr>
        <p:spPr>
          <a:xfrm>
            <a:off x="5004048" y="3933056"/>
            <a:ext cx="3688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Task</a:t>
            </a:r>
            <a:r>
              <a:rPr lang="zh-CN" altLang="en-US" b="1" dirty="0">
                <a:solidFill>
                  <a:srgbClr val="00206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</a:rPr>
              <a:t>queue</a:t>
            </a:r>
            <a:r>
              <a:rPr lang="zh-CN" altLang="en-US" b="1" dirty="0">
                <a:solidFill>
                  <a:srgbClr val="00206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</a:rPr>
              <a:t>is</a:t>
            </a:r>
            <a:r>
              <a:rPr lang="zh-CN" altLang="en-US" b="1" dirty="0">
                <a:solidFill>
                  <a:srgbClr val="00206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</a:rPr>
              <a:t>a</a:t>
            </a:r>
            <a:r>
              <a:rPr lang="zh-CN" altLang="en-US" b="1" dirty="0">
                <a:solidFill>
                  <a:srgbClr val="00206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</a:rPr>
              <a:t>stack</a:t>
            </a:r>
          </a:p>
          <a:p>
            <a:r>
              <a:rPr lang="en-US" altLang="zh-CN" b="1" dirty="0">
                <a:solidFill>
                  <a:srgbClr val="950001"/>
                </a:solidFill>
              </a:rPr>
              <a:t>Old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tasks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are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prioritized</a:t>
            </a:r>
            <a:endParaRPr lang="en-US" b="1" dirty="0">
              <a:solidFill>
                <a:srgbClr val="950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32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/>
              <a:t>Concurrent</a:t>
            </a:r>
            <a:r>
              <a:rPr lang="zh-CN" altLang="en-US" sz="5400" dirty="0"/>
              <a:t> </a:t>
            </a:r>
            <a:r>
              <a:rPr lang="en-US" altLang="zh-CN" sz="5400" dirty="0"/>
              <a:t>Processing</a:t>
            </a:r>
            <a:endParaRPr lang="en-US" sz="5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32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541858"/>
          </a:xfrm>
        </p:spPr>
        <p:txBody>
          <a:bodyPr/>
          <a:lstStyle/>
          <a:p>
            <a:r>
              <a:rPr lang="en-US" altLang="zh-CN" b="1" dirty="0"/>
              <a:t>Task</a:t>
            </a:r>
            <a:r>
              <a:rPr lang="zh-CN" altLang="en-US" b="1" dirty="0"/>
              <a:t> </a:t>
            </a:r>
            <a:r>
              <a:rPr lang="en-US" altLang="zh-CN" b="1" dirty="0"/>
              <a:t>Parallelism</a:t>
            </a:r>
            <a:endParaRPr lang="en-US" altLang="zh-C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E8A150-73A9-0F48-BEFB-56B0BAC8C77C}"/>
              </a:ext>
            </a:extLst>
          </p:cNvPr>
          <p:cNvSpPr/>
          <p:nvPr/>
        </p:nvSpPr>
        <p:spPr>
          <a:xfrm>
            <a:off x="4499992" y="2696504"/>
            <a:ext cx="442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Roboto"/>
              </a:rPr>
              <a:t>∅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7B615-3646-F949-B4D1-A2F13C9594CF}"/>
              </a:ext>
            </a:extLst>
          </p:cNvPr>
          <p:cNvSpPr/>
          <p:nvPr/>
        </p:nvSpPr>
        <p:spPr>
          <a:xfrm>
            <a:off x="2692296" y="5654873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Roboto"/>
              </a:rPr>
              <a:t>ABC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7E47CA-CB08-E24F-8B7E-EB54A839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40" y="2627005"/>
            <a:ext cx="689496" cy="6894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725C77-D70B-1F4C-AEB1-39AC82C03E1C}"/>
              </a:ext>
            </a:extLst>
          </p:cNvPr>
          <p:cNvSpPr/>
          <p:nvPr/>
        </p:nvSpPr>
        <p:spPr>
          <a:xfrm>
            <a:off x="4904037" y="2486521"/>
            <a:ext cx="11801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chemeClr val="accent5">
                    <a:lumMod val="50000"/>
                  </a:schemeClr>
                </a:solidFill>
              </a:rPr>
              <a:t>Transaction</a:t>
            </a:r>
            <a:r>
              <a:rPr lang="zh-CN" altLang="en-US" sz="105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sz="1050" b="1" dirty="0">
                <a:solidFill>
                  <a:schemeClr val="accent5">
                    <a:lumMod val="50000"/>
                  </a:schemeClr>
                </a:solidFill>
              </a:rPr>
              <a:t>DB</a:t>
            </a:r>
            <a:endParaRPr lang="en-US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21230C-370E-B244-9BE0-FF6594305D99}"/>
              </a:ext>
            </a:extLst>
          </p:cNvPr>
          <p:cNvGrpSpPr/>
          <p:nvPr/>
        </p:nvGrpSpPr>
        <p:grpSpPr>
          <a:xfrm>
            <a:off x="1259632" y="4167277"/>
            <a:ext cx="766277" cy="1013157"/>
            <a:chOff x="1043608" y="4173652"/>
            <a:chExt cx="766277" cy="10131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9011EA-436D-634F-A2D2-681D8EF232BA}"/>
                </a:ext>
              </a:extLst>
            </p:cNvPr>
            <p:cNvSpPr/>
            <p:nvPr/>
          </p:nvSpPr>
          <p:spPr>
            <a:xfrm>
              <a:off x="1043608" y="4725144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2D189E4-FC8B-D54A-BC13-97D9F532BD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1685" y="4173652"/>
              <a:ext cx="488200" cy="57656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46B074F-1D16-EE47-9840-2848874AD689}"/>
              </a:ext>
            </a:extLst>
          </p:cNvPr>
          <p:cNvGrpSpPr/>
          <p:nvPr/>
        </p:nvGrpSpPr>
        <p:grpSpPr>
          <a:xfrm>
            <a:off x="1949127" y="4168537"/>
            <a:ext cx="595035" cy="1011897"/>
            <a:chOff x="1733103" y="4174912"/>
            <a:chExt cx="595035" cy="10118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FD7CA9-0933-2947-A6A1-D55A1267112B}"/>
                </a:ext>
              </a:extLst>
            </p:cNvPr>
            <p:cNvSpPr/>
            <p:nvPr/>
          </p:nvSpPr>
          <p:spPr>
            <a:xfrm>
              <a:off x="1733103" y="4725144"/>
              <a:ext cx="5950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AB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8E098C-D15E-2344-BA4F-3DB5E9DE9226}"/>
                </a:ext>
              </a:extLst>
            </p:cNvPr>
            <p:cNvCxnSpPr>
              <a:cxnSpLocks/>
            </p:cNvCxnSpPr>
            <p:nvPr/>
          </p:nvCxnSpPr>
          <p:spPr>
            <a:xfrm>
              <a:off x="2030620" y="4174912"/>
              <a:ext cx="0" cy="550231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088B041-41D9-9147-AC89-C3648359052D}"/>
              </a:ext>
            </a:extLst>
          </p:cNvPr>
          <p:cNvSpPr/>
          <p:nvPr/>
        </p:nvSpPr>
        <p:spPr>
          <a:xfrm>
            <a:off x="981590" y="5669418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Roboto"/>
              </a:rPr>
              <a:t>AB</a:t>
            </a:r>
            <a:r>
              <a:rPr lang="en-US" altLang="zh-CN" dirty="0">
                <a:solidFill>
                  <a:srgbClr val="0070C0"/>
                </a:solidFill>
                <a:latin typeface="Roboto"/>
              </a:rPr>
              <a:t>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4A61016-929A-FF4F-804D-90A337BE9137}"/>
              </a:ext>
            </a:extLst>
          </p:cNvPr>
          <p:cNvSpPr/>
          <p:nvPr/>
        </p:nvSpPr>
        <p:spPr>
          <a:xfrm>
            <a:off x="1259631" y="2514184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950001"/>
                </a:solidFill>
              </a:rPr>
              <a:t>Alphabet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is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{A,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B,</a:t>
            </a:r>
            <a:r>
              <a:rPr lang="zh-CN" altLang="en-US" b="1" dirty="0">
                <a:solidFill>
                  <a:srgbClr val="950001"/>
                </a:solidFill>
              </a:rPr>
              <a:t> </a:t>
            </a:r>
            <a:r>
              <a:rPr lang="en-US" altLang="zh-CN" b="1" dirty="0">
                <a:solidFill>
                  <a:srgbClr val="950001"/>
                </a:solidFill>
              </a:rPr>
              <a:t>C}</a:t>
            </a:r>
            <a:endParaRPr lang="en-US" b="1" dirty="0">
              <a:solidFill>
                <a:srgbClr val="950001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5402965-5CE8-2B4C-92D2-8E6A79C3E4F5}"/>
              </a:ext>
            </a:extLst>
          </p:cNvPr>
          <p:cNvGrpSpPr/>
          <p:nvPr/>
        </p:nvGrpSpPr>
        <p:grpSpPr>
          <a:xfrm>
            <a:off x="1836943" y="5221183"/>
            <a:ext cx="800219" cy="895356"/>
            <a:chOff x="1980959" y="5314351"/>
            <a:chExt cx="800219" cy="89535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BCE5A2-7031-BA45-B05B-DC822D9969F9}"/>
                </a:ext>
              </a:extLst>
            </p:cNvPr>
            <p:cNvSpPr/>
            <p:nvPr/>
          </p:nvSpPr>
          <p:spPr>
            <a:xfrm>
              <a:off x="1980959" y="5748042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AB</a:t>
              </a:r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B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B3EED9E-EEBE-3C4B-BA58-5E3FA60EF030}"/>
                </a:ext>
              </a:extLst>
            </p:cNvPr>
            <p:cNvCxnSpPr>
              <a:cxnSpLocks/>
            </p:cNvCxnSpPr>
            <p:nvPr/>
          </p:nvCxnSpPr>
          <p:spPr>
            <a:xfrm>
              <a:off x="2395225" y="5314351"/>
              <a:ext cx="0" cy="43267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DB999A3-04CC-8A46-8F54-C73B309FEB2E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401323" y="5221183"/>
            <a:ext cx="699900" cy="43369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32A5D52-DE1C-054A-A800-5F3185E6C61C}"/>
              </a:ext>
            </a:extLst>
          </p:cNvPr>
          <p:cNvGrpSpPr/>
          <p:nvPr/>
        </p:nvGrpSpPr>
        <p:grpSpPr>
          <a:xfrm>
            <a:off x="4058845" y="3155688"/>
            <a:ext cx="2385363" cy="1311041"/>
            <a:chOff x="4202861" y="3248856"/>
            <a:chExt cx="2385363" cy="131104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94E584-52DC-484F-8B30-087CDB547ADF}"/>
                </a:ext>
              </a:extLst>
            </p:cNvPr>
            <p:cNvSpPr/>
            <p:nvPr/>
          </p:nvSpPr>
          <p:spPr>
            <a:xfrm>
              <a:off x="4254158" y="3851400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B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EA761D-A171-A44D-81D8-81E3218D098E}"/>
                </a:ext>
              </a:extLst>
            </p:cNvPr>
            <p:cNvSpPr/>
            <p:nvPr/>
          </p:nvSpPr>
          <p:spPr>
            <a:xfrm>
              <a:off x="6138261" y="3826189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C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033004D-5A5E-0748-BE33-C43B73B49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1979" y="3371777"/>
              <a:ext cx="286387" cy="500934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DCCE98F-EBDC-6641-8D68-54B9C926B889}"/>
                </a:ext>
              </a:extLst>
            </p:cNvPr>
            <p:cNvSpPr/>
            <p:nvPr/>
          </p:nvSpPr>
          <p:spPr>
            <a:xfrm>
              <a:off x="4202861" y="4098232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…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62E9E52-2640-984E-B8E0-E373E819FB2C}"/>
                </a:ext>
              </a:extLst>
            </p:cNvPr>
            <p:cNvSpPr/>
            <p:nvPr/>
          </p:nvSpPr>
          <p:spPr>
            <a:xfrm>
              <a:off x="6095781" y="4098232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…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F6CB53-4012-D340-8E90-78CA440FD723}"/>
                </a:ext>
              </a:extLst>
            </p:cNvPr>
            <p:cNvCxnSpPr>
              <a:cxnSpLocks/>
            </p:cNvCxnSpPr>
            <p:nvPr/>
          </p:nvCxnSpPr>
          <p:spPr>
            <a:xfrm>
              <a:off x="5048053" y="3248856"/>
              <a:ext cx="1137651" cy="59459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6CEDA98-0EAD-2E4C-8573-55D19CE388ED}"/>
              </a:ext>
            </a:extLst>
          </p:cNvPr>
          <p:cNvGrpSpPr/>
          <p:nvPr/>
        </p:nvGrpSpPr>
        <p:grpSpPr>
          <a:xfrm>
            <a:off x="2461206" y="4174156"/>
            <a:ext cx="871065" cy="1223138"/>
            <a:chOff x="3118377" y="4174156"/>
            <a:chExt cx="871065" cy="12231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CF3978-1E83-824D-AD27-55F01F5D43C5}"/>
                </a:ext>
              </a:extLst>
            </p:cNvPr>
            <p:cNvSpPr/>
            <p:nvPr/>
          </p:nvSpPr>
          <p:spPr>
            <a:xfrm>
              <a:off x="3295793" y="4718768"/>
              <a:ext cx="6126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Roboto"/>
                </a:rPr>
                <a:t>A</a:t>
              </a:r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C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F50CB0-8F50-5F46-A993-C92D094A79D9}"/>
                </a:ext>
              </a:extLst>
            </p:cNvPr>
            <p:cNvCxnSpPr>
              <a:cxnSpLocks/>
            </p:cNvCxnSpPr>
            <p:nvPr/>
          </p:nvCxnSpPr>
          <p:spPr>
            <a:xfrm>
              <a:off x="3118377" y="4174156"/>
              <a:ext cx="449457" cy="53186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BDF9B5E-6901-A04B-AF53-0B04678CD0C3}"/>
                </a:ext>
              </a:extLst>
            </p:cNvPr>
            <p:cNvSpPr/>
            <p:nvPr/>
          </p:nvSpPr>
          <p:spPr>
            <a:xfrm>
              <a:off x="3496999" y="493562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Roboto"/>
                </a:rPr>
                <a:t>…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591037C4-366C-B04F-926D-C9552974A121}"/>
              </a:ext>
            </a:extLst>
          </p:cNvPr>
          <p:cNvSpPr/>
          <p:nvPr/>
        </p:nvSpPr>
        <p:spPr>
          <a:xfrm>
            <a:off x="2033149" y="3745895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Roboto"/>
              </a:rPr>
              <a:t>A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FBAFB9A-DA42-2045-B215-93CA12D0F4DC}"/>
              </a:ext>
            </a:extLst>
          </p:cNvPr>
          <p:cNvCxnSpPr>
            <a:cxnSpLocks/>
          </p:cNvCxnSpPr>
          <p:nvPr/>
        </p:nvCxnSpPr>
        <p:spPr>
          <a:xfrm flipH="1">
            <a:off x="2371983" y="3155688"/>
            <a:ext cx="1963576" cy="61337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B7FB655D-F10C-A34F-9197-4F3338D01E5E}"/>
              </a:ext>
            </a:extLst>
          </p:cNvPr>
          <p:cNvSpPr/>
          <p:nvPr/>
        </p:nvSpPr>
        <p:spPr>
          <a:xfrm>
            <a:off x="251520" y="4808671"/>
            <a:ext cx="10583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E50204"/>
                </a:solidFill>
              </a:rPr>
              <a:t>infrequent</a:t>
            </a:r>
            <a:endParaRPr lang="en-US" sz="1400" dirty="0">
              <a:solidFill>
                <a:srgbClr val="E50204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9D95669-52F5-A84A-B47A-FB3A5C79C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85"/>
          <a:stretch/>
        </p:blipFill>
        <p:spPr>
          <a:xfrm>
            <a:off x="1373744" y="5088825"/>
            <a:ext cx="292732" cy="287654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4995375-583F-4942-A989-FF1C07E58FCF}"/>
              </a:ext>
            </a:extLst>
          </p:cNvPr>
          <p:cNvCxnSpPr>
            <a:cxnSpLocks/>
          </p:cNvCxnSpPr>
          <p:nvPr/>
        </p:nvCxnSpPr>
        <p:spPr>
          <a:xfrm flipH="1">
            <a:off x="1377547" y="5232652"/>
            <a:ext cx="674173" cy="4367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2CDFC66D-53F3-3740-89B7-B63A595262F5}"/>
              </a:ext>
            </a:extLst>
          </p:cNvPr>
          <p:cNvSpPr/>
          <p:nvPr/>
        </p:nvSpPr>
        <p:spPr>
          <a:xfrm>
            <a:off x="801730" y="4561087"/>
            <a:ext cx="2949185" cy="1681853"/>
          </a:xfrm>
          <a:custGeom>
            <a:avLst/>
            <a:gdLst>
              <a:gd name="connsiteX0" fmla="*/ 1246526 w 2949185"/>
              <a:gd name="connsiteY0" fmla="*/ 102353 h 1681853"/>
              <a:gd name="connsiteX1" fmla="*/ 953918 w 2949185"/>
              <a:gd name="connsiteY1" fmla="*/ 742433 h 1681853"/>
              <a:gd name="connsiteX2" fmla="*/ 258974 w 2949185"/>
              <a:gd name="connsiteY2" fmla="*/ 1053329 h 1681853"/>
              <a:gd name="connsiteX3" fmla="*/ 76094 w 2949185"/>
              <a:gd name="connsiteY3" fmla="*/ 1583681 h 1681853"/>
              <a:gd name="connsiteX4" fmla="*/ 1447694 w 2949185"/>
              <a:gd name="connsiteY4" fmla="*/ 1675121 h 1681853"/>
              <a:gd name="connsiteX5" fmla="*/ 2929022 w 2949185"/>
              <a:gd name="connsiteY5" fmla="*/ 1492241 h 1681853"/>
              <a:gd name="connsiteX6" fmla="*/ 2270654 w 2949185"/>
              <a:gd name="connsiteY6" fmla="*/ 870449 h 1681853"/>
              <a:gd name="connsiteX7" fmla="*/ 1758590 w 2949185"/>
              <a:gd name="connsiteY7" fmla="*/ 632705 h 1681853"/>
              <a:gd name="connsiteX8" fmla="*/ 1648862 w 2949185"/>
              <a:gd name="connsiteY8" fmla="*/ 84065 h 1681853"/>
              <a:gd name="connsiteX9" fmla="*/ 1301390 w 2949185"/>
              <a:gd name="connsiteY9" fmla="*/ 10913 h 1681853"/>
              <a:gd name="connsiteX10" fmla="*/ 1209950 w 2949185"/>
              <a:gd name="connsiteY10" fmla="*/ 175505 h 168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49185" h="1681853">
                <a:moveTo>
                  <a:pt x="1246526" y="102353"/>
                </a:moveTo>
                <a:cubicBezTo>
                  <a:pt x="1182518" y="343145"/>
                  <a:pt x="1118510" y="583937"/>
                  <a:pt x="953918" y="742433"/>
                </a:cubicBezTo>
                <a:cubicBezTo>
                  <a:pt x="789326" y="900929"/>
                  <a:pt x="405278" y="913121"/>
                  <a:pt x="258974" y="1053329"/>
                </a:cubicBezTo>
                <a:cubicBezTo>
                  <a:pt x="112670" y="1193537"/>
                  <a:pt x="-122026" y="1480049"/>
                  <a:pt x="76094" y="1583681"/>
                </a:cubicBezTo>
                <a:cubicBezTo>
                  <a:pt x="274214" y="1687313"/>
                  <a:pt x="972206" y="1690361"/>
                  <a:pt x="1447694" y="1675121"/>
                </a:cubicBezTo>
                <a:cubicBezTo>
                  <a:pt x="1923182" y="1659881"/>
                  <a:pt x="2791862" y="1626353"/>
                  <a:pt x="2929022" y="1492241"/>
                </a:cubicBezTo>
                <a:cubicBezTo>
                  <a:pt x="3066182" y="1358129"/>
                  <a:pt x="2465726" y="1013705"/>
                  <a:pt x="2270654" y="870449"/>
                </a:cubicBezTo>
                <a:cubicBezTo>
                  <a:pt x="2075582" y="727193"/>
                  <a:pt x="1862222" y="763769"/>
                  <a:pt x="1758590" y="632705"/>
                </a:cubicBezTo>
                <a:cubicBezTo>
                  <a:pt x="1654958" y="501641"/>
                  <a:pt x="1725062" y="187697"/>
                  <a:pt x="1648862" y="84065"/>
                </a:cubicBezTo>
                <a:cubicBezTo>
                  <a:pt x="1572662" y="-19567"/>
                  <a:pt x="1374542" y="-4327"/>
                  <a:pt x="1301390" y="10913"/>
                </a:cubicBezTo>
                <a:cubicBezTo>
                  <a:pt x="1228238" y="26153"/>
                  <a:pt x="1219094" y="100829"/>
                  <a:pt x="1209950" y="175505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r 20">
            <a:extLst>
              <a:ext uri="{FF2B5EF4-FFF2-40B4-BE49-F238E27FC236}">
                <a16:creationId xmlns:a16="http://schemas.microsoft.com/office/drawing/2014/main" id="{D5D787B3-AD1D-DF49-9A9F-253191B4E420}"/>
              </a:ext>
            </a:extLst>
          </p:cNvPr>
          <p:cNvSpPr/>
          <p:nvPr/>
        </p:nvSpPr>
        <p:spPr>
          <a:xfrm>
            <a:off x="3877108" y="5991311"/>
            <a:ext cx="295972" cy="295972"/>
          </a:xfrm>
          <a:prstGeom prst="flowChartOr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EF85A9-4926-544F-9509-903F9B28868F}"/>
              </a:ext>
            </a:extLst>
          </p:cNvPr>
          <p:cNvSpPr txBox="1"/>
          <p:nvPr/>
        </p:nvSpPr>
        <p:spPr>
          <a:xfrm>
            <a:off x="3361157" y="6278822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Thread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F9008B3-22F7-AE47-9EA8-45E27BAA85BD}"/>
              </a:ext>
            </a:extLst>
          </p:cNvPr>
          <p:cNvSpPr/>
          <p:nvPr/>
        </p:nvSpPr>
        <p:spPr>
          <a:xfrm>
            <a:off x="2627784" y="4718768"/>
            <a:ext cx="824215" cy="657711"/>
          </a:xfrm>
          <a:prstGeom prst="roundRect">
            <a:avLst/>
          </a:prstGeom>
          <a:ln w="38100">
            <a:solidFill>
              <a:srgbClr val="7030A0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r 77">
            <a:extLst>
              <a:ext uri="{FF2B5EF4-FFF2-40B4-BE49-F238E27FC236}">
                <a16:creationId xmlns:a16="http://schemas.microsoft.com/office/drawing/2014/main" id="{871662C6-BEAB-8943-9EFB-8C157C61DF0B}"/>
              </a:ext>
            </a:extLst>
          </p:cNvPr>
          <p:cNvSpPr/>
          <p:nvPr/>
        </p:nvSpPr>
        <p:spPr>
          <a:xfrm>
            <a:off x="4065976" y="5031230"/>
            <a:ext cx="295972" cy="295972"/>
          </a:xfrm>
          <a:prstGeom prst="flowChartOr">
            <a:avLst/>
          </a:prstGeom>
          <a:ln>
            <a:solidFill>
              <a:srgbClr val="7030A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8C8FBF1-341F-CA4C-9894-16CBD842D88D}"/>
              </a:ext>
            </a:extLst>
          </p:cNvPr>
          <p:cNvSpPr txBox="1"/>
          <p:nvPr/>
        </p:nvSpPr>
        <p:spPr>
          <a:xfrm>
            <a:off x="3522881" y="5297945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Thread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4" name="Or 83">
            <a:extLst>
              <a:ext uri="{FF2B5EF4-FFF2-40B4-BE49-F238E27FC236}">
                <a16:creationId xmlns:a16="http://schemas.microsoft.com/office/drawing/2014/main" id="{E0A4770E-BA26-3245-94B8-C1460D13A7C7}"/>
              </a:ext>
            </a:extLst>
          </p:cNvPr>
          <p:cNvSpPr/>
          <p:nvPr/>
        </p:nvSpPr>
        <p:spPr>
          <a:xfrm>
            <a:off x="4929602" y="4271650"/>
            <a:ext cx="295972" cy="295972"/>
          </a:xfrm>
          <a:prstGeom prst="flowChartOr">
            <a:avLst/>
          </a:prstGeom>
          <a:ln>
            <a:solidFill>
              <a:srgbClr val="00B05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1A40FDC-6257-CF48-9C0A-48CC3670F21B}"/>
              </a:ext>
            </a:extLst>
          </p:cNvPr>
          <p:cNvSpPr txBox="1"/>
          <p:nvPr/>
        </p:nvSpPr>
        <p:spPr>
          <a:xfrm>
            <a:off x="4386507" y="4538365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Thread</a:t>
            </a:r>
            <a:r>
              <a:rPr lang="zh-CN" altLang="en-US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3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FEE1ED05-93CE-9A45-9FE1-D43064875943}"/>
              </a:ext>
            </a:extLst>
          </p:cNvPr>
          <p:cNvSpPr/>
          <p:nvPr/>
        </p:nvSpPr>
        <p:spPr>
          <a:xfrm>
            <a:off x="4000871" y="3798079"/>
            <a:ext cx="603256" cy="657711"/>
          </a:xfrm>
          <a:prstGeom prst="roundRect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F4DA67E4-1C99-2B46-AAE8-D91F62EF89A5}"/>
              </a:ext>
            </a:extLst>
          </p:cNvPr>
          <p:cNvSpPr/>
          <p:nvPr/>
        </p:nvSpPr>
        <p:spPr>
          <a:xfrm>
            <a:off x="5879163" y="3779401"/>
            <a:ext cx="611168" cy="657711"/>
          </a:xfrm>
          <a:prstGeom prst="roundRect">
            <a:avLst/>
          </a:prstGeom>
          <a:ln w="38100">
            <a:solidFill>
              <a:srgbClr val="7030A0"/>
            </a:solidFill>
            <a:prstDash val="dash"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r 95">
            <a:extLst>
              <a:ext uri="{FF2B5EF4-FFF2-40B4-BE49-F238E27FC236}">
                <a16:creationId xmlns:a16="http://schemas.microsoft.com/office/drawing/2014/main" id="{F83B726B-113B-AD49-B478-650B2252AF2D}"/>
              </a:ext>
            </a:extLst>
          </p:cNvPr>
          <p:cNvSpPr/>
          <p:nvPr/>
        </p:nvSpPr>
        <p:spPr>
          <a:xfrm>
            <a:off x="6725094" y="4260790"/>
            <a:ext cx="295972" cy="295972"/>
          </a:xfrm>
          <a:prstGeom prst="flowChartOr">
            <a:avLst/>
          </a:prstGeom>
          <a:ln>
            <a:solidFill>
              <a:srgbClr val="7030A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53CD1C1-C3AA-D94A-BC22-C62B30C25F7C}"/>
              </a:ext>
            </a:extLst>
          </p:cNvPr>
          <p:cNvSpPr txBox="1"/>
          <p:nvPr/>
        </p:nvSpPr>
        <p:spPr>
          <a:xfrm>
            <a:off x="6181999" y="4527505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Thread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4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45DA2E24-E0FF-2D41-B1A7-C534144D3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885" y="3290035"/>
            <a:ext cx="689496" cy="689496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C5F9EB39-ED83-004F-9824-F5A6BB07031C}"/>
              </a:ext>
            </a:extLst>
          </p:cNvPr>
          <p:cNvSpPr/>
          <p:nvPr/>
        </p:nvSpPr>
        <p:spPr>
          <a:xfrm>
            <a:off x="6400282" y="3149551"/>
            <a:ext cx="10310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chemeClr val="accent5">
                    <a:lumMod val="50000"/>
                  </a:schemeClr>
                </a:solidFill>
              </a:rPr>
              <a:t>Projected</a:t>
            </a:r>
            <a:r>
              <a:rPr lang="zh-CN" altLang="en-US" sz="105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sz="1050" b="1" dirty="0">
                <a:solidFill>
                  <a:schemeClr val="accent5">
                    <a:lumMod val="50000"/>
                  </a:schemeClr>
                </a:solidFill>
              </a:rPr>
              <a:t>DB</a:t>
            </a:r>
            <a:endParaRPr lang="en-US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B8AAAA9A-2601-284C-B215-F8F049364791}"/>
              </a:ext>
            </a:extLst>
          </p:cNvPr>
          <p:cNvSpPr/>
          <p:nvPr/>
        </p:nvSpPr>
        <p:spPr>
          <a:xfrm>
            <a:off x="5786930" y="2720764"/>
            <a:ext cx="68969" cy="144016"/>
          </a:xfrm>
          <a:prstGeom prst="rightBrace">
            <a:avLst>
              <a:gd name="adj1" fmla="val 45489"/>
              <a:gd name="adj2" fmla="val 50000"/>
            </a:avLst>
          </a:prstGeom>
          <a:ln w="12700"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Brace 99">
            <a:extLst>
              <a:ext uri="{FF2B5EF4-FFF2-40B4-BE49-F238E27FC236}">
                <a16:creationId xmlns:a16="http://schemas.microsoft.com/office/drawing/2014/main" id="{A3B276F2-B8B5-0046-AC09-4B7D9B275F75}"/>
              </a:ext>
            </a:extLst>
          </p:cNvPr>
          <p:cNvSpPr/>
          <p:nvPr/>
        </p:nvSpPr>
        <p:spPr>
          <a:xfrm>
            <a:off x="5788112" y="2891122"/>
            <a:ext cx="68969" cy="144016"/>
          </a:xfrm>
          <a:prstGeom prst="rightBrace">
            <a:avLst>
              <a:gd name="adj1" fmla="val 45489"/>
              <a:gd name="adj2" fmla="val 50000"/>
            </a:avLst>
          </a:prstGeom>
          <a:ln w="12700"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Brace 100">
            <a:extLst>
              <a:ext uri="{FF2B5EF4-FFF2-40B4-BE49-F238E27FC236}">
                <a16:creationId xmlns:a16="http://schemas.microsoft.com/office/drawing/2014/main" id="{92AC333C-11A7-604C-B6CD-69587268532D}"/>
              </a:ext>
            </a:extLst>
          </p:cNvPr>
          <p:cNvSpPr/>
          <p:nvPr/>
        </p:nvSpPr>
        <p:spPr>
          <a:xfrm>
            <a:off x="5788111" y="3060434"/>
            <a:ext cx="68969" cy="144016"/>
          </a:xfrm>
          <a:prstGeom prst="rightBrace">
            <a:avLst>
              <a:gd name="adj1" fmla="val 45489"/>
              <a:gd name="adj2" fmla="val 50000"/>
            </a:avLst>
          </a:prstGeom>
          <a:ln w="12700"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r 101">
            <a:extLst>
              <a:ext uri="{FF2B5EF4-FFF2-40B4-BE49-F238E27FC236}">
                <a16:creationId xmlns:a16="http://schemas.microsoft.com/office/drawing/2014/main" id="{5B8CF804-CA78-0B4C-8A97-C6C15D1E8100}"/>
              </a:ext>
            </a:extLst>
          </p:cNvPr>
          <p:cNvSpPr/>
          <p:nvPr/>
        </p:nvSpPr>
        <p:spPr>
          <a:xfrm>
            <a:off x="5901115" y="2748773"/>
            <a:ext cx="85989" cy="85989"/>
          </a:xfrm>
          <a:prstGeom prst="flowChartOr">
            <a:avLst/>
          </a:prstGeom>
          <a:ln w="12700"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r 102">
            <a:extLst>
              <a:ext uri="{FF2B5EF4-FFF2-40B4-BE49-F238E27FC236}">
                <a16:creationId xmlns:a16="http://schemas.microsoft.com/office/drawing/2014/main" id="{4C97253A-F091-0C40-85A9-4412071C06BE}"/>
              </a:ext>
            </a:extLst>
          </p:cNvPr>
          <p:cNvSpPr/>
          <p:nvPr/>
        </p:nvSpPr>
        <p:spPr>
          <a:xfrm>
            <a:off x="5901115" y="2920135"/>
            <a:ext cx="85989" cy="85989"/>
          </a:xfrm>
          <a:prstGeom prst="flowChartOr">
            <a:avLst/>
          </a:prstGeom>
          <a:ln w="12700"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r 103">
            <a:extLst>
              <a:ext uri="{FF2B5EF4-FFF2-40B4-BE49-F238E27FC236}">
                <a16:creationId xmlns:a16="http://schemas.microsoft.com/office/drawing/2014/main" id="{AB0D9FE2-A74A-CB4B-9D55-0F96CCBFF84B}"/>
              </a:ext>
            </a:extLst>
          </p:cNvPr>
          <p:cNvSpPr/>
          <p:nvPr/>
        </p:nvSpPr>
        <p:spPr>
          <a:xfrm>
            <a:off x="5901115" y="3089892"/>
            <a:ext cx="85989" cy="85989"/>
          </a:xfrm>
          <a:prstGeom prst="flowChartOr">
            <a:avLst/>
          </a:prstGeom>
          <a:ln w="12700"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355DB2E-EF7B-0347-9665-F68E22F975AA}"/>
              </a:ext>
            </a:extLst>
          </p:cNvPr>
          <p:cNvSpPr/>
          <p:nvPr/>
        </p:nvSpPr>
        <p:spPr>
          <a:xfrm>
            <a:off x="5960034" y="2793888"/>
            <a:ext cx="16225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950001"/>
                </a:solidFill>
              </a:rPr>
              <a:t>DB-parallelism</a:t>
            </a:r>
            <a:endParaRPr lang="en-US" sz="1600" b="1" dirty="0">
              <a:solidFill>
                <a:srgbClr val="950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83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9" grpId="0" animBg="1"/>
      <p:bldP spid="78" grpId="0" animBg="1"/>
      <p:bldP spid="82" grpId="0"/>
      <p:bldP spid="84" grpId="0" animBg="1"/>
      <p:bldP spid="85" grpId="0"/>
      <p:bldP spid="86" grpId="0" animBg="1"/>
      <p:bldP spid="89" grpId="0" animBg="1"/>
      <p:bldP spid="96" grpId="0" animBg="1"/>
      <p:bldP spid="97" grpId="0"/>
      <p:bldP spid="36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33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4214266"/>
          </a:xfrm>
        </p:spPr>
        <p:txBody>
          <a:bodyPr/>
          <a:lstStyle/>
          <a:p>
            <a:r>
              <a:rPr lang="en-US" altLang="zh-CN" b="1" dirty="0" err="1"/>
              <a:t>PrefixTreeSpan</a:t>
            </a:r>
            <a:endParaRPr lang="en-US" altLang="zh-CN" b="1" dirty="0"/>
          </a:p>
          <a:p>
            <a:endParaRPr lang="en-US" altLang="zh-CN" sz="2800" b="1" dirty="0"/>
          </a:p>
          <a:p>
            <a:r>
              <a:rPr lang="en-US" altLang="zh-CN" b="1" dirty="0" err="1"/>
              <a:t>TreeMiner</a:t>
            </a:r>
            <a:endParaRPr lang="en-US" altLang="zh-CN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8DE766-3401-F24A-AB65-158C35159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609446"/>
            <a:ext cx="8100392" cy="51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AF48F-8D1F-2147-81F5-284160F62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7" y="4202619"/>
            <a:ext cx="7200801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7148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PrefixTreeSpan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FCECF3-8D6A-C145-803D-E805E8AE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41055"/>
            <a:ext cx="7028904" cy="50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067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TreeMiner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9F47D-2443-C74A-8605-26F461C3D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16832"/>
            <a:ext cx="8483691" cy="38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2311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4C302F68-7432-D047-B02E-E6FF99F94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03"/>
          <a:stretch/>
        </p:blipFill>
        <p:spPr>
          <a:xfrm>
            <a:off x="539552" y="5373150"/>
            <a:ext cx="6912768" cy="1178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TreeMiner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E85CCB6-0778-314A-83A5-AA944C4B82FE}"/>
              </a:ext>
            </a:extLst>
          </p:cNvPr>
          <p:cNvSpPr/>
          <p:nvPr/>
        </p:nvSpPr>
        <p:spPr>
          <a:xfrm>
            <a:off x="539552" y="1890682"/>
            <a:ext cx="8147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Generates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a size-(</a:t>
            </a:r>
            <a:r>
              <a:rPr lang="en-US" i="1" dirty="0">
                <a:solidFill>
                  <a:srgbClr val="C00000"/>
                </a:solidFill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+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1) pattern from two size-</a:t>
            </a:r>
            <a:r>
              <a:rPr lang="en-US" i="1" dirty="0">
                <a:solidFill>
                  <a:srgbClr val="C00000"/>
                </a:solidFill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patterns that share the same size-(</a:t>
            </a:r>
            <a:r>
              <a:rPr lang="en-US" i="1" dirty="0">
                <a:solidFill>
                  <a:srgbClr val="C00000"/>
                </a:solidFill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− 1) prefix encoding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DBA2A8C5-EBCC-6C42-8AB0-58FCB01C3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862" y="3094462"/>
            <a:ext cx="2215138" cy="2596128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24E650A0-4E4C-904C-B85A-51B544BE7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84" y="2879189"/>
            <a:ext cx="5172184" cy="2393306"/>
          </a:xfrm>
          <a:prstGeom prst="rect">
            <a:avLst/>
          </a:prstGeom>
        </p:spPr>
      </p:pic>
      <p:sp>
        <p:nvSpPr>
          <p:cNvPr id="10" name="TextBox 249">
            <a:extLst>
              <a:ext uri="{FF2B5EF4-FFF2-40B4-BE49-F238E27FC236}">
                <a16:creationId xmlns:a16="http://schemas.microsoft.com/office/drawing/2014/main" id="{65A54B6D-529F-3D42-8919-FF4BB70BC7DE}"/>
              </a:ext>
            </a:extLst>
          </p:cNvPr>
          <p:cNvSpPr txBox="1"/>
          <p:nvPr/>
        </p:nvSpPr>
        <p:spPr>
          <a:xfrm>
            <a:off x="7377626" y="3462639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</a:p>
        </p:txBody>
      </p:sp>
      <p:sp>
        <p:nvSpPr>
          <p:cNvPr id="11" name="TextBox 249">
            <a:extLst>
              <a:ext uri="{FF2B5EF4-FFF2-40B4-BE49-F238E27FC236}">
                <a16:creationId xmlns:a16="http://schemas.microsoft.com/office/drawing/2014/main" id="{5EE051AF-EFF8-A347-9A90-FFED1C1379E3}"/>
              </a:ext>
            </a:extLst>
          </p:cNvPr>
          <p:cNvSpPr txBox="1"/>
          <p:nvPr/>
        </p:nvSpPr>
        <p:spPr>
          <a:xfrm>
            <a:off x="7884368" y="5572363"/>
            <a:ext cx="981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zh-CN" sz="3200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altLang="zh-CN" sz="3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zh-CN" altLang="en-US" sz="3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altLang="zh-CN" sz="3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" name="TextBox 249">
            <a:extLst>
              <a:ext uri="{FF2B5EF4-FFF2-40B4-BE49-F238E27FC236}">
                <a16:creationId xmlns:a16="http://schemas.microsoft.com/office/drawing/2014/main" id="{37844376-810F-DA40-820A-C39478C91DF2}"/>
              </a:ext>
            </a:extLst>
          </p:cNvPr>
          <p:cNvSpPr txBox="1"/>
          <p:nvPr/>
        </p:nvSpPr>
        <p:spPr>
          <a:xfrm>
            <a:off x="5292080" y="31409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i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endParaRPr lang="en-US" altLang="zh-CN" sz="2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249">
            <a:extLst>
              <a:ext uri="{FF2B5EF4-FFF2-40B4-BE49-F238E27FC236}">
                <a16:creationId xmlns:a16="http://schemas.microsoft.com/office/drawing/2014/main" id="{10C605CA-B59E-7D4F-B72F-4CFA00038006}"/>
              </a:ext>
            </a:extLst>
          </p:cNvPr>
          <p:cNvSpPr txBox="1"/>
          <p:nvPr/>
        </p:nvSpPr>
        <p:spPr>
          <a:xfrm>
            <a:off x="4230367" y="3399383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i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endParaRPr lang="en-US" altLang="zh-CN" sz="24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249">
            <a:extLst>
              <a:ext uri="{FF2B5EF4-FFF2-40B4-BE49-F238E27FC236}">
                <a16:creationId xmlns:a16="http://schemas.microsoft.com/office/drawing/2014/main" id="{E1AD6ED4-5549-0449-8509-9BBB36B38114}"/>
              </a:ext>
            </a:extLst>
          </p:cNvPr>
          <p:cNvSpPr txBox="1"/>
          <p:nvPr/>
        </p:nvSpPr>
        <p:spPr>
          <a:xfrm>
            <a:off x="4748768" y="4294663"/>
            <a:ext cx="1947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Projected</a:t>
            </a:r>
            <a:r>
              <a:rPr lang="zh-CN" altLang="en-US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DB</a:t>
            </a:r>
          </a:p>
        </p:txBody>
      </p:sp>
      <p:sp>
        <p:nvSpPr>
          <p:cNvPr id="15" name="TextBox 249">
            <a:extLst>
              <a:ext uri="{FF2B5EF4-FFF2-40B4-BE49-F238E27FC236}">
                <a16:creationId xmlns:a16="http://schemas.microsoft.com/office/drawing/2014/main" id="{E9FDAA38-B3D9-0B4C-87D9-EC833E8BEA06}"/>
              </a:ext>
            </a:extLst>
          </p:cNvPr>
          <p:cNvSpPr txBox="1"/>
          <p:nvPr/>
        </p:nvSpPr>
        <p:spPr>
          <a:xfrm>
            <a:off x="7061791" y="5943946"/>
            <a:ext cx="37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C99A496-5F3A-B140-9ADB-3521BD325C92}"/>
              </a:ext>
            </a:extLst>
          </p:cNvPr>
          <p:cNvSpPr/>
          <p:nvPr/>
        </p:nvSpPr>
        <p:spPr>
          <a:xfrm>
            <a:off x="755576" y="6309320"/>
            <a:ext cx="2592288" cy="313010"/>
          </a:xfrm>
          <a:prstGeom prst="roundRect">
            <a:avLst/>
          </a:prstGeom>
          <a:ln>
            <a:solidFill>
              <a:srgbClr val="0070C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4447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TreeMiner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35182CB-0FEE-2E41-9DE8-EEEC72392105}"/>
              </a:ext>
            </a:extLst>
          </p:cNvPr>
          <p:cNvSpPr txBox="1"/>
          <p:nvPr/>
        </p:nvSpPr>
        <p:spPr>
          <a:xfrm>
            <a:off x="1691680" y="3366228"/>
            <a:ext cx="63470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each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∈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altLang="zh-CN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←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each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∈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←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←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].add(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D007211-0563-BF46-AB85-ADE75B766BA5}"/>
              </a:ext>
            </a:extLst>
          </p:cNvPr>
          <p:cNvSpPr/>
          <p:nvPr/>
        </p:nvSpPr>
        <p:spPr>
          <a:xfrm>
            <a:off x="1331640" y="3366228"/>
            <a:ext cx="8640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</a:p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</a:p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</a:p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</a:t>
            </a:r>
          </a:p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</a:p>
          <a:p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E85CCB6-0778-314A-83A5-AA944C4B82FE}"/>
              </a:ext>
            </a:extLst>
          </p:cNvPr>
          <p:cNvSpPr/>
          <p:nvPr/>
        </p:nvSpPr>
        <p:spPr>
          <a:xfrm>
            <a:off x="539552" y="1890682"/>
            <a:ext cx="8147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Generates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a size-(</a:t>
            </a:r>
            <a:r>
              <a:rPr lang="en-US" i="1" dirty="0">
                <a:solidFill>
                  <a:srgbClr val="C00000"/>
                </a:solidFill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+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1) pattern from two size-</a:t>
            </a:r>
            <a:r>
              <a:rPr lang="en-US" i="1" dirty="0">
                <a:solidFill>
                  <a:srgbClr val="C00000"/>
                </a:solidFill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patterns that share the same size-(</a:t>
            </a:r>
            <a:r>
              <a:rPr lang="en-US" i="1" dirty="0">
                <a:solidFill>
                  <a:srgbClr val="C00000"/>
                </a:solidFill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− 1) prefix encoding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7A106FD-A04F-794A-8DE3-ACF0A7F2B1D9}"/>
              </a:ext>
            </a:extLst>
          </p:cNvPr>
          <p:cNvSpPr/>
          <p:nvPr/>
        </p:nvSpPr>
        <p:spPr>
          <a:xfrm>
            <a:off x="1319986" y="2968435"/>
            <a:ext cx="2988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</a:rPr>
              <a:t>UDF:</a:t>
            </a:r>
            <a:r>
              <a:rPr lang="zh-CN" altLang="en-US" b="1" dirty="0">
                <a:solidFill>
                  <a:srgbClr val="0432FF"/>
                </a:solidFill>
              </a:rPr>
              <a:t>  </a:t>
            </a:r>
            <a:r>
              <a:rPr lang="en-US" altLang="zh-CN" b="1" dirty="0" err="1"/>
              <a:t>setChildren</a:t>
            </a:r>
            <a:r>
              <a:rPr lang="en-US" altLang="zh-CN" b="1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18372774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4214266"/>
          </a:xfrm>
        </p:spPr>
        <p:txBody>
          <a:bodyPr/>
          <a:lstStyle/>
          <a:p>
            <a:r>
              <a:rPr lang="en-US" altLang="zh-CN" b="1" dirty="0"/>
              <a:t>Conclusion</a:t>
            </a:r>
            <a:endParaRPr lang="en-US" b="1" dirty="0"/>
          </a:p>
          <a:p>
            <a:pPr lvl="1">
              <a:buFont typeface="Arial" charset="0"/>
              <a:buChar char="•"/>
            </a:pPr>
            <a:r>
              <a:rPr lang="en-US" altLang="zh-CN" dirty="0" err="1"/>
              <a:t>TreeMiner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less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mining</a:t>
            </a:r>
            <a:r>
              <a:rPr lang="zh-CN" altLang="en-US" dirty="0"/>
              <a:t> </a:t>
            </a:r>
            <a:r>
              <a:rPr lang="en-US" altLang="zh-CN" dirty="0"/>
              <a:t>workload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 err="1"/>
              <a:t>PrefixTreeSpan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amenable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parallelism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6F889-C309-A64B-8D85-E858BDFED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241349"/>
            <a:ext cx="6048672" cy="36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28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F212-E36A-6C44-B33E-31147482829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310288" y="5019898"/>
            <a:ext cx="4392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Contact Info:</a:t>
            </a:r>
          </a:p>
          <a:p>
            <a:r>
              <a:rPr lang="en-US" sz="2000" dirty="0">
                <a:latin typeface="Corbel" charset="0"/>
                <a:ea typeface="Corbel" charset="0"/>
                <a:cs typeface="Corbel" charset="0"/>
              </a:rPr>
              <a:t>Email: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yanda@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uab.edu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r>
              <a:rPr lang="en-US" sz="2000" dirty="0">
                <a:latin typeface="Corbel" panose="020B0503020204020204" pitchFamily="34" charset="0"/>
                <a:ea typeface="Corbel" charset="0"/>
                <a:cs typeface="Corbel" charset="0"/>
              </a:rPr>
              <a:t>Webpage: </a:t>
            </a:r>
            <a:r>
              <a:rPr lang="en-US" sz="2000" dirty="0">
                <a:latin typeface="Corbel" panose="020B0503020204020204" pitchFamily="34" charset="0"/>
                <a:hlinkClick r:id="rId4"/>
              </a:rPr>
              <a:t>https://yanlab19870714.github.io/yanda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rbel" panose="020B0503020204020204" pitchFamily="34" charset="0"/>
              <a:ea typeface="Corbel" charset="0"/>
              <a:cs typeface="Corbel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528" y="4229551"/>
            <a:ext cx="1885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YAN, Da</a:t>
            </a:r>
          </a:p>
        </p:txBody>
      </p:sp>
      <p:sp>
        <p:nvSpPr>
          <p:cNvPr id="11" name="Subtitle 8"/>
          <p:cNvSpPr txBox="1">
            <a:spLocks/>
          </p:cNvSpPr>
          <p:nvPr/>
        </p:nvSpPr>
        <p:spPr bwMode="auto">
          <a:xfrm>
            <a:off x="-6936" y="3068741"/>
            <a:ext cx="9150936" cy="81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Corbel" charset="0"/>
                <a:cs typeface="Corbel" charset="0"/>
              </a:rPr>
              <a:t>Thank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Corbel" charset="0"/>
                <a:cs typeface="Corbel" charset="0"/>
              </a:rPr>
              <a:t>s !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" b="1" i="1" baseline="0" dirty="0">
              <a:solidFill>
                <a:srgbClr val="3366FF"/>
              </a:solidFill>
              <a:latin typeface="+mn-lt"/>
              <a:ea typeface="Corbel" charset="0"/>
              <a:cs typeface="Corbe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2400" y="3175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58227-D5CD-6149-AD31-509DB2C53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776" y="4295926"/>
            <a:ext cx="1651000" cy="1651000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:a16="http://schemas.microsoft.com/office/drawing/2014/main" id="{1A9DA1FA-C39F-B549-92DE-C8441F80BA4C}"/>
              </a:ext>
            </a:extLst>
          </p:cNvPr>
          <p:cNvSpPr/>
          <p:nvPr/>
        </p:nvSpPr>
        <p:spPr>
          <a:xfrm>
            <a:off x="3795209" y="281097"/>
            <a:ext cx="2800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QU,</a:t>
            </a:r>
            <a:r>
              <a:rPr lang="zh-CN" altLang="en-US" sz="3600" b="1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Wenwen</a:t>
            </a:r>
            <a:endParaRPr lang="en-US" sz="3600" b="1" dirty="0">
              <a:solidFill>
                <a:srgbClr val="0070C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B97746-CBF8-9340-B057-93DA4CC8C9D9}"/>
              </a:ext>
            </a:extLst>
          </p:cNvPr>
          <p:cNvSpPr/>
          <p:nvPr/>
        </p:nvSpPr>
        <p:spPr>
          <a:xfrm>
            <a:off x="3806863" y="1098610"/>
            <a:ext cx="4883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Contact Info:</a:t>
            </a:r>
          </a:p>
          <a:p>
            <a:r>
              <a:rPr lang="en-US" sz="2000" dirty="0">
                <a:latin typeface="Corbel" charset="0"/>
                <a:ea typeface="Corbel" charset="0"/>
                <a:cs typeface="Corbel" charset="0"/>
              </a:rPr>
              <a:t>Email: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  <a:hlinkClick r:id="rId6"/>
              </a:rPr>
              <a:t>wenwenqu@sei.ecnu.edu.cn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r>
              <a:rPr lang="en-US" altLang="zh-CN" sz="2000" dirty="0"/>
              <a:t>Check</a:t>
            </a:r>
            <a:r>
              <a:rPr lang="zh-CN" altLang="en-US" sz="2000" dirty="0"/>
              <a:t> </a:t>
            </a:r>
            <a:r>
              <a:rPr lang="en-US" altLang="zh-CN" sz="2000" dirty="0"/>
              <a:t>out</a:t>
            </a:r>
            <a:r>
              <a:rPr lang="zh-CN" altLang="en-US" sz="2000" dirty="0"/>
              <a:t> </a:t>
            </a:r>
            <a:r>
              <a:rPr lang="en-US" altLang="zh-CN" sz="2000" dirty="0"/>
              <a:t>our</a:t>
            </a:r>
            <a:r>
              <a:rPr lang="zh-CN" altLang="en-US" sz="2000" dirty="0"/>
              <a:t> </a:t>
            </a:r>
            <a:r>
              <a:rPr lang="en-US" altLang="zh-CN" sz="2000" dirty="0"/>
              <a:t>GitHub</a:t>
            </a:r>
            <a:r>
              <a:rPr lang="zh-CN" altLang="en-US" sz="2000" dirty="0"/>
              <a:t> </a:t>
            </a:r>
            <a:r>
              <a:rPr lang="en-US" altLang="zh-CN" sz="2000" dirty="0"/>
              <a:t>page:</a:t>
            </a:r>
            <a:r>
              <a:rPr lang="zh-CN" altLang="en-US" sz="2000" dirty="0"/>
              <a:t> </a:t>
            </a:r>
            <a:r>
              <a:rPr lang="zh-CN" altLang="en-US" sz="2000" dirty="0">
                <a:hlinkClick r:id="rId7"/>
              </a:rPr>
              <a:t> </a:t>
            </a:r>
            <a:r>
              <a:rPr lang="en-US" sz="2000" dirty="0">
                <a:hlinkClick r:id="rId7"/>
              </a:rPr>
              <a:t>https://github.com/wenwen-Q/PrefixFPM</a:t>
            </a:r>
            <a:endParaRPr lang="en-US" sz="2000" dirty="0"/>
          </a:p>
          <a:p>
            <a:pPr algn="r"/>
            <a:endParaRPr lang="en-US" dirty="0">
              <a:solidFill>
                <a:schemeClr val="tx2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352A76-834A-1945-A99C-2B364157E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312" y="370038"/>
            <a:ext cx="1114779" cy="11147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E1BFFE-0224-EE48-81CD-B3CFA225C8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6245" y="2517217"/>
            <a:ext cx="2238896" cy="22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8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EB531-E857-C946-9509-05F751EE9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85" y="2371938"/>
            <a:ext cx="8774229" cy="341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5994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951038"/>
            <a:ext cx="8603674" cy="4221162"/>
          </a:xfrm>
        </p:spPr>
        <p:txBody>
          <a:bodyPr/>
          <a:lstStyle/>
          <a:p>
            <a:r>
              <a:rPr lang="en-US" altLang="zh-CN" sz="2600" b="1" dirty="0"/>
              <a:t>Vertex-Centric</a:t>
            </a:r>
            <a:r>
              <a:rPr lang="zh-CN" altLang="en-US" sz="2600" b="1" dirty="0"/>
              <a:t> </a:t>
            </a:r>
            <a:r>
              <a:rPr lang="en-US" altLang="zh-CN" sz="2600" b="1" dirty="0"/>
              <a:t>Systems:</a:t>
            </a:r>
            <a:r>
              <a:rPr lang="zh-CN" altLang="en-US" sz="2600" b="1" dirty="0"/>
              <a:t> </a:t>
            </a:r>
            <a:r>
              <a:rPr lang="en-US" altLang="zh-CN" sz="2600" b="1" dirty="0">
                <a:solidFill>
                  <a:srgbClr val="0070C0"/>
                </a:solidFill>
              </a:rPr>
              <a:t>for</a:t>
            </a:r>
            <a:r>
              <a:rPr lang="zh-CN" altLang="en-US" sz="2600" b="1" dirty="0">
                <a:solidFill>
                  <a:srgbClr val="0070C0"/>
                </a:solidFill>
              </a:rPr>
              <a:t> </a:t>
            </a:r>
            <a:r>
              <a:rPr lang="en-US" altLang="zh-CN" sz="2600" b="1" dirty="0">
                <a:solidFill>
                  <a:srgbClr val="0070C0"/>
                </a:solidFill>
              </a:rPr>
              <a:t>low-time-complexity</a:t>
            </a:r>
            <a:r>
              <a:rPr lang="zh-CN" altLang="en-US" sz="2600" b="1" dirty="0">
                <a:solidFill>
                  <a:srgbClr val="0070C0"/>
                </a:solidFill>
              </a:rPr>
              <a:t> </a:t>
            </a:r>
            <a:r>
              <a:rPr lang="en-US" altLang="zh-CN" sz="2600" b="1" dirty="0">
                <a:solidFill>
                  <a:srgbClr val="0070C0"/>
                </a:solidFill>
              </a:rPr>
              <a:t>problems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76759-C685-2B44-A443-BE388DCEDB54}"/>
              </a:ext>
            </a:extLst>
          </p:cNvPr>
          <p:cNvSpPr txBox="1"/>
          <p:nvPr/>
        </p:nvSpPr>
        <p:spPr>
          <a:xfrm>
            <a:off x="9060873" y="70381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53FA0B-33EB-1445-9B55-6A4E34AF4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72" y="2782867"/>
            <a:ext cx="5787255" cy="33785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93B68A-22B5-A441-9107-52DFF9773BF8}"/>
              </a:ext>
            </a:extLst>
          </p:cNvPr>
          <p:cNvSpPr/>
          <p:nvPr/>
        </p:nvSpPr>
        <p:spPr>
          <a:xfrm>
            <a:off x="2101040" y="6246520"/>
            <a:ext cx="5315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http://www.vldb.org/pvldb/vol7/p1821-yan.pdf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16040F-0FC9-5A46-95D4-26C6CCF01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401"/>
          <a:stretch/>
        </p:blipFill>
        <p:spPr>
          <a:xfrm>
            <a:off x="265742" y="52868"/>
            <a:ext cx="8612513" cy="7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8344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1951038"/>
            <a:ext cx="8603674" cy="4221162"/>
          </a:xfrm>
        </p:spPr>
        <p:txBody>
          <a:bodyPr/>
          <a:lstStyle/>
          <a:p>
            <a:r>
              <a:rPr lang="en-US" altLang="zh-CN" sz="2600" b="1" dirty="0"/>
              <a:t>Vertex-Centric</a:t>
            </a:r>
            <a:r>
              <a:rPr lang="zh-CN" altLang="en-US" sz="2600" b="1" dirty="0"/>
              <a:t> </a:t>
            </a:r>
            <a:r>
              <a:rPr lang="en-US" altLang="zh-CN" sz="2600" b="1" dirty="0"/>
              <a:t>Systems:</a:t>
            </a:r>
            <a:r>
              <a:rPr lang="zh-CN" altLang="en-US" sz="2600" b="1" dirty="0"/>
              <a:t> </a:t>
            </a:r>
            <a:r>
              <a:rPr lang="en-US" altLang="zh-CN" sz="2600" b="1" dirty="0">
                <a:solidFill>
                  <a:srgbClr val="0070C0"/>
                </a:solidFill>
              </a:rPr>
              <a:t>for</a:t>
            </a:r>
            <a:r>
              <a:rPr lang="zh-CN" altLang="en-US" sz="2600" b="1" dirty="0">
                <a:solidFill>
                  <a:srgbClr val="0070C0"/>
                </a:solidFill>
              </a:rPr>
              <a:t> </a:t>
            </a:r>
            <a:r>
              <a:rPr lang="en-US" altLang="zh-CN" sz="2600" b="1" dirty="0">
                <a:solidFill>
                  <a:srgbClr val="0070C0"/>
                </a:solidFill>
              </a:rPr>
              <a:t>low-time-complexity</a:t>
            </a:r>
            <a:r>
              <a:rPr lang="zh-CN" altLang="en-US" sz="2600" b="1" dirty="0">
                <a:solidFill>
                  <a:srgbClr val="0070C0"/>
                </a:solidFill>
              </a:rPr>
              <a:t> </a:t>
            </a:r>
            <a:r>
              <a:rPr lang="en-US" altLang="zh-CN" sz="2600" b="1" dirty="0">
                <a:solidFill>
                  <a:srgbClr val="0070C0"/>
                </a:solidFill>
              </a:rPr>
              <a:t>problems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76759-C685-2B44-A443-BE388DCEDB54}"/>
              </a:ext>
            </a:extLst>
          </p:cNvPr>
          <p:cNvSpPr txBox="1"/>
          <p:nvPr/>
        </p:nvSpPr>
        <p:spPr>
          <a:xfrm>
            <a:off x="9060873" y="70381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FAFBF8-1539-B74E-9671-B5EDFC3A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564904"/>
            <a:ext cx="5413602" cy="40688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32BEBB-72E8-B049-BA49-379BA63FD8CC}"/>
              </a:ext>
            </a:extLst>
          </p:cNvPr>
          <p:cNvSpPr/>
          <p:nvPr/>
        </p:nvSpPr>
        <p:spPr>
          <a:xfrm>
            <a:off x="5953154" y="5358659"/>
            <a:ext cx="2938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http://www-std1.se.cuhk.edu.hk/~hcheng/paper/SIGMOD2014qin.pdf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922F45-BB40-5B45-BF39-D4DF3816FB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624"/>
          <a:stretch/>
        </p:blipFill>
        <p:spPr>
          <a:xfrm>
            <a:off x="11120" y="83766"/>
            <a:ext cx="9049754" cy="6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921C49-752A-B64E-BE25-41C3E2B0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1224"/>
            <a:ext cx="7158366" cy="962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sz="3600" b="1" dirty="0"/>
              <a:t>How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about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Graph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Mining?</a:t>
            </a:r>
            <a:endParaRPr lang="en-US" sz="3600" b="1" dirty="0"/>
          </a:p>
          <a:p>
            <a:pPr lvl="1">
              <a:buFont typeface="Arial" charset="0"/>
              <a:buChar char="•"/>
            </a:pP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data-intensive</a:t>
            </a:r>
            <a:r>
              <a:rPr lang="zh-CN" altLang="en-US" sz="2800" dirty="0"/>
              <a:t> </a:t>
            </a:r>
            <a:r>
              <a:rPr lang="en-US" altLang="zh-CN" sz="2800" dirty="0"/>
              <a:t>/</a:t>
            </a:r>
            <a:r>
              <a:rPr lang="zh-CN" altLang="en-US" sz="2800" dirty="0"/>
              <a:t> </a:t>
            </a:r>
            <a:r>
              <a:rPr lang="en-US" altLang="zh-CN" sz="2800" dirty="0"/>
              <a:t>IO-bound</a:t>
            </a:r>
          </a:p>
          <a:p>
            <a:pPr lvl="2">
              <a:buFont typeface="System Font Regular"/>
              <a:buChar char="-"/>
            </a:pPr>
            <a:r>
              <a:rPr lang="en-US" altLang="zh-CN" sz="2500" dirty="0"/>
              <a:t>Peeling</a:t>
            </a:r>
            <a:r>
              <a:rPr lang="zh-CN" altLang="en-US" sz="2500" dirty="0"/>
              <a:t> </a:t>
            </a:r>
            <a:r>
              <a:rPr lang="en-US" altLang="zh-CN" sz="2500" dirty="0"/>
              <a:t>algorithm</a:t>
            </a:r>
            <a:r>
              <a:rPr lang="zh-CN" altLang="en-US" sz="2500" dirty="0"/>
              <a:t> </a:t>
            </a:r>
            <a:r>
              <a:rPr lang="en-US" altLang="zh-CN" sz="2500" dirty="0"/>
              <a:t>of</a:t>
            </a:r>
            <a:r>
              <a:rPr lang="zh-CN" altLang="en-US" sz="2500" dirty="0"/>
              <a:t> </a:t>
            </a:r>
            <a:r>
              <a:rPr lang="en-US" altLang="zh-CN" sz="2500" i="1" dirty="0">
                <a:solidFill>
                  <a:srgbClr val="0070C0"/>
                </a:solidFill>
              </a:rPr>
              <a:t>k</a:t>
            </a:r>
            <a:r>
              <a:rPr lang="en-US" altLang="zh-CN" sz="2500" dirty="0">
                <a:solidFill>
                  <a:srgbClr val="0070C0"/>
                </a:solidFill>
              </a:rPr>
              <a:t>-core</a:t>
            </a:r>
            <a:r>
              <a:rPr lang="en-US" altLang="zh-CN" sz="2500" dirty="0"/>
              <a:t>:</a:t>
            </a:r>
            <a:r>
              <a:rPr lang="zh-CN" altLang="en-US" sz="2500" dirty="0"/>
              <a:t> </a:t>
            </a:r>
            <a:r>
              <a:rPr lang="en-US" altLang="zh-CN" sz="2500" dirty="0"/>
              <a:t>O(</a:t>
            </a:r>
            <a:r>
              <a:rPr lang="en-US" altLang="zh-CN" sz="2500" i="1" dirty="0"/>
              <a:t>n</a:t>
            </a:r>
            <a:r>
              <a:rPr lang="en-US" altLang="zh-CN" sz="2500" dirty="0"/>
              <a:t>)</a:t>
            </a:r>
          </a:p>
          <a:p>
            <a:pPr lvl="2">
              <a:buFont typeface="System Font Regular"/>
              <a:buChar char="-"/>
            </a:pPr>
            <a:r>
              <a:rPr lang="en-US" altLang="zh-CN" sz="2500" dirty="0"/>
              <a:t>Random</a:t>
            </a:r>
            <a:r>
              <a:rPr lang="zh-CN" altLang="en-US" sz="2500" dirty="0"/>
              <a:t> </a:t>
            </a:r>
            <a:r>
              <a:rPr lang="en-US" altLang="zh-CN" sz="2500" dirty="0"/>
              <a:t>walks</a:t>
            </a:r>
            <a:r>
              <a:rPr lang="zh-CN" altLang="en-US" sz="2500" dirty="0"/>
              <a:t> </a:t>
            </a:r>
            <a:r>
              <a:rPr lang="en-US" altLang="zh-CN" sz="2500" dirty="0"/>
              <a:t>(e.g.,</a:t>
            </a:r>
            <a:r>
              <a:rPr lang="zh-CN" altLang="en-US" sz="2500" dirty="0"/>
              <a:t> </a:t>
            </a:r>
            <a:r>
              <a:rPr lang="en-US" altLang="zh-CN" sz="2500" dirty="0">
                <a:solidFill>
                  <a:srgbClr val="0070C0"/>
                </a:solidFill>
              </a:rPr>
              <a:t>PageRank</a:t>
            </a:r>
            <a:r>
              <a:rPr lang="en-US" altLang="zh-CN" sz="25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are</a:t>
            </a:r>
            <a:r>
              <a:rPr lang="zh-CN" altLang="en-US" sz="2800" dirty="0"/>
              <a:t> </a:t>
            </a:r>
            <a:r>
              <a:rPr lang="en-US" altLang="zh-CN" sz="2800" dirty="0"/>
              <a:t>compute-intensive!</a:t>
            </a:r>
          </a:p>
          <a:p>
            <a:pPr lvl="2">
              <a:buFont typeface="System Font Regular"/>
              <a:buChar char="-"/>
            </a:pPr>
            <a:r>
              <a:rPr lang="en-US" altLang="zh-CN" sz="2500" dirty="0"/>
              <a:t>Dense</a:t>
            </a:r>
            <a:r>
              <a:rPr lang="zh-CN" altLang="en-US" sz="2500" dirty="0"/>
              <a:t> </a:t>
            </a:r>
            <a:r>
              <a:rPr lang="en-US" altLang="zh-CN" sz="2500" dirty="0"/>
              <a:t>subgraph</a:t>
            </a:r>
            <a:r>
              <a:rPr lang="zh-CN" altLang="en-US" sz="2500" dirty="0"/>
              <a:t> </a:t>
            </a:r>
            <a:r>
              <a:rPr lang="en-US" altLang="zh-CN" sz="2500" dirty="0"/>
              <a:t>structure</a:t>
            </a:r>
            <a:r>
              <a:rPr lang="zh-CN" altLang="en-US" sz="2500" dirty="0"/>
              <a:t> </a:t>
            </a:r>
            <a:r>
              <a:rPr lang="en-US" altLang="zh-CN" sz="2500" dirty="0"/>
              <a:t>mining:</a:t>
            </a:r>
            <a:r>
              <a:rPr lang="zh-CN" altLang="en-US" sz="2500" dirty="0"/>
              <a:t> </a:t>
            </a:r>
            <a:r>
              <a:rPr lang="en-US" altLang="zh-CN" sz="2500" dirty="0">
                <a:solidFill>
                  <a:srgbClr val="0070C0"/>
                </a:solidFill>
              </a:rPr>
              <a:t>quasi-cliques</a:t>
            </a:r>
            <a:r>
              <a:rPr lang="en-US" altLang="zh-CN" sz="2500" dirty="0"/>
              <a:t>,</a:t>
            </a:r>
            <a:r>
              <a:rPr lang="zh-CN" altLang="en-US" sz="2500" dirty="0"/>
              <a:t> </a:t>
            </a:r>
            <a:r>
              <a:rPr lang="en-US" altLang="zh-CN" sz="2500" i="1" dirty="0">
                <a:solidFill>
                  <a:srgbClr val="0070C0"/>
                </a:solidFill>
              </a:rPr>
              <a:t>k</a:t>
            </a:r>
            <a:r>
              <a:rPr lang="en-US" altLang="zh-CN" sz="2500" dirty="0">
                <a:solidFill>
                  <a:srgbClr val="0070C0"/>
                </a:solidFill>
              </a:rPr>
              <a:t>-</a:t>
            </a:r>
            <a:r>
              <a:rPr lang="en-US" altLang="zh-CN" sz="2500" dirty="0" err="1">
                <a:solidFill>
                  <a:srgbClr val="0070C0"/>
                </a:solidFill>
              </a:rPr>
              <a:t>plexes</a:t>
            </a:r>
            <a:endParaRPr lang="en-US" altLang="zh-CN" sz="2500" dirty="0">
              <a:solidFill>
                <a:srgbClr val="0070C0"/>
              </a:solidFill>
            </a:endParaRPr>
          </a:p>
          <a:p>
            <a:pPr lvl="2">
              <a:buFont typeface="System Font Regular"/>
              <a:buChar char="-"/>
            </a:pPr>
            <a:r>
              <a:rPr lang="en-US" altLang="zh-CN" sz="2500" dirty="0">
                <a:solidFill>
                  <a:srgbClr val="C00000"/>
                </a:solidFill>
              </a:rPr>
              <a:t>Frequent</a:t>
            </a:r>
            <a:r>
              <a:rPr lang="zh-CN" altLang="en-US" sz="2500" dirty="0">
                <a:solidFill>
                  <a:srgbClr val="C00000"/>
                </a:solidFill>
              </a:rPr>
              <a:t> </a:t>
            </a:r>
            <a:r>
              <a:rPr lang="en-US" altLang="zh-CN" sz="2500" dirty="0">
                <a:solidFill>
                  <a:srgbClr val="C00000"/>
                </a:solidFill>
              </a:rPr>
              <a:t>(and</a:t>
            </a:r>
            <a:r>
              <a:rPr lang="zh-CN" altLang="en-US" sz="2500" dirty="0">
                <a:solidFill>
                  <a:srgbClr val="C00000"/>
                </a:solidFill>
              </a:rPr>
              <a:t> </a:t>
            </a:r>
            <a:r>
              <a:rPr lang="en-US" altLang="zh-CN" sz="2500" dirty="0">
                <a:solidFill>
                  <a:srgbClr val="C00000"/>
                </a:solidFill>
              </a:rPr>
              <a:t>closed)</a:t>
            </a:r>
            <a:r>
              <a:rPr lang="zh-CN" altLang="en-US" sz="2500" dirty="0">
                <a:solidFill>
                  <a:srgbClr val="C00000"/>
                </a:solidFill>
              </a:rPr>
              <a:t> </a:t>
            </a:r>
            <a:r>
              <a:rPr lang="en-US" altLang="zh-CN" sz="2500" dirty="0">
                <a:solidFill>
                  <a:srgbClr val="C00000"/>
                </a:solidFill>
              </a:rPr>
              <a:t>subgraph</a:t>
            </a:r>
            <a:r>
              <a:rPr lang="zh-CN" altLang="en-US" sz="2500" dirty="0">
                <a:solidFill>
                  <a:srgbClr val="C00000"/>
                </a:solidFill>
              </a:rPr>
              <a:t> </a:t>
            </a:r>
            <a:r>
              <a:rPr lang="en-US" altLang="zh-CN" sz="2500" dirty="0">
                <a:solidFill>
                  <a:srgbClr val="C00000"/>
                </a:solidFill>
              </a:rPr>
              <a:t>pattern</a:t>
            </a:r>
            <a:r>
              <a:rPr lang="zh-CN" altLang="en-US" sz="2500" dirty="0">
                <a:solidFill>
                  <a:srgbClr val="C00000"/>
                </a:solidFill>
              </a:rPr>
              <a:t> </a:t>
            </a:r>
            <a:r>
              <a:rPr lang="en-US" altLang="zh-CN" sz="2500" dirty="0">
                <a:solidFill>
                  <a:srgbClr val="C00000"/>
                </a:solidFill>
              </a:rPr>
              <a:t>mining</a:t>
            </a:r>
          </a:p>
        </p:txBody>
      </p:sp>
      <p:sp>
        <p:nvSpPr>
          <p:cNvPr id="3" name="Curved Left Arrow 2">
            <a:extLst>
              <a:ext uri="{FF2B5EF4-FFF2-40B4-BE49-F238E27FC236}">
                <a16:creationId xmlns:a16="http://schemas.microsoft.com/office/drawing/2014/main" id="{404A36FD-2367-3647-9184-A1FA820B6D84}"/>
              </a:ext>
            </a:extLst>
          </p:cNvPr>
          <p:cNvSpPr/>
          <p:nvPr/>
        </p:nvSpPr>
        <p:spPr>
          <a:xfrm>
            <a:off x="7620000" y="5013176"/>
            <a:ext cx="648072" cy="864096"/>
          </a:xfrm>
          <a:prstGeom prst="curvedLeftArrow">
            <a:avLst/>
          </a:prstGeom>
          <a:ln>
            <a:solidFill>
              <a:srgbClr val="C00000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C1B60-65EC-7642-AE7C-7EEEC5CFF397}"/>
              </a:ext>
            </a:extLst>
          </p:cNvPr>
          <p:cNvSpPr/>
          <p:nvPr/>
        </p:nvSpPr>
        <p:spPr>
          <a:xfrm>
            <a:off x="2298576" y="5445224"/>
            <a:ext cx="4546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</a:rPr>
              <a:t>Topics</a:t>
            </a:r>
            <a:r>
              <a:rPr lang="zh-CN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</a:rPr>
              <a:t>of</a:t>
            </a:r>
            <a:r>
              <a:rPr lang="zh-CN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</a:rPr>
              <a:t>this</a:t>
            </a:r>
            <a:r>
              <a:rPr lang="zh-CN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</a:rPr>
              <a:t>talk!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</a:rPr>
              <a:t>We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illustrate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with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subtree</a:t>
            </a:r>
            <a:r>
              <a:rPr lang="zh-CN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patterns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11B4B441-6466-9345-8DB9-222DBCFF3693}"/>
              </a:ext>
            </a:extLst>
          </p:cNvPr>
          <p:cNvSpPr/>
          <p:nvPr/>
        </p:nvSpPr>
        <p:spPr>
          <a:xfrm>
            <a:off x="6845424" y="1025746"/>
            <a:ext cx="390872" cy="3267350"/>
          </a:xfrm>
          <a:prstGeom prst="upArrow">
            <a:avLst/>
          </a:prstGeom>
          <a:ln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73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1A37C16-9246-524D-926C-FC45559C55FA}"/>
              </a:ext>
            </a:extLst>
          </p:cNvPr>
          <p:cNvGrpSpPr/>
          <p:nvPr/>
        </p:nvGrpSpPr>
        <p:grpSpPr>
          <a:xfrm>
            <a:off x="251520" y="3408144"/>
            <a:ext cx="8623375" cy="3313331"/>
            <a:chOff x="0" y="2135900"/>
            <a:chExt cx="12192000" cy="46844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2EA3F2-7928-CF47-8937-FC3F2F8BE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35900"/>
              <a:ext cx="12192000" cy="444797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F8E3AC-2D29-6042-A7C5-004E09D84C10}"/>
                </a:ext>
              </a:extLst>
            </p:cNvPr>
            <p:cNvSpPr/>
            <p:nvPr/>
          </p:nvSpPr>
          <p:spPr>
            <a:xfrm>
              <a:off x="2296885" y="6399204"/>
              <a:ext cx="8504497" cy="421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hlinkClick r:id="rId4"/>
                </a:rPr>
                <a:t>https://github.com/frankmcsherry/blog/blob/master/posts/2017-09-23.md</a:t>
              </a:r>
              <a:endParaRPr lang="en-US" sz="14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B4D9070-8E2E-C344-8E69-166740991A84}"/>
                </a:ext>
              </a:extLst>
            </p:cNvPr>
            <p:cNvCxnSpPr>
              <a:cxnSpLocks/>
            </p:cNvCxnSpPr>
            <p:nvPr/>
          </p:nvCxnSpPr>
          <p:spPr>
            <a:xfrm>
              <a:off x="2387714" y="5769429"/>
              <a:ext cx="63988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5D9171B-CB9C-7B47-A33E-D14A94F00F65}"/>
                </a:ext>
              </a:extLst>
            </p:cNvPr>
            <p:cNvCxnSpPr>
              <a:cxnSpLocks/>
            </p:cNvCxnSpPr>
            <p:nvPr/>
          </p:nvCxnSpPr>
          <p:spPr>
            <a:xfrm>
              <a:off x="1016114" y="6074229"/>
              <a:ext cx="542822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3A21B5-4C67-6548-8A50-316021D6F5EB}"/>
                </a:ext>
              </a:extLst>
            </p:cNvPr>
            <p:cNvCxnSpPr>
              <a:cxnSpLocks/>
            </p:cNvCxnSpPr>
            <p:nvPr/>
          </p:nvCxnSpPr>
          <p:spPr>
            <a:xfrm>
              <a:off x="1886971" y="6355662"/>
              <a:ext cx="4862172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Data-Intensive</a:t>
            </a:r>
            <a:r>
              <a:rPr lang="zh-CN" altLang="en-US" b="1" dirty="0"/>
              <a:t> </a:t>
            </a:r>
            <a:r>
              <a:rPr lang="en-US" altLang="zh-CN" b="1" dirty="0" err="1"/>
              <a:t>v.s</a:t>
            </a:r>
            <a:r>
              <a:rPr lang="en-US" altLang="zh-CN" b="1" dirty="0"/>
              <a:t>.</a:t>
            </a:r>
            <a:r>
              <a:rPr lang="zh-CN" altLang="en-US" b="1" dirty="0"/>
              <a:t> </a:t>
            </a:r>
            <a:r>
              <a:rPr lang="en-US" altLang="zh-CN" b="1" dirty="0"/>
              <a:t>Compute-Intensive</a:t>
            </a:r>
            <a:endParaRPr lang="en-US" b="1" dirty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Fundamental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familiar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DB</a:t>
            </a:r>
            <a:r>
              <a:rPr lang="zh-CN" altLang="en-US" dirty="0"/>
              <a:t> </a:t>
            </a:r>
            <a:r>
              <a:rPr lang="en-US" altLang="zh-CN" dirty="0"/>
              <a:t>community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simply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(‘system’-dizziness)</a:t>
            </a:r>
          </a:p>
        </p:txBody>
      </p:sp>
    </p:spTree>
    <p:extLst>
      <p:ext uri="{BB962C8B-B14F-4D97-AF65-F5344CB8AC3E}">
        <p14:creationId xmlns:p14="http://schemas.microsoft.com/office/powerpoint/2010/main" val="3217467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</a:t>
            </a:r>
            <a:r>
              <a:rPr lang="en-US" altLang="zh-CN" dirty="0"/>
              <a:t>tivation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DE1F212-E36A-6C44-B33E-31147482829D}" type="slidenum"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515350" cy="4221162"/>
          </a:xfrm>
        </p:spPr>
        <p:txBody>
          <a:bodyPr/>
          <a:lstStyle/>
          <a:p>
            <a:r>
              <a:rPr lang="en-US" altLang="zh-CN" b="1" dirty="0"/>
              <a:t>Data-Intensive</a:t>
            </a:r>
            <a:r>
              <a:rPr lang="zh-CN" altLang="en-US" b="1" dirty="0"/>
              <a:t> </a:t>
            </a:r>
            <a:r>
              <a:rPr lang="en-US" altLang="zh-CN" b="1" dirty="0" err="1"/>
              <a:t>v.s</a:t>
            </a:r>
            <a:r>
              <a:rPr lang="en-US" altLang="zh-CN" b="1" dirty="0"/>
              <a:t>.</a:t>
            </a:r>
            <a:r>
              <a:rPr lang="zh-CN" altLang="en-US" b="1" dirty="0"/>
              <a:t> </a:t>
            </a:r>
            <a:r>
              <a:rPr lang="en-US" altLang="zh-CN" b="1" dirty="0"/>
              <a:t>Compute-Intensive</a:t>
            </a:r>
            <a:endParaRPr lang="en-US" b="1" dirty="0"/>
          </a:p>
          <a:p>
            <a:pPr lvl="1">
              <a:buFont typeface="Arial" charset="0"/>
              <a:buChar char="•"/>
            </a:pPr>
            <a:r>
              <a:rPr lang="en-US" altLang="zh-CN" dirty="0"/>
              <a:t>Fundamental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familiar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DB</a:t>
            </a:r>
            <a:r>
              <a:rPr lang="zh-CN" altLang="en-US" dirty="0"/>
              <a:t> </a:t>
            </a:r>
            <a:r>
              <a:rPr lang="en-US" altLang="zh-CN" dirty="0"/>
              <a:t>community</a:t>
            </a:r>
          </a:p>
          <a:p>
            <a:pPr lvl="1">
              <a:buFont typeface="Arial" charset="0"/>
              <a:buChar char="•"/>
            </a:pP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simply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(‘system’-dizziness)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4955BA-7D0E-5C41-8DCC-69285B0A7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56"/>
          <a:stretch/>
        </p:blipFill>
        <p:spPr>
          <a:xfrm>
            <a:off x="251520" y="3408144"/>
            <a:ext cx="8623375" cy="205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5F456-1885-234D-B80D-2CBE1B5EB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467044"/>
            <a:ext cx="7761909" cy="129640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8C1100-6A40-0640-B3C6-BFADF8633D34}"/>
              </a:ext>
            </a:extLst>
          </p:cNvPr>
          <p:cNvCxnSpPr>
            <a:cxnSpLocks/>
          </p:cNvCxnSpPr>
          <p:nvPr/>
        </p:nvCxnSpPr>
        <p:spPr>
          <a:xfrm>
            <a:off x="2555776" y="5661248"/>
            <a:ext cx="574568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CE2ABC-F929-094C-942E-0E7D1133131A}"/>
              </a:ext>
            </a:extLst>
          </p:cNvPr>
          <p:cNvCxnSpPr>
            <a:cxnSpLocks/>
          </p:cNvCxnSpPr>
          <p:nvPr/>
        </p:nvCxnSpPr>
        <p:spPr>
          <a:xfrm>
            <a:off x="1403648" y="5877272"/>
            <a:ext cx="424847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6A88E-523E-6743-B589-E086F73EECFE}"/>
              </a:ext>
            </a:extLst>
          </p:cNvPr>
          <p:cNvSpPr/>
          <p:nvPr/>
        </p:nvSpPr>
        <p:spPr>
          <a:xfrm>
            <a:off x="3351022" y="4983559"/>
            <a:ext cx="1869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Cont.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4958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0FF"/>
      </a:hlink>
      <a:folHlink>
        <a:srgbClr val="800080"/>
      </a:folHlink>
    </a:clrScheme>
    <a:fontScheme name="Exhibit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  <a:headEnd type="none" w="med" len="med"/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headEnd type="none" w="med" len="med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72198</TotalTime>
  <Words>5273</Words>
  <Application>Microsoft Macintosh PowerPoint</Application>
  <PresentationFormat>On-screen Show (4:3)</PresentationFormat>
  <Paragraphs>690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ＭＳ Ｐゴシック</vt:lpstr>
      <vt:lpstr>Roboto</vt:lpstr>
      <vt:lpstr>宋体</vt:lpstr>
      <vt:lpstr>System Font Regular</vt:lpstr>
      <vt:lpstr>Arial</vt:lpstr>
      <vt:lpstr>Calibri</vt:lpstr>
      <vt:lpstr>Corbel</vt:lpstr>
      <vt:lpstr>Lucida Grande</vt:lpstr>
      <vt:lpstr>Menlo</vt:lpstr>
      <vt:lpstr>Times New Roman</vt:lpstr>
      <vt:lpstr>Wingdings</vt:lpstr>
      <vt:lpstr>Office Theme</vt:lpstr>
      <vt:lpstr>PowerPoint Presentation</vt:lpstr>
      <vt:lpstr>PowerPoint Presentation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Motivation</vt:lpstr>
      <vt:lpstr>G-thinker</vt:lpstr>
      <vt:lpstr>PowerPoint Presentation</vt:lpstr>
      <vt:lpstr>Target Problems</vt:lpstr>
      <vt:lpstr>Target Problems</vt:lpstr>
      <vt:lpstr>Target Problems</vt:lpstr>
      <vt:lpstr>Target Problems</vt:lpstr>
      <vt:lpstr>Target Problems</vt:lpstr>
      <vt:lpstr>Target Problems</vt:lpstr>
      <vt:lpstr>Target Problems</vt:lpstr>
      <vt:lpstr>Target Problems</vt:lpstr>
      <vt:lpstr>Prefix Projection</vt:lpstr>
      <vt:lpstr>Prefix Projection</vt:lpstr>
      <vt:lpstr>Prefix Projection</vt:lpstr>
      <vt:lpstr>Prefix Projection</vt:lpstr>
      <vt:lpstr>PrefixFPM: A Task View</vt:lpstr>
      <vt:lpstr>Programming Interface</vt:lpstr>
      <vt:lpstr>PrefixFPM: A Task View</vt:lpstr>
      <vt:lpstr>Concurrent Processing</vt:lpstr>
      <vt:lpstr>This Work</vt:lpstr>
      <vt:lpstr>PrefixTreeSpan</vt:lpstr>
      <vt:lpstr>TreeMiner</vt:lpstr>
      <vt:lpstr>TreeMiner</vt:lpstr>
      <vt:lpstr>TreeMiner</vt:lpstr>
      <vt:lpstr>This Work</vt:lpstr>
      <vt:lpstr>PowerPoint Presentation</vt:lpstr>
    </vt:vector>
  </TitlesOfParts>
  <Company>UC Berkeley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 Konwinski</dc:creator>
  <cp:lastModifiedBy>Yan, Da</cp:lastModifiedBy>
  <cp:revision>6141</cp:revision>
  <dcterms:created xsi:type="dcterms:W3CDTF">2010-06-28T20:28:41Z</dcterms:created>
  <dcterms:modified xsi:type="dcterms:W3CDTF">2020-11-15T05:25:40Z</dcterms:modified>
</cp:coreProperties>
</file>