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402" r:id="rId2"/>
    <p:sldId id="403" r:id="rId3"/>
    <p:sldId id="405" r:id="rId4"/>
    <p:sldId id="256" r:id="rId5"/>
    <p:sldId id="367" r:id="rId6"/>
    <p:sldId id="289" r:id="rId7"/>
    <p:sldId id="368" r:id="rId8"/>
    <p:sldId id="371" r:id="rId9"/>
    <p:sldId id="375" r:id="rId10"/>
    <p:sldId id="376" r:id="rId11"/>
    <p:sldId id="377" r:id="rId12"/>
    <p:sldId id="378" r:id="rId13"/>
    <p:sldId id="372" r:id="rId14"/>
    <p:sldId id="406" r:id="rId15"/>
    <p:sldId id="341" r:id="rId16"/>
    <p:sldId id="373" r:id="rId17"/>
    <p:sldId id="374" r:id="rId18"/>
    <p:sldId id="379" r:id="rId19"/>
    <p:sldId id="407" r:id="rId20"/>
    <p:sldId id="408" r:id="rId21"/>
    <p:sldId id="331" r:id="rId22"/>
    <p:sldId id="334" r:id="rId23"/>
    <p:sldId id="335" r:id="rId24"/>
    <p:sldId id="336" r:id="rId25"/>
    <p:sldId id="337" r:id="rId26"/>
    <p:sldId id="333" r:id="rId27"/>
    <p:sldId id="338" r:id="rId28"/>
    <p:sldId id="342" r:id="rId29"/>
    <p:sldId id="343" r:id="rId30"/>
    <p:sldId id="339" r:id="rId31"/>
    <p:sldId id="340" r:id="rId32"/>
    <p:sldId id="409" r:id="rId33"/>
    <p:sldId id="350" r:id="rId34"/>
    <p:sldId id="351" r:id="rId35"/>
    <p:sldId id="352" r:id="rId36"/>
    <p:sldId id="349" r:id="rId37"/>
    <p:sldId id="354" r:id="rId38"/>
    <p:sldId id="410" r:id="rId39"/>
    <p:sldId id="355" r:id="rId40"/>
    <p:sldId id="356" r:id="rId41"/>
    <p:sldId id="357" r:id="rId42"/>
    <p:sldId id="358" r:id="rId43"/>
    <p:sldId id="360" r:id="rId44"/>
    <p:sldId id="361" r:id="rId45"/>
    <p:sldId id="362" r:id="rId46"/>
    <p:sldId id="386" r:id="rId47"/>
    <p:sldId id="411" r:id="rId48"/>
    <p:sldId id="308" r:id="rId49"/>
    <p:sldId id="258" r:id="rId50"/>
    <p:sldId id="259" r:id="rId51"/>
    <p:sldId id="260" r:id="rId52"/>
    <p:sldId id="261" r:id="rId53"/>
    <p:sldId id="310" r:id="rId54"/>
    <p:sldId id="262" r:id="rId55"/>
    <p:sldId id="263" r:id="rId56"/>
    <p:sldId id="264" r:id="rId57"/>
    <p:sldId id="265" r:id="rId58"/>
    <p:sldId id="314" r:id="rId59"/>
    <p:sldId id="306" r:id="rId60"/>
    <p:sldId id="307" r:id="rId61"/>
    <p:sldId id="315" r:id="rId62"/>
    <p:sldId id="266" r:id="rId63"/>
    <p:sldId id="267" r:id="rId64"/>
    <p:sldId id="268" r:id="rId65"/>
    <p:sldId id="269" r:id="rId66"/>
    <p:sldId id="270" r:id="rId67"/>
    <p:sldId id="316" r:id="rId68"/>
    <p:sldId id="271" r:id="rId69"/>
    <p:sldId id="272" r:id="rId70"/>
    <p:sldId id="279" r:id="rId71"/>
    <p:sldId id="317" r:id="rId72"/>
    <p:sldId id="318" r:id="rId73"/>
    <p:sldId id="280" r:id="rId74"/>
    <p:sldId id="281" r:id="rId75"/>
    <p:sldId id="319" r:id="rId76"/>
    <p:sldId id="273" r:id="rId77"/>
    <p:sldId id="274" r:id="rId78"/>
    <p:sldId id="275" r:id="rId79"/>
    <p:sldId id="301" r:id="rId80"/>
    <p:sldId id="286" r:id="rId81"/>
    <p:sldId id="287" r:id="rId82"/>
    <p:sldId id="321" r:id="rId83"/>
    <p:sldId id="282" r:id="rId84"/>
    <p:sldId id="285" r:id="rId85"/>
    <p:sldId id="322" r:id="rId86"/>
    <p:sldId id="323" r:id="rId87"/>
    <p:sldId id="324" r:id="rId88"/>
    <p:sldId id="305" r:id="rId89"/>
    <p:sldId id="304" r:id="rId90"/>
    <p:sldId id="277" r:id="rId91"/>
    <p:sldId id="325" r:id="rId92"/>
    <p:sldId id="284" r:id="rId93"/>
    <p:sldId id="297" r:id="rId94"/>
    <p:sldId id="288" r:id="rId95"/>
    <p:sldId id="293" r:id="rId96"/>
    <p:sldId id="326" r:id="rId97"/>
    <p:sldId id="412" r:id="rId98"/>
    <p:sldId id="290" r:id="rId99"/>
    <p:sldId id="291" r:id="rId100"/>
    <p:sldId id="292" r:id="rId101"/>
    <p:sldId id="309" r:id="rId102"/>
    <p:sldId id="327" r:id="rId103"/>
    <p:sldId id="294" r:id="rId104"/>
    <p:sldId id="296" r:id="rId105"/>
    <p:sldId id="295" r:id="rId106"/>
    <p:sldId id="298" r:id="rId107"/>
    <p:sldId id="299" r:id="rId108"/>
    <p:sldId id="328"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3E42"/>
    <a:srgbClr val="862534"/>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400"/>
    <p:restoredTop sz="60735"/>
  </p:normalViewPr>
  <p:slideViewPr>
    <p:cSldViewPr snapToGrid="0">
      <p:cViewPr varScale="1">
        <p:scale>
          <a:sx n="50" d="100"/>
          <a:sy n="50" d="100"/>
        </p:scale>
        <p:origin x="184"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5BD13-6A8C-CD46-8997-16B85550C2FF}" type="datetimeFigureOut">
              <a:rPr lang="en-US" smtClean="0"/>
              <a:t>7/31/24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DB9B7-31D6-1746-9125-59444946BEA7}" type="slidenum">
              <a:rPr lang="en-US" smtClean="0"/>
              <a:t>‹#›</a:t>
            </a:fld>
            <a:endParaRPr lang="en-US"/>
          </a:p>
        </p:txBody>
      </p:sp>
    </p:spTree>
    <p:extLst>
      <p:ext uri="{BB962C8B-B14F-4D97-AF65-F5344CB8AC3E}">
        <p14:creationId xmlns:p14="http://schemas.microsoft.com/office/powerpoint/2010/main" val="423743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Welcome to our tutorial titled “Systems for Scalable Graph Analytics and Machine Learning: Trends and Methods”.</a:t>
            </a:r>
          </a:p>
          <a:p>
            <a:r>
              <a:rPr lang="en-US" dirty="0"/>
              <a:t>This tutorial is contributed by two groups from both Indiana University Bloomington and the Chinese University of Hong Kong.</a:t>
            </a:r>
          </a:p>
          <a:p>
            <a:r>
              <a:rPr lang="en-US" dirty="0"/>
              <a:t>My name is Da Yan, an Associate Professor from Indiana University Bloomington.</a:t>
            </a:r>
          </a:p>
          <a:p>
            <a:endParaRPr lang="en-US" dirty="0"/>
          </a:p>
          <a:p>
            <a:r>
              <a:rPr lang="en-US" dirty="0"/>
              <a:t>While I and the other presenters could not join the conference in person and we will play the tutorial video instead, my student </a:t>
            </a:r>
            <a:r>
              <a:rPr lang="en-US" dirty="0" err="1"/>
              <a:t>Saugat</a:t>
            </a:r>
            <a:r>
              <a:rPr lang="en-US" dirty="0"/>
              <a:t> has connected us through Zoom so that we can answer your questions.</a:t>
            </a:r>
          </a:p>
          <a:p>
            <a:r>
              <a:rPr lang="en-US" dirty="0"/>
              <a:t>So, please feel free to ask us questions.</a:t>
            </a:r>
          </a:p>
        </p:txBody>
      </p:sp>
      <p:sp>
        <p:nvSpPr>
          <p:cNvPr id="4" name="Slide Number Placeholder 3"/>
          <p:cNvSpPr>
            <a:spLocks noGrp="1"/>
          </p:cNvSpPr>
          <p:nvPr>
            <p:ph type="sldNum" sz="quarter" idx="5"/>
          </p:nvPr>
        </p:nvSpPr>
        <p:spPr/>
        <p:txBody>
          <a:bodyPr/>
          <a:lstStyle/>
          <a:p>
            <a:fld id="{6CBDB9B7-31D6-1746-9125-59444946BEA7}" type="slidenum">
              <a:rPr lang="en-US" smtClean="0"/>
              <a:t>1</a:t>
            </a:fld>
            <a:endParaRPr lang="en-US"/>
          </a:p>
        </p:txBody>
      </p:sp>
    </p:spTree>
    <p:extLst>
      <p:ext uri="{BB962C8B-B14F-4D97-AF65-F5344CB8AC3E}">
        <p14:creationId xmlns:p14="http://schemas.microsoft.com/office/powerpoint/2010/main" val="3505337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An example is the </a:t>
            </a:r>
            <a:r>
              <a:rPr lang="en-US" baseline="0" dirty="0" err="1"/>
              <a:t>Bron-Kerbosch</a:t>
            </a:r>
            <a:r>
              <a:rPr lang="en-US" baseline="0" dirty="0"/>
              <a:t> algorithm for mining maximal cliques, which recursively extends the current set of vertices that form a clique with one more candidate, and this search process can be organized as a set-enumeration tree.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10</a:t>
            </a:fld>
            <a:endParaRPr lang="en-US"/>
          </a:p>
        </p:txBody>
      </p:sp>
    </p:spTree>
    <p:extLst>
      <p:ext uri="{BB962C8B-B14F-4D97-AF65-F5344CB8AC3E}">
        <p14:creationId xmlns:p14="http://schemas.microsoft.com/office/powerpoint/2010/main" val="784984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we are at Epoch 9, Since the full embedding matrix comes from 4 parts, we can see that each GPU maintains 4 separate embeddings. For example in GPU 0, H1_9 stands for the first part is computed from Epoch 9, H2_7 stands for the second part is computed from Epoch 7. If we tolerate embeddings from last 2 epochs at most, H2_7 is already on the edge of being overly stale and invalid. </a:t>
            </a:r>
          </a:p>
          <a:p>
            <a:r>
              <a:rPr lang="en-US" dirty="0"/>
              <a:t>[CLICK]</a:t>
            </a:r>
            <a:br>
              <a:rPr lang="en-US" dirty="0"/>
            </a:br>
            <a:r>
              <a:rPr lang="en-US" dirty="0"/>
              <a:t>So the next epoch, GPU1 will broadcast it latest H2_10 to others so that every one can get a newer version of H2. Now the H1 kept in the rest 3 GPUs are on the edge on being overly stale and invalid, </a:t>
            </a:r>
          </a:p>
          <a:p>
            <a:r>
              <a:rPr lang="en-US" dirty="0"/>
              <a:t>[CLICK]</a:t>
            </a:r>
          </a:p>
          <a:p>
            <a:r>
              <a:rPr lang="en-US" dirty="0"/>
              <a:t>So at Epoch 11, GPU 0 will broadcast its latest H1 to others so that every one can get a newer version of H1. And now H3 and H4 are on the edge so they must be updated in the following </a:t>
            </a:r>
            <a:r>
              <a:rPr lang="en-US" dirty="0" err="1"/>
              <a:t>epoches</a:t>
            </a:r>
            <a:r>
              <a:rPr lang="en-US" dirty="0"/>
              <a:t>.</a:t>
            </a:r>
          </a:p>
          <a:p>
            <a:r>
              <a:rPr lang="en-US" dirty="0"/>
              <a:t>This work also introduces some definitions on how to determine if a H is overly stale or not, you can check out their papers for more details. </a:t>
            </a:r>
          </a:p>
        </p:txBody>
      </p:sp>
      <p:sp>
        <p:nvSpPr>
          <p:cNvPr id="4" name="Slide Number Placeholder 3"/>
          <p:cNvSpPr>
            <a:spLocks noGrp="1"/>
          </p:cNvSpPr>
          <p:nvPr>
            <p:ph type="sldNum" sz="quarter" idx="5"/>
          </p:nvPr>
        </p:nvSpPr>
        <p:spPr/>
        <p:txBody>
          <a:bodyPr/>
          <a:lstStyle/>
          <a:p>
            <a:fld id="{4317028A-9953-B446-AD17-7470F1654953}" type="slidenum">
              <a:rPr lang="en-US" smtClean="0"/>
              <a:t>100</a:t>
            </a:fld>
            <a:endParaRPr lang="en-US"/>
          </a:p>
        </p:txBody>
      </p:sp>
    </p:spTree>
    <p:extLst>
      <p:ext uri="{BB962C8B-B14F-4D97-AF65-F5344CB8AC3E}">
        <p14:creationId xmlns:p14="http://schemas.microsoft.com/office/powerpoint/2010/main" val="22573717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move onto the weight staleness or gradient staleness since the computation of gradient must rely on the current weight. If the weight is already stale, the gradient must be stale as well. </a:t>
            </a:r>
          </a:p>
          <a:p>
            <a:r>
              <a:rPr lang="en-US" dirty="0"/>
              <a:t>P3 introduces staleness by adopting a technique called pipeline delay which is inspired by traditional DNN training. In the most regular form, the gradient is obtained using the current weight, and we can do a weight update based on this gradient.</a:t>
            </a:r>
          </a:p>
          <a:p>
            <a:r>
              <a:rPr lang="en-US" dirty="0"/>
              <a:t>But in the pipelined delayed version, the gradient is computed using the weights from 3 mini-batches ago. </a:t>
            </a:r>
          </a:p>
        </p:txBody>
      </p:sp>
      <p:sp>
        <p:nvSpPr>
          <p:cNvPr id="4" name="Slide Number Placeholder 3"/>
          <p:cNvSpPr>
            <a:spLocks noGrp="1"/>
          </p:cNvSpPr>
          <p:nvPr>
            <p:ph type="sldNum" sz="quarter" idx="5"/>
          </p:nvPr>
        </p:nvSpPr>
        <p:spPr/>
        <p:txBody>
          <a:bodyPr/>
          <a:lstStyle/>
          <a:p>
            <a:fld id="{4317028A-9953-B446-AD17-7470F1654953}" type="slidenum">
              <a:rPr lang="en-US" smtClean="0"/>
              <a:t>101</a:t>
            </a:fld>
            <a:endParaRPr lang="en-US"/>
          </a:p>
        </p:txBody>
      </p:sp>
    </p:spTree>
    <p:extLst>
      <p:ext uri="{BB962C8B-B14F-4D97-AF65-F5344CB8AC3E}">
        <p14:creationId xmlns:p14="http://schemas.microsoft.com/office/powerpoint/2010/main" val="10093919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recall P3’s training pipeline. For every mini-batch, the first layer of GNN uses the model parallelism, where each machine is in charge of 1/4 of the total dimension. Then followed by an all2all broadcast to communicate hidden features, such that every machine can obtain a complete hidden embedding matrix for an individual mini-batch. Then the model moves into the data parallelism all the way to the end.</a:t>
            </a:r>
          </a:p>
        </p:txBody>
      </p:sp>
      <p:sp>
        <p:nvSpPr>
          <p:cNvPr id="4" name="Slide Number Placeholder 3"/>
          <p:cNvSpPr>
            <a:spLocks noGrp="1"/>
          </p:cNvSpPr>
          <p:nvPr>
            <p:ph type="sldNum" sz="quarter" idx="5"/>
          </p:nvPr>
        </p:nvSpPr>
        <p:spPr/>
        <p:txBody>
          <a:bodyPr/>
          <a:lstStyle/>
          <a:p>
            <a:fld id="{4317028A-9953-B446-AD17-7470F1654953}" type="slidenum">
              <a:rPr lang="en-US" smtClean="0"/>
              <a:t>102</a:t>
            </a:fld>
            <a:endParaRPr lang="en-US"/>
          </a:p>
        </p:txBody>
      </p:sp>
    </p:spTree>
    <p:extLst>
      <p:ext uri="{BB962C8B-B14F-4D97-AF65-F5344CB8AC3E}">
        <p14:creationId xmlns:p14="http://schemas.microsoft.com/office/powerpoint/2010/main" val="17459698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simplified figure abstracts P3's pipeline. On the forward propagation side, we have model parallelism, the data communication, and data parallelism. And on the backward propagation side, the operations are reversed. So we have data parallelism, followed by data communication and model parallelism.</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103</a:t>
            </a:fld>
            <a:endParaRPr lang="en-US"/>
          </a:p>
        </p:txBody>
      </p:sp>
    </p:spTree>
    <p:extLst>
      <p:ext uri="{BB962C8B-B14F-4D97-AF65-F5344CB8AC3E}">
        <p14:creationId xmlns:p14="http://schemas.microsoft.com/office/powerpoint/2010/main" val="37903604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 some notations to represent these steps. Suppose we’re in mini-batch #3, 3M represents the model parallelism in mini-batch 3, and 3D represents the data parallelism in mini-batch 3. </a:t>
            </a:r>
          </a:p>
          <a:p>
            <a:r>
              <a:rPr lang="en-US" dirty="0"/>
              <a:t>You can also think of the arrow as a dependent relationship between 2 phases. Only the previous phase is completed, the next phase will be started. </a:t>
            </a:r>
          </a:p>
        </p:txBody>
      </p:sp>
      <p:sp>
        <p:nvSpPr>
          <p:cNvPr id="4" name="Slide Number Placeholder 3"/>
          <p:cNvSpPr>
            <a:spLocks noGrp="1"/>
          </p:cNvSpPr>
          <p:nvPr>
            <p:ph type="sldNum" sz="quarter" idx="5"/>
          </p:nvPr>
        </p:nvSpPr>
        <p:spPr/>
        <p:txBody>
          <a:bodyPr/>
          <a:lstStyle/>
          <a:p>
            <a:fld id="{4317028A-9953-B446-AD17-7470F1654953}" type="slidenum">
              <a:rPr lang="en-US" smtClean="0"/>
              <a:t>104</a:t>
            </a:fld>
            <a:endParaRPr lang="en-US"/>
          </a:p>
        </p:txBody>
      </p:sp>
    </p:spTree>
    <p:extLst>
      <p:ext uri="{BB962C8B-B14F-4D97-AF65-F5344CB8AC3E}">
        <p14:creationId xmlns:p14="http://schemas.microsoft.com/office/powerpoint/2010/main" val="19901678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P3 schedule 3 mini-batches simultaneously in order to hide the data communication latency.</a:t>
            </a:r>
          </a:p>
          <a:p>
            <a:r>
              <a:rPr lang="en-US" dirty="0"/>
              <a:t>For example, if we look at red arrow in the figure, 3D relies on 3M. So the time in between can be used to launch the data communication.  In the backward version, 3M relies on 3D, So the time in between can be used to launch the gradient communication.</a:t>
            </a:r>
          </a:p>
          <a:p>
            <a:r>
              <a:rPr lang="en-US" dirty="0"/>
              <a:t>[CLICK]</a:t>
            </a:r>
          </a:p>
          <a:p>
            <a:r>
              <a:rPr lang="en-US" dirty="0"/>
              <a:t>So by using the pipelining mechanism, we can overlap comm w/ comp and hide its latency.</a:t>
            </a:r>
          </a:p>
          <a:p>
            <a:r>
              <a:rPr lang="en-US" dirty="0"/>
              <a:t>[CLICK]</a:t>
            </a:r>
          </a:p>
          <a:p>
            <a:r>
              <a:rPr lang="en-US" dirty="0"/>
              <a:t>If we look at the red square, the forward pass of min-batch 4 is right after the weight update of mini-batch 1. </a:t>
            </a:r>
          </a:p>
          <a:p>
            <a:r>
              <a:rPr lang="en-US" dirty="0"/>
              <a:t>so, the update looks like w4 which is the weight that will be used in mini-batch 4, equals to the initial weight w0, minus the gradient of mini-batch 1 times a learning step.</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another example, If we look at the purple square, the forward pass of min-batch 5 is right after the weight update of mini-batch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update looks like w5 which is the weight that will be used in mini-batch 5, equals to the last weight w4, minus the gradient of mini-batch 2 times a learning step.</a:t>
            </a:r>
          </a:p>
          <a:p>
            <a:endParaRPr lang="en-US" dirty="0"/>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105</a:t>
            </a:fld>
            <a:endParaRPr lang="en-US"/>
          </a:p>
        </p:txBody>
      </p:sp>
    </p:spTree>
    <p:extLst>
      <p:ext uri="{BB962C8B-B14F-4D97-AF65-F5344CB8AC3E}">
        <p14:creationId xmlns:p14="http://schemas.microsoft.com/office/powerpoint/2010/main" val="39538003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a:t>
            </a:r>
            <a:r>
              <a:rPr lang="en-US" dirty="0" err="1"/>
              <a:t>dorylus</a:t>
            </a:r>
            <a:r>
              <a:rPr lang="en-US" dirty="0"/>
              <a:t> introduces a highly asynchronous training pipeline using the cloud computing platform like AWS to reach full-power of training. </a:t>
            </a:r>
          </a:p>
          <a:p>
            <a:r>
              <a:rPr lang="en-US" dirty="0"/>
              <a:t>[CLICK]</a:t>
            </a:r>
          </a:p>
          <a:p>
            <a:r>
              <a:rPr lang="en-US" dirty="0"/>
              <a:t>We can observe that the Lambda/serverless threads are working on multiple mini-batches concurrently, so there must be some threads using stale weight. For example, if you look at red arrow, some threads are working on vertices 11-20, while some threads are working on vertices 31-40.</a:t>
            </a:r>
          </a:p>
          <a:p>
            <a:r>
              <a:rPr lang="en-US" dirty="0"/>
              <a:t>[CLICK]</a:t>
            </a:r>
          </a:p>
          <a:p>
            <a:r>
              <a:rPr lang="en-US" dirty="0"/>
              <a:t>Besides, the weight matrix maintained in these parameter servers may not be exactly same to each other, so these parameter servers need to do an internal synchronization periodically. So those weight matrices kept in </a:t>
            </a:r>
            <a:r>
              <a:rPr lang="en-US" dirty="0" err="1"/>
              <a:t>PSes</a:t>
            </a:r>
            <a:r>
              <a:rPr lang="en-US" dirty="0"/>
              <a:t> may be stale before a synchronization round.</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106</a:t>
            </a:fld>
            <a:endParaRPr lang="en-US"/>
          </a:p>
        </p:txBody>
      </p:sp>
    </p:spTree>
    <p:extLst>
      <p:ext uri="{BB962C8B-B14F-4D97-AF65-F5344CB8AC3E}">
        <p14:creationId xmlns:p14="http://schemas.microsoft.com/office/powerpoint/2010/main" val="2757939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do a quick summary on what we have talk about so far.</a:t>
            </a:r>
          </a:p>
          <a:p>
            <a:r>
              <a:rPr lang="en-US" dirty="0"/>
              <a:t>[CLICK]</a:t>
            </a:r>
          </a:p>
          <a:p>
            <a:r>
              <a:rPr lang="en-US" dirty="0"/>
              <a:t>We first introduce mini-batch GNN training which can be divided into 3 steps. graph partitioning, batch generation and its execution model where we talk about model &amp; data parallelism, and also talk queue to support asynchronous training.</a:t>
            </a:r>
          </a:p>
          <a:p>
            <a:r>
              <a:rPr lang="en-US" dirty="0"/>
              <a:t>[CLICK]</a:t>
            </a:r>
          </a:p>
          <a:p>
            <a:r>
              <a:rPr lang="en-US" dirty="0"/>
              <a:t>Then we introduce full-graph GNN training where we talk about the pros and cons of </a:t>
            </a:r>
            <a:r>
              <a:rPr lang="en-US" dirty="0" err="1"/>
              <a:t>DepCache</a:t>
            </a:r>
            <a:r>
              <a:rPr lang="en-US" dirty="0"/>
              <a:t> and </a:t>
            </a:r>
            <a:r>
              <a:rPr lang="en-US" dirty="0" err="1"/>
              <a:t>DepComm</a:t>
            </a:r>
            <a:r>
              <a:rPr lang="en-US" dirty="0"/>
              <a:t>, and the hybrid version can get the best of both worlds.</a:t>
            </a:r>
          </a:p>
          <a:p>
            <a:r>
              <a:rPr lang="en-US" dirty="0"/>
              <a:t>[CLICK]</a:t>
            </a:r>
          </a:p>
          <a:p>
            <a:r>
              <a:rPr lang="en-US" dirty="0"/>
              <a:t>Then we focus on the communication bottleneck in GNN and introduce 3 representative solutions to reduce communication latency. they are , ......</a:t>
            </a:r>
          </a:p>
          <a:p>
            <a:endParaRPr lang="en-US" dirty="0"/>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107</a:t>
            </a:fld>
            <a:endParaRPr lang="en-US"/>
          </a:p>
        </p:txBody>
      </p:sp>
    </p:spTree>
    <p:extLst>
      <p:ext uri="{BB962C8B-B14F-4D97-AF65-F5344CB8AC3E}">
        <p14:creationId xmlns:p14="http://schemas.microsoft.com/office/powerpoint/2010/main" val="17964450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introduce staleness tolerance and its 2 categories, embedding staleness and weight or gradient staleness. </a:t>
            </a:r>
          </a:p>
          <a:p>
            <a:r>
              <a:rPr lang="en-US" dirty="0"/>
              <a:t>[CLICK]</a:t>
            </a:r>
          </a:p>
          <a:p>
            <a:r>
              <a:rPr lang="en-US" dirty="0"/>
              <a:t>And this is the end of the tutorial. Thank you all for your attention. If you have any questions, please feel free to let me know. You can contact me at this email, I would like to answer it. Thank you!</a:t>
            </a:r>
          </a:p>
        </p:txBody>
      </p:sp>
      <p:sp>
        <p:nvSpPr>
          <p:cNvPr id="4" name="Slide Number Placeholder 3"/>
          <p:cNvSpPr>
            <a:spLocks noGrp="1"/>
          </p:cNvSpPr>
          <p:nvPr>
            <p:ph type="sldNum" sz="quarter" idx="5"/>
          </p:nvPr>
        </p:nvSpPr>
        <p:spPr/>
        <p:txBody>
          <a:bodyPr/>
          <a:lstStyle/>
          <a:p>
            <a:fld id="{4317028A-9953-B446-AD17-7470F1654953}" type="slidenum">
              <a:rPr lang="en-US" smtClean="0"/>
              <a:t>108</a:t>
            </a:fld>
            <a:endParaRPr lang="en-US"/>
          </a:p>
        </p:txBody>
      </p:sp>
    </p:spTree>
    <p:extLst>
      <p:ext uri="{BB962C8B-B14F-4D97-AF65-F5344CB8AC3E}">
        <p14:creationId xmlns:p14="http://schemas.microsoft.com/office/powerpoint/2010/main" val="278705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second example is Ullmann’s algorithm for subgraph matching, which finds all subgraphs in a data graph that match a given query graph. The algorithm recursively extends the current set of vertex match with one more query vertex to match, and this search process can be organized as a state-space tree.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11</a:t>
            </a:fld>
            <a:endParaRPr lang="en-US"/>
          </a:p>
        </p:txBody>
      </p:sp>
    </p:spTree>
    <p:extLst>
      <p:ext uri="{BB962C8B-B14F-4D97-AF65-F5344CB8AC3E}">
        <p14:creationId xmlns:p14="http://schemas.microsoft.com/office/powerpoint/2010/main" val="340286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last example is the depth-first subgraph pattern generation for checking pattern frequentness in the application of frequent subgraph pattern mining. The pattern graph growing process can also be organized as a search tree.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12</a:t>
            </a:fld>
            <a:endParaRPr lang="en-US"/>
          </a:p>
        </p:txBody>
      </p:sp>
    </p:spTree>
    <p:extLst>
      <p:ext uri="{BB962C8B-B14F-4D97-AF65-F5344CB8AC3E}">
        <p14:creationId xmlns:p14="http://schemas.microsoft.com/office/powerpoint/2010/main" val="6806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There are works applying vertex-centric programs simulated by MapReduce or Pregel-like systems for structure analytics problems, but the performance is terrible.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For example,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TKDD paper on single-threaded external-memory triangle counting algorithm finds that their program is 10 times faster than a state-of-the-art MapReduce algorithm for triangle counting, even though the MapReduce algorithm uses more than 16 hundred machines.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is mainly because the cost of materializing and transmitting the intermediate subgraph results.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Frank McSherry also notice that existing Big Data frameworks can scale with the data size by adding more machines and hence memories, but the computing performance is not much faster than a single-threaded external-memory program running on the SSD of a laptop.</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He further indicate that the systems community as represented by the OSDI and SOSP community was overexcited about but not very good at it.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So, in the domain of structure analysis, or we say, subgraph analysis, we would need a new computing model that can fully utilize the CPU cores by avoiding unnecessary IO cost incurred by materializing and transmitting the intermediate subgraph results.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13</a:t>
            </a:fld>
            <a:endParaRPr lang="en-US"/>
          </a:p>
        </p:txBody>
      </p:sp>
    </p:spTree>
    <p:extLst>
      <p:ext uri="{BB962C8B-B14F-4D97-AF65-F5344CB8AC3E}">
        <p14:creationId xmlns:p14="http://schemas.microsoft.com/office/powerpoint/2010/main" val="286911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will provide a solution to structure analysis, which is based on a recent computing model called T-thinker, or think-like-a-task, that I propose to efficiently solve compute-intensive problems in parallel.</a:t>
            </a:r>
          </a:p>
        </p:txBody>
      </p:sp>
      <p:sp>
        <p:nvSpPr>
          <p:cNvPr id="4" name="Slide Number Placeholder 3"/>
          <p:cNvSpPr>
            <a:spLocks noGrp="1"/>
          </p:cNvSpPr>
          <p:nvPr>
            <p:ph type="sldNum" sz="quarter" idx="5"/>
          </p:nvPr>
        </p:nvSpPr>
        <p:spPr/>
        <p:txBody>
          <a:bodyPr/>
          <a:lstStyle/>
          <a:p>
            <a:fld id="{6CBDB9B7-31D6-1746-9125-59444946BEA7}" type="slidenum">
              <a:rPr lang="en-US" smtClean="0"/>
              <a:t>14</a:t>
            </a:fld>
            <a:endParaRPr lang="en-US"/>
          </a:p>
        </p:txBody>
      </p:sp>
    </p:spTree>
    <p:extLst>
      <p:ext uri="{BB962C8B-B14F-4D97-AF65-F5344CB8AC3E}">
        <p14:creationId xmlns:p14="http://schemas.microsoft.com/office/powerpoint/2010/main" val="2997829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Unfortunately,</a:t>
            </a:r>
            <a:r>
              <a:rPr lang="zh-CN" altLang="en-US" baseline="0" dirty="0"/>
              <a:t> </a:t>
            </a:r>
            <a:r>
              <a:rPr lang="en-US" altLang="zh-CN" baseline="0" dirty="0"/>
              <a:t>before</a:t>
            </a:r>
            <a:r>
              <a:rPr lang="zh-CN" altLang="en-US" baseline="0" dirty="0"/>
              <a:t> </a:t>
            </a:r>
            <a:r>
              <a:rPr lang="en-US" altLang="zh-CN" baseline="0" dirty="0"/>
              <a:t>T-thinker,</a:t>
            </a:r>
            <a:r>
              <a:rPr lang="zh-CN" altLang="en-US" baseline="0" dirty="0"/>
              <a:t> </a:t>
            </a:r>
            <a:r>
              <a:rPr lang="en-US" altLang="zh-CN" baseline="0" dirty="0"/>
              <a:t>all</a:t>
            </a:r>
            <a:r>
              <a:rPr lang="zh-CN" altLang="en-US" baseline="0" dirty="0"/>
              <a:t> </a:t>
            </a:r>
            <a:r>
              <a:rPr lang="en-US" altLang="zh-CN" baseline="0" dirty="0"/>
              <a:t>current</a:t>
            </a:r>
            <a:r>
              <a:rPr lang="zh-CN" altLang="en-US" baseline="0" dirty="0"/>
              <a:t> </a:t>
            </a:r>
            <a:r>
              <a:rPr lang="en-US" altLang="zh-CN" baseline="0" dirty="0"/>
              <a:t>solutions</a:t>
            </a:r>
            <a:r>
              <a:rPr lang="zh-CN" altLang="en-US" baseline="0" dirty="0"/>
              <a:t> </a:t>
            </a:r>
            <a:r>
              <a:rPr lang="en-US" altLang="zh-CN" baseline="0" dirty="0"/>
              <a:t>are</a:t>
            </a:r>
            <a:r>
              <a:rPr lang="zh-CN" altLang="en-US" baseline="0" dirty="0"/>
              <a:t> </a:t>
            </a:r>
            <a:r>
              <a:rPr lang="en-US" altLang="zh-CN" baseline="0" dirty="0"/>
              <a:t>IO-bound</a:t>
            </a:r>
            <a:r>
              <a:rPr lang="zh-CN" altLang="en-US" baseline="0" dirty="0"/>
              <a:t> </a:t>
            </a:r>
            <a:r>
              <a:rPr lang="en-US" altLang="zh-CN" baseline="0" dirty="0"/>
              <a:t>and</a:t>
            </a:r>
            <a:r>
              <a:rPr lang="zh-CN" altLang="en-US" baseline="0" dirty="0"/>
              <a:t> </a:t>
            </a:r>
            <a:r>
              <a:rPr lang="en-US" altLang="zh-CN" baseline="0" dirty="0"/>
              <a:t>materialize</a:t>
            </a:r>
            <a:r>
              <a:rPr lang="zh-CN" altLang="en-US" baseline="0" dirty="0"/>
              <a:t> </a:t>
            </a:r>
            <a:r>
              <a:rPr lang="en-US" altLang="zh-CN" baseline="0" dirty="0"/>
              <a:t>the</a:t>
            </a:r>
            <a:r>
              <a:rPr lang="zh-CN" altLang="en-US" baseline="0" dirty="0"/>
              <a:t> </a:t>
            </a:r>
            <a:r>
              <a:rPr lang="en-US" altLang="zh-CN" baseline="0" dirty="0"/>
              <a:t>subgraphs</a:t>
            </a:r>
            <a:r>
              <a:rPr lang="zh-CN" altLang="en-US" baseline="0" dirty="0"/>
              <a:t> </a:t>
            </a:r>
            <a:r>
              <a:rPr lang="en-US" altLang="zh-CN" baseline="0" dirty="0"/>
              <a:t>level-by-level</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search</a:t>
            </a:r>
            <a:r>
              <a:rPr lang="zh-CN" altLang="en-US" baseline="0" dirty="0"/>
              <a:t> </a:t>
            </a:r>
            <a:r>
              <a:rPr lang="en-US" altLang="zh-CN" baseline="0" dirty="0"/>
              <a:t>tree,</a:t>
            </a:r>
            <a:r>
              <a:rPr lang="zh-CN" altLang="en-US" baseline="0" dirty="0"/>
              <a:t> </a:t>
            </a:r>
            <a:r>
              <a:rPr lang="en-US" altLang="zh-CN" baseline="0" dirty="0"/>
              <a:t>causing</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of</a:t>
            </a:r>
            <a:r>
              <a:rPr lang="zh-CN" altLang="en-US" baseline="0" dirty="0"/>
              <a:t> </a:t>
            </a:r>
            <a:r>
              <a:rPr lang="en-US" altLang="zh-CN" baseline="0" dirty="0"/>
              <a:t>intermediate</a:t>
            </a:r>
            <a:r>
              <a:rPr lang="zh-CN" altLang="en-US" baseline="0" dirty="0"/>
              <a:t> </a:t>
            </a:r>
            <a:r>
              <a:rPr lang="en-US" altLang="zh-CN" baseline="0" dirty="0"/>
              <a:t>subgraphs</a:t>
            </a:r>
            <a:r>
              <a:rPr lang="zh-CN" altLang="en-US" baseline="0" dirty="0"/>
              <a:t> </a:t>
            </a:r>
            <a:r>
              <a:rPr lang="en-US" altLang="zh-CN" baseline="0" dirty="0"/>
              <a:t>being</a:t>
            </a:r>
            <a:r>
              <a:rPr lang="zh-CN" altLang="en-US" baseline="0" dirty="0"/>
              <a:t> </a:t>
            </a:r>
            <a:r>
              <a:rPr lang="en-US" altLang="zh-CN" baseline="0" dirty="0"/>
              <a:t>materialized</a:t>
            </a:r>
            <a:r>
              <a:rPr lang="zh-CN" altLang="en-US" baseline="0" dirty="0"/>
              <a:t> </a:t>
            </a:r>
            <a:r>
              <a:rPr lang="en-US" altLang="zh-CN" baseline="0" dirty="0"/>
              <a:t>which</a:t>
            </a:r>
            <a:r>
              <a:rPr lang="zh-CN" altLang="en-US" baseline="0" dirty="0"/>
              <a:t> </a:t>
            </a:r>
            <a:r>
              <a:rPr lang="en-US" altLang="zh-CN" baseline="0" dirty="0"/>
              <a:t>not</a:t>
            </a:r>
            <a:r>
              <a:rPr lang="zh-CN" altLang="en-US" baseline="0" dirty="0"/>
              <a:t> </a:t>
            </a:r>
            <a:r>
              <a:rPr lang="en-US" altLang="zh-CN" baseline="0" dirty="0"/>
              <a:t>only</a:t>
            </a:r>
            <a:r>
              <a:rPr lang="zh-CN" altLang="en-US" baseline="0" dirty="0"/>
              <a:t> </a:t>
            </a:r>
            <a:r>
              <a:rPr lang="en-US" altLang="zh-CN" baseline="0" dirty="0"/>
              <a:t>hurts</a:t>
            </a:r>
            <a:r>
              <a:rPr lang="zh-CN" altLang="en-US" baseline="0" dirty="0"/>
              <a:t> </a:t>
            </a:r>
            <a:r>
              <a:rPr lang="en-US" altLang="zh-CN" baseline="0" dirty="0"/>
              <a:t>performance</a:t>
            </a:r>
            <a:r>
              <a:rPr lang="zh-CN" altLang="en-US" baseline="0" dirty="0"/>
              <a:t> </a:t>
            </a:r>
            <a:r>
              <a:rPr lang="en-US" altLang="zh-CN" baseline="0" dirty="0"/>
              <a:t>but</a:t>
            </a:r>
            <a:r>
              <a:rPr lang="zh-CN" altLang="en-US" baseline="0" dirty="0"/>
              <a:t> </a:t>
            </a:r>
            <a:r>
              <a:rPr lang="en-US" altLang="zh-CN" baseline="0" dirty="0"/>
              <a:t>also</a:t>
            </a:r>
            <a:r>
              <a:rPr lang="zh-CN" altLang="en-US" baseline="0" dirty="0"/>
              <a:t> </a:t>
            </a:r>
            <a:r>
              <a:rPr lang="en-US" altLang="zh-CN" baseline="0" dirty="0"/>
              <a:t>limits</a:t>
            </a:r>
            <a:r>
              <a:rPr lang="zh-CN" altLang="en-US" baseline="0" dirty="0"/>
              <a:t> </a:t>
            </a:r>
            <a:r>
              <a:rPr lang="en-US" altLang="zh-CN" baseline="0" dirty="0"/>
              <a:t>the</a:t>
            </a:r>
            <a:r>
              <a:rPr lang="zh-CN" altLang="en-US" baseline="0" dirty="0"/>
              <a:t> </a:t>
            </a:r>
            <a:r>
              <a:rPr lang="en-US" altLang="zh-CN" baseline="0" dirty="0"/>
              <a:t>size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graph</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processed.</a:t>
            </a:r>
          </a:p>
          <a:p>
            <a:endParaRPr lang="en-US" altLang="zh-CN" baseline="0" dirty="0"/>
          </a:p>
          <a:p>
            <a:r>
              <a:rPr lang="en-US" altLang="zh-CN" baseline="0" dirty="0"/>
              <a:t>Surprisingly,</a:t>
            </a:r>
            <a:r>
              <a:rPr lang="zh-CN" altLang="en-US" baseline="0" dirty="0"/>
              <a:t> </a:t>
            </a:r>
            <a:r>
              <a:rPr lang="en-US" altLang="zh-CN" baseline="0" dirty="0"/>
              <a:t>these</a:t>
            </a:r>
            <a:r>
              <a:rPr lang="zh-CN" altLang="en-US" baseline="0" dirty="0"/>
              <a:t> </a:t>
            </a:r>
            <a:r>
              <a:rPr lang="en-US" altLang="zh-CN" baseline="0" dirty="0"/>
              <a:t>works</a:t>
            </a:r>
            <a:r>
              <a:rPr lang="zh-CN" altLang="en-US" baseline="0" dirty="0"/>
              <a:t> </a:t>
            </a:r>
            <a:r>
              <a:rPr lang="en-US" altLang="zh-CN" baseline="0" dirty="0"/>
              <a:t>were</a:t>
            </a:r>
            <a:r>
              <a:rPr lang="zh-CN" altLang="en-US" baseline="0" dirty="0"/>
              <a:t> </a:t>
            </a:r>
            <a:r>
              <a:rPr lang="en-US" altLang="zh-CN" baseline="0" dirty="0"/>
              <a:t>accepted</a:t>
            </a:r>
            <a:r>
              <a:rPr lang="zh-CN" altLang="en-US" baseline="0" dirty="0"/>
              <a:t> </a:t>
            </a:r>
            <a:r>
              <a:rPr lang="en-US" altLang="zh-CN" baseline="0" dirty="0"/>
              <a:t>by</a:t>
            </a:r>
            <a:r>
              <a:rPr lang="zh-CN" altLang="en-US" baseline="0" dirty="0"/>
              <a:t> </a:t>
            </a:r>
            <a:r>
              <a:rPr lang="en-US" altLang="zh-CN" baseline="0" dirty="0"/>
              <a:t>the</a:t>
            </a:r>
            <a:r>
              <a:rPr lang="zh-CN" altLang="en-US" baseline="0" dirty="0"/>
              <a:t> </a:t>
            </a:r>
            <a:r>
              <a:rPr lang="en-US" altLang="zh-CN" baseline="0" dirty="0"/>
              <a:t>best</a:t>
            </a:r>
            <a:r>
              <a:rPr lang="zh-CN" altLang="en-US" baseline="0" dirty="0"/>
              <a:t> </a:t>
            </a:r>
            <a:r>
              <a:rPr lang="en-US" altLang="zh-CN" baseline="0" dirty="0"/>
              <a:t>systems</a:t>
            </a:r>
            <a:r>
              <a:rPr lang="zh-CN" altLang="en-US" baseline="0" dirty="0"/>
              <a:t> </a:t>
            </a:r>
            <a:r>
              <a:rPr lang="en-US" altLang="zh-CN" baseline="0" dirty="0"/>
              <a:t>conferences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OSDI</a:t>
            </a:r>
            <a:r>
              <a:rPr lang="zh-CN" altLang="en-US" baseline="0" dirty="0"/>
              <a:t> </a:t>
            </a:r>
            <a:r>
              <a:rPr lang="en-US" altLang="zh-CN" baseline="0" dirty="0"/>
              <a:t>and</a:t>
            </a:r>
            <a:r>
              <a:rPr lang="zh-CN" altLang="en-US" baseline="0" dirty="0"/>
              <a:t> </a:t>
            </a:r>
            <a:r>
              <a:rPr lang="en-US" altLang="zh-CN" baseline="0" dirty="0"/>
              <a:t>SOSP.</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15</a:t>
            </a:fld>
            <a:endParaRPr lang="en-US"/>
          </a:p>
        </p:txBody>
      </p:sp>
    </p:spTree>
    <p:extLst>
      <p:ext uri="{BB962C8B-B14F-4D97-AF65-F5344CB8AC3E}">
        <p14:creationId xmlns:p14="http://schemas.microsoft.com/office/powerpoint/2010/main" val="2277551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2018, realizing these problems, I propose the framework of T-thinker, which effectively utilizes the CPU cores in a cluster by properly dividing a problem over a big dataset into tasks over smaller subsets of the dataset.</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16</a:t>
            </a:fld>
            <a:endParaRPr lang="en-US"/>
          </a:p>
        </p:txBody>
      </p:sp>
    </p:spTree>
    <p:extLst>
      <p:ext uri="{BB962C8B-B14F-4D97-AF65-F5344CB8AC3E}">
        <p14:creationId xmlns:p14="http://schemas.microsoft.com/office/powerpoint/2010/main" val="270172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Since the problems we target has a high time complexity, as long as each task handles sufficient data, the cost of pulling the data into memory by a thread is linear while the computation on top is super-linear, so the communication can be fully overlapped with computation to keep CPUs in a cluster busy.</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17</a:t>
            </a:fld>
            <a:endParaRPr lang="en-US"/>
          </a:p>
        </p:txBody>
      </p:sp>
    </p:spTree>
    <p:extLst>
      <p:ext uri="{BB962C8B-B14F-4D97-AF65-F5344CB8AC3E}">
        <p14:creationId xmlns:p14="http://schemas.microsoft.com/office/powerpoint/2010/main" val="291704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the framework, the system engine manages the various tasks to ensure high concurrency and bounded memory usage.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Users need to specify how to create initial tasks from individual vertices by a specifying a </a:t>
            </a:r>
            <a:r>
              <a:rPr lang="en-US" baseline="0" dirty="0" err="1"/>
              <a:t>task_spawn</a:t>
            </a:r>
            <a:r>
              <a:rPr lang="en-US" baseline="0" dirty="0"/>
              <a:t> function, and how to grow and mine a subgraph afterwards specifying a compute function.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18</a:t>
            </a:fld>
            <a:endParaRPr lang="en-US"/>
          </a:p>
        </p:txBody>
      </p:sp>
    </p:spTree>
    <p:extLst>
      <p:ext uri="{BB962C8B-B14F-4D97-AF65-F5344CB8AC3E}">
        <p14:creationId xmlns:p14="http://schemas.microsoft.com/office/powerpoint/2010/main" val="1091914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would like to indicate that in recent years, a few systems have been proposed including ours,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which now avoid subgraph materialization as much as possible by resorting to backtracking search as in the serial algorithm counterparts, and they have achieved orders of magnitude speedup.</a:t>
            </a:r>
          </a:p>
        </p:txBody>
      </p:sp>
      <p:sp>
        <p:nvSpPr>
          <p:cNvPr id="4" name="Slide Number Placeholder 3"/>
          <p:cNvSpPr>
            <a:spLocks noGrp="1"/>
          </p:cNvSpPr>
          <p:nvPr>
            <p:ph type="sldNum" sz="quarter" idx="10"/>
          </p:nvPr>
        </p:nvSpPr>
        <p:spPr/>
        <p:txBody>
          <a:bodyPr/>
          <a:lstStyle/>
          <a:p>
            <a:fld id="{E4BD9A76-C457-694D-9067-3B862B4C239D}" type="slidenum">
              <a:rPr lang="en-US" smtClean="0"/>
              <a:pPr/>
              <a:t>19</a:t>
            </a:fld>
            <a:endParaRPr lang="en-US"/>
          </a:p>
        </p:txBody>
      </p:sp>
    </p:spTree>
    <p:extLst>
      <p:ext uri="{BB962C8B-B14F-4D97-AF65-F5344CB8AC3E}">
        <p14:creationId xmlns:p14="http://schemas.microsoft.com/office/powerpoint/2010/main" val="339351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real graph analytics pipeline often involves a combination of three types of graph operations, including vertex analytics, structure analytics, and graph machine learning.</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tutorial focuses on the system design perspective of these graph operations.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a:t>
            </a:fld>
            <a:endParaRPr lang="en-US"/>
          </a:p>
        </p:txBody>
      </p:sp>
    </p:spTree>
    <p:extLst>
      <p:ext uri="{BB962C8B-B14F-4D97-AF65-F5344CB8AC3E}">
        <p14:creationId xmlns:p14="http://schemas.microsoft.com/office/powerpoint/2010/main" val="370793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Due to time limitation, we will review 3 such systems developed by us for various structure analytics problems.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First, we will look at G-thinker, which is designed to find from a big graph those subgraphs that satisfy certain conditions, such as dense subgraph mining and subgraph matching.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20</a:t>
            </a:fld>
            <a:endParaRPr lang="en-US"/>
          </a:p>
        </p:txBody>
      </p:sp>
    </p:spTree>
    <p:extLst>
      <p:ext uri="{BB962C8B-B14F-4D97-AF65-F5344CB8AC3E}">
        <p14:creationId xmlns:p14="http://schemas.microsoft.com/office/powerpoint/2010/main" val="3379509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G-thinker is</a:t>
            </a:r>
            <a:r>
              <a:rPr lang="zh-CN" altLang="en-US" baseline="0" dirty="0"/>
              <a:t> </a:t>
            </a:r>
            <a:r>
              <a:rPr lang="en-US" altLang="zh-CN" baseline="0" dirty="0"/>
              <a:t>a</a:t>
            </a:r>
            <a:r>
              <a:rPr lang="zh-CN" altLang="en-US" baseline="0" dirty="0"/>
              <a:t> </a:t>
            </a:r>
            <a:r>
              <a:rPr lang="en-US" altLang="zh-CN" baseline="0" dirty="0"/>
              <a:t>distributed</a:t>
            </a:r>
            <a:r>
              <a:rPr lang="zh-CN" altLang="en-US" baseline="0" dirty="0"/>
              <a:t> </a:t>
            </a:r>
            <a:r>
              <a:rPr lang="en-US" altLang="zh-CN" baseline="0" dirty="0"/>
              <a:t>system</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adjacency</a:t>
            </a:r>
            <a:r>
              <a:rPr lang="zh-CN" altLang="en-US" baseline="0" dirty="0"/>
              <a:t> </a:t>
            </a:r>
            <a:r>
              <a:rPr lang="en-US" altLang="zh-CN" baseline="0" dirty="0"/>
              <a:t>lists</a:t>
            </a:r>
            <a:r>
              <a:rPr lang="zh-CN" altLang="en-US" baseline="0" dirty="0"/>
              <a:t> </a:t>
            </a:r>
            <a:r>
              <a:rPr lang="en-US" altLang="zh-CN" baseline="0" dirty="0"/>
              <a:t>are</a:t>
            </a:r>
            <a:r>
              <a:rPr lang="zh-CN" altLang="en-US" baseline="0" dirty="0"/>
              <a:t> </a:t>
            </a:r>
            <a:r>
              <a:rPr lang="en-US" altLang="zh-CN" baseline="0" dirty="0"/>
              <a:t>kept</a:t>
            </a:r>
            <a:r>
              <a:rPr lang="zh-CN" altLang="en-US" baseline="0" dirty="0"/>
              <a:t> </a:t>
            </a:r>
            <a:r>
              <a:rPr lang="en-US" altLang="zh-CN" baseline="0" dirty="0"/>
              <a:t>with</a:t>
            </a:r>
            <a:r>
              <a:rPr lang="zh-CN" altLang="en-US" baseline="0" dirty="0"/>
              <a:t> </a:t>
            </a:r>
            <a:r>
              <a:rPr lang="en-US" altLang="zh-CN" baseline="0" dirty="0"/>
              <a:t>a</a:t>
            </a:r>
            <a:r>
              <a:rPr lang="zh-CN" altLang="en-US" baseline="0" dirty="0"/>
              <a:t> </a:t>
            </a:r>
            <a:r>
              <a:rPr lang="en-US" altLang="zh-CN" baseline="0" dirty="0"/>
              <a:t>distributed</a:t>
            </a:r>
            <a:r>
              <a:rPr lang="zh-CN" altLang="en-US" baseline="0" dirty="0"/>
              <a:t> </a:t>
            </a:r>
            <a:r>
              <a:rPr lang="en-US" altLang="zh-CN" baseline="0" dirty="0"/>
              <a:t>key-value</a:t>
            </a:r>
            <a:r>
              <a:rPr lang="zh-CN" altLang="en-US" baseline="0" dirty="0"/>
              <a:t> </a:t>
            </a:r>
            <a:r>
              <a:rPr lang="en-US" altLang="zh-CN" baseline="0" dirty="0"/>
              <a:t>store.</a:t>
            </a:r>
          </a:p>
          <a:p>
            <a:r>
              <a:rPr lang="en-US" altLang="zh-CN" baseline="0" dirty="0"/>
              <a:t>Each</a:t>
            </a:r>
            <a:r>
              <a:rPr lang="zh-CN" altLang="en-US" baseline="0" dirty="0"/>
              <a:t> </a:t>
            </a:r>
            <a:r>
              <a:rPr lang="en-US" altLang="zh-CN" baseline="0" dirty="0"/>
              <a:t>machine</a:t>
            </a:r>
            <a:r>
              <a:rPr lang="zh-CN" altLang="en-US" baseline="0" dirty="0"/>
              <a:t> </a:t>
            </a:r>
            <a:r>
              <a:rPr lang="en-US" altLang="zh-CN" baseline="0" dirty="0"/>
              <a:t>also</a:t>
            </a:r>
            <a:r>
              <a:rPr lang="zh-CN" altLang="en-US" baseline="0" dirty="0"/>
              <a:t> </a:t>
            </a:r>
            <a:r>
              <a:rPr lang="en-US" altLang="zh-CN" baseline="0" dirty="0"/>
              <a:t>maintains</a:t>
            </a:r>
            <a:r>
              <a:rPr lang="zh-CN" altLang="en-US" baseline="0" dirty="0"/>
              <a:t> </a:t>
            </a:r>
            <a:r>
              <a:rPr lang="en-US" altLang="zh-CN" baseline="0" dirty="0"/>
              <a:t>a</a:t>
            </a:r>
            <a:r>
              <a:rPr lang="zh-CN" altLang="en-US" baseline="0" dirty="0"/>
              <a:t> </a:t>
            </a:r>
            <a:r>
              <a:rPr lang="en-US" altLang="zh-CN" baseline="0" dirty="0"/>
              <a:t>vertex</a:t>
            </a:r>
            <a:r>
              <a:rPr lang="zh-CN" altLang="en-US" baseline="0" dirty="0"/>
              <a:t> </a:t>
            </a:r>
            <a:r>
              <a:rPr lang="en-US" altLang="zh-CN" baseline="0" dirty="0"/>
              <a:t>cache</a:t>
            </a:r>
            <a:r>
              <a:rPr lang="zh-CN" altLang="en-US" baseline="0" dirty="0"/>
              <a:t> </a:t>
            </a:r>
            <a:r>
              <a:rPr lang="en-US" altLang="zh-CN" baseline="0" dirty="0"/>
              <a:t>to</a:t>
            </a:r>
            <a:r>
              <a:rPr lang="zh-CN" altLang="en-US" baseline="0" dirty="0"/>
              <a:t> </a:t>
            </a:r>
            <a:r>
              <a:rPr lang="en-US" altLang="zh-CN" baseline="0" dirty="0"/>
              <a:t>cache</a:t>
            </a:r>
            <a:r>
              <a:rPr lang="zh-CN" altLang="en-US" baseline="0" dirty="0"/>
              <a:t> </a:t>
            </a:r>
            <a:r>
              <a:rPr lang="en-US" altLang="zh-CN" baseline="0" dirty="0"/>
              <a:t>remote</a:t>
            </a:r>
            <a:r>
              <a:rPr lang="zh-CN" altLang="en-US" baseline="0" dirty="0"/>
              <a:t> </a:t>
            </a:r>
            <a:r>
              <a:rPr lang="en-US" altLang="zh-CN" baseline="0" dirty="0"/>
              <a:t>vertices</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multiple</a:t>
            </a:r>
            <a:r>
              <a:rPr lang="zh-CN" altLang="en-US" baseline="0" dirty="0"/>
              <a:t> </a:t>
            </a:r>
            <a:r>
              <a:rPr lang="en-US" altLang="zh-CN" baseline="0" dirty="0"/>
              <a:t>local</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access</a:t>
            </a:r>
            <a:r>
              <a:rPr lang="zh-CN" altLang="en-US" baseline="0" dirty="0"/>
              <a:t> </a:t>
            </a:r>
            <a:r>
              <a:rPr lang="en-US" altLang="zh-CN" baseline="0" dirty="0"/>
              <a:t>them</a:t>
            </a:r>
            <a:r>
              <a:rPr lang="zh-CN" altLang="en-US" baseline="0" dirty="0"/>
              <a:t> </a:t>
            </a:r>
            <a:r>
              <a:rPr lang="en-US" altLang="zh-CN" baseline="0" dirty="0"/>
              <a:t>without</a:t>
            </a:r>
            <a:r>
              <a:rPr lang="zh-CN" altLang="en-US" baseline="0" dirty="0"/>
              <a:t> </a:t>
            </a:r>
            <a:r>
              <a:rPr lang="en-US" altLang="zh-CN" baseline="0" dirty="0"/>
              <a:t>requesting</a:t>
            </a:r>
            <a:r>
              <a:rPr lang="zh-CN" altLang="en-US" baseline="0" dirty="0"/>
              <a:t> </a:t>
            </a:r>
            <a:r>
              <a:rPr lang="en-US" altLang="zh-CN" baseline="0" dirty="0"/>
              <a:t>again.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21</a:t>
            </a:fld>
            <a:endParaRPr lang="en-US"/>
          </a:p>
        </p:txBody>
      </p:sp>
    </p:spTree>
    <p:extLst>
      <p:ext uri="{BB962C8B-B14F-4D97-AF65-F5344CB8AC3E}">
        <p14:creationId xmlns:p14="http://schemas.microsoft.com/office/powerpoint/2010/main" val="4052307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The</a:t>
            </a:r>
            <a:r>
              <a:rPr lang="zh-CN" altLang="en-US" baseline="0" dirty="0"/>
              <a:t> </a:t>
            </a:r>
            <a:r>
              <a:rPr lang="en-US" altLang="zh-CN" baseline="0" dirty="0"/>
              <a:t>programming</a:t>
            </a:r>
            <a:r>
              <a:rPr lang="zh-CN" altLang="en-US" baseline="0" dirty="0"/>
              <a:t> </a:t>
            </a:r>
            <a:r>
              <a:rPr lang="en-US" altLang="zh-CN" baseline="0" dirty="0"/>
              <a:t>interface</a:t>
            </a:r>
            <a:r>
              <a:rPr lang="zh-CN" altLang="en-US" baseline="0" dirty="0"/>
              <a:t> </a:t>
            </a:r>
            <a:r>
              <a:rPr lang="en-US" altLang="zh-CN" baseline="0" dirty="0"/>
              <a:t>is</a:t>
            </a:r>
            <a:r>
              <a:rPr lang="zh-CN" altLang="en-US" baseline="0" dirty="0"/>
              <a:t> </a:t>
            </a:r>
            <a:r>
              <a:rPr lang="en-US" altLang="zh-CN" baseline="0" dirty="0"/>
              <a:t>shown</a:t>
            </a:r>
            <a:r>
              <a:rPr lang="zh-CN" altLang="en-US" baseline="0" dirty="0"/>
              <a:t> </a:t>
            </a:r>
            <a:r>
              <a:rPr lang="en-US" altLang="zh-CN" baseline="0" dirty="0"/>
              <a:t>on</a:t>
            </a:r>
            <a:r>
              <a:rPr lang="zh-CN" altLang="en-US" baseline="0" dirty="0"/>
              <a:t> </a:t>
            </a:r>
            <a:r>
              <a:rPr lang="en-US" altLang="zh-CN" baseline="0" dirty="0"/>
              <a:t>this</a:t>
            </a:r>
            <a:r>
              <a:rPr lang="zh-CN" altLang="en-US" baseline="0" dirty="0"/>
              <a:t> </a:t>
            </a:r>
            <a:r>
              <a:rPr lang="en-US" altLang="zh-CN" baseline="0" dirty="0"/>
              <a:t>slide,</a:t>
            </a:r>
            <a:r>
              <a:rPr lang="zh-CN" altLang="en-US" baseline="0" dirty="0"/>
              <a:t> </a:t>
            </a:r>
            <a:r>
              <a:rPr lang="en-US" altLang="zh-CN" baseline="0" dirty="0"/>
              <a:t>where</a:t>
            </a:r>
            <a:r>
              <a:rPr lang="zh-CN" altLang="en-US" baseline="0" dirty="0"/>
              <a:t> </a:t>
            </a:r>
            <a:r>
              <a:rPr lang="en-US" altLang="zh-CN" baseline="0" dirty="0"/>
              <a:t>initial</a:t>
            </a:r>
            <a:r>
              <a:rPr lang="zh-CN" altLang="en-US" baseline="0" dirty="0"/>
              <a:t> </a:t>
            </a:r>
            <a:r>
              <a:rPr lang="en-US" altLang="zh-CN" baseline="0" dirty="0"/>
              <a:t>tasks</a:t>
            </a:r>
            <a:r>
              <a:rPr lang="zh-CN" altLang="en-US" baseline="0" dirty="0"/>
              <a:t> </a:t>
            </a:r>
            <a:r>
              <a:rPr lang="en-US" altLang="zh-CN" baseline="0" dirty="0"/>
              <a:t>are</a:t>
            </a:r>
            <a:r>
              <a:rPr lang="zh-CN" altLang="en-US" baseline="0" dirty="0"/>
              <a:t> </a:t>
            </a:r>
            <a:r>
              <a:rPr lang="en-US" altLang="zh-CN" baseline="0" dirty="0"/>
              <a:t>spawned</a:t>
            </a:r>
            <a:r>
              <a:rPr lang="zh-CN" altLang="en-US" baseline="0" dirty="0"/>
              <a:t> </a:t>
            </a:r>
            <a:r>
              <a:rPr lang="en-US" altLang="zh-CN" baseline="0" dirty="0"/>
              <a:t>from</a:t>
            </a:r>
            <a:r>
              <a:rPr lang="zh-CN" altLang="en-US" baseline="0" dirty="0"/>
              <a:t> </a:t>
            </a:r>
            <a:r>
              <a:rPr lang="en-US" altLang="zh-CN" baseline="0" dirty="0"/>
              <a:t>individual</a:t>
            </a:r>
            <a:r>
              <a:rPr lang="zh-CN" altLang="en-US" baseline="0" dirty="0"/>
              <a:t> </a:t>
            </a:r>
            <a:r>
              <a:rPr lang="en-US" altLang="zh-CN" baseline="0" dirty="0"/>
              <a:t>vertices.</a:t>
            </a:r>
          </a:p>
          <a:p>
            <a:r>
              <a:rPr lang="en-US" altLang="zh-CN" baseline="0" dirty="0"/>
              <a:t>Each</a:t>
            </a:r>
            <a:r>
              <a:rPr lang="zh-CN" altLang="en-US" baseline="0" dirty="0"/>
              <a:t> </a:t>
            </a:r>
            <a:r>
              <a:rPr lang="en-US" altLang="zh-CN" baseline="0" dirty="0"/>
              <a:t>task</a:t>
            </a:r>
            <a:r>
              <a:rPr lang="zh-CN" altLang="en-US" baseline="0" dirty="0"/>
              <a:t> </a:t>
            </a:r>
            <a:r>
              <a:rPr lang="en-US" altLang="zh-CN" baseline="0" dirty="0"/>
              <a:t>computes</a:t>
            </a:r>
            <a:r>
              <a:rPr lang="zh-CN" altLang="en-US" baseline="0" dirty="0"/>
              <a:t> </a:t>
            </a:r>
            <a:r>
              <a:rPr lang="en-US" altLang="zh-CN" baseline="0" dirty="0"/>
              <a:t>in</a:t>
            </a:r>
            <a:r>
              <a:rPr lang="zh-CN" altLang="en-US" baseline="0" dirty="0"/>
              <a:t> </a:t>
            </a:r>
            <a:r>
              <a:rPr lang="en-US" altLang="zh-CN" baseline="0" dirty="0"/>
              <a:t>iterations,</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input</a:t>
            </a:r>
            <a:r>
              <a:rPr lang="zh-CN" altLang="en-US" baseline="0" dirty="0"/>
              <a:t> </a:t>
            </a:r>
            <a:r>
              <a:rPr lang="en-US" altLang="zh-CN" baseline="0" dirty="0"/>
              <a:t>argument</a:t>
            </a:r>
            <a:r>
              <a:rPr lang="zh-CN" altLang="en-US" baseline="0" dirty="0"/>
              <a:t> </a:t>
            </a:r>
            <a:r>
              <a:rPr lang="en-US" altLang="zh-CN" baseline="0" dirty="0"/>
              <a:t>"frontier"</a:t>
            </a:r>
            <a:r>
              <a:rPr lang="zh-CN" altLang="en-US" baseline="0" dirty="0"/>
              <a:t> </a:t>
            </a:r>
            <a:r>
              <a:rPr lang="en-US" altLang="zh-CN" baseline="0" dirty="0"/>
              <a:t>keeps</a:t>
            </a:r>
            <a:r>
              <a:rPr lang="zh-CN" altLang="en-US" baseline="0" dirty="0"/>
              <a:t> </a:t>
            </a:r>
            <a:r>
              <a:rPr lang="en-US" altLang="zh-CN" baseline="0" dirty="0"/>
              <a:t>the</a:t>
            </a:r>
            <a:r>
              <a:rPr lang="zh-CN" altLang="en-US" baseline="0" dirty="0"/>
              <a:t> </a:t>
            </a:r>
            <a:r>
              <a:rPr lang="en-US" altLang="zh-CN" baseline="0" dirty="0"/>
              <a:t>adjacency</a:t>
            </a:r>
            <a:r>
              <a:rPr lang="zh-CN" altLang="en-US" baseline="0" dirty="0"/>
              <a:t> </a:t>
            </a:r>
            <a:r>
              <a:rPr lang="en-US" altLang="zh-CN" baseline="0" dirty="0"/>
              <a:t>lists</a:t>
            </a:r>
            <a:r>
              <a:rPr lang="zh-CN" altLang="en-US" baseline="0" dirty="0"/>
              <a:t> </a:t>
            </a:r>
            <a:r>
              <a:rPr lang="en-US" altLang="zh-CN" baseline="0" dirty="0"/>
              <a:t>of</a:t>
            </a:r>
            <a:r>
              <a:rPr lang="zh-CN" altLang="en-US" baseline="0" dirty="0"/>
              <a:t> </a:t>
            </a:r>
            <a:r>
              <a:rPr lang="en-US" altLang="zh-CN" baseline="0" dirty="0"/>
              <a:t>all</a:t>
            </a:r>
            <a:r>
              <a:rPr lang="zh-CN" altLang="en-US" baseline="0" dirty="0"/>
              <a:t> </a:t>
            </a:r>
            <a:r>
              <a:rPr lang="en-US" altLang="zh-CN" baseline="0" dirty="0"/>
              <a:t>vertices</a:t>
            </a:r>
            <a:r>
              <a:rPr lang="zh-CN" altLang="en-US" baseline="0" dirty="0"/>
              <a:t> </a:t>
            </a:r>
            <a:r>
              <a:rPr lang="en-US" altLang="zh-CN" baseline="0" dirty="0"/>
              <a:t>requested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previous</a:t>
            </a:r>
            <a:r>
              <a:rPr lang="zh-CN" altLang="en-US" baseline="0" dirty="0"/>
              <a:t> </a:t>
            </a:r>
            <a:r>
              <a:rPr lang="en-US" altLang="zh-CN" baseline="0" dirty="0"/>
              <a:t>iteration,</a:t>
            </a:r>
            <a:r>
              <a:rPr lang="zh-CN" altLang="en-US" baseline="0" dirty="0"/>
              <a:t> </a:t>
            </a:r>
            <a:r>
              <a:rPr lang="en-US" altLang="zh-CN" baseline="0" dirty="0"/>
              <a:t>and</a:t>
            </a:r>
            <a:r>
              <a:rPr lang="zh-CN" altLang="en-US" baseline="0" dirty="0"/>
              <a:t> </a:t>
            </a:r>
            <a:r>
              <a:rPr lang="en-US" altLang="zh-CN" baseline="0" dirty="0"/>
              <a:t>one</a:t>
            </a:r>
            <a:r>
              <a:rPr lang="zh-CN" altLang="en-US" baseline="0" dirty="0"/>
              <a:t> </a:t>
            </a:r>
            <a:r>
              <a:rPr lang="en-US" altLang="zh-CN" baseline="0" dirty="0"/>
              <a:t>may</a:t>
            </a:r>
            <a:r>
              <a:rPr lang="zh-CN" altLang="en-US" baseline="0" dirty="0"/>
              <a:t> </a:t>
            </a:r>
            <a:r>
              <a:rPr lang="en-US" altLang="zh-CN" baseline="0" dirty="0"/>
              <a:t>call</a:t>
            </a:r>
            <a:r>
              <a:rPr lang="zh-CN" altLang="en-US" baseline="0" dirty="0"/>
              <a:t> </a:t>
            </a:r>
            <a:r>
              <a:rPr lang="en-US" altLang="zh-CN" baseline="0" dirty="0"/>
              <a:t>the</a:t>
            </a:r>
            <a:r>
              <a:rPr lang="zh-CN" altLang="en-US" baseline="0" dirty="0"/>
              <a:t> </a:t>
            </a:r>
            <a:r>
              <a:rPr lang="en-US" altLang="zh-CN" baseline="0" dirty="0"/>
              <a:t>pull</a:t>
            </a:r>
            <a:r>
              <a:rPr lang="zh-CN" altLang="en-US" baseline="0" dirty="0"/>
              <a:t> </a:t>
            </a:r>
            <a:r>
              <a:rPr lang="en-US" altLang="zh-CN" baseline="0" dirty="0"/>
              <a:t>function</a:t>
            </a:r>
            <a:r>
              <a:rPr lang="zh-CN" altLang="en-US" baseline="0" dirty="0"/>
              <a:t> </a:t>
            </a:r>
            <a:r>
              <a:rPr lang="en-US" altLang="zh-CN" baseline="0" dirty="0"/>
              <a:t>to</a:t>
            </a:r>
            <a:r>
              <a:rPr lang="zh-CN" altLang="en-US" baseline="0" dirty="0"/>
              <a:t> </a:t>
            </a:r>
            <a:r>
              <a:rPr lang="en-US" altLang="zh-CN" baseline="0" dirty="0"/>
              <a:t>request</a:t>
            </a:r>
            <a:r>
              <a:rPr lang="zh-CN" altLang="en-US" baseline="0" dirty="0"/>
              <a:t> </a:t>
            </a:r>
            <a:r>
              <a:rPr lang="en-US" altLang="zh-CN" baseline="0" dirty="0"/>
              <a:t>for</a:t>
            </a:r>
            <a:r>
              <a:rPr lang="zh-CN" altLang="en-US" baseline="0" dirty="0"/>
              <a:t> </a:t>
            </a:r>
            <a:r>
              <a:rPr lang="en-US" altLang="zh-CN" baseline="0" dirty="0"/>
              <a:t>new</a:t>
            </a:r>
            <a:r>
              <a:rPr lang="zh-CN" altLang="en-US" baseline="0" dirty="0"/>
              <a:t> </a:t>
            </a:r>
            <a:r>
              <a:rPr lang="en-US" altLang="zh-CN" baseline="0" dirty="0"/>
              <a:t>vertices.</a:t>
            </a:r>
          </a:p>
          <a:p>
            <a:r>
              <a:rPr lang="en-US" altLang="zh-CN" baseline="0" dirty="0"/>
              <a:t>Users</a:t>
            </a:r>
            <a:r>
              <a:rPr lang="zh-CN" altLang="en-US" baseline="0" dirty="0"/>
              <a:t> </a:t>
            </a:r>
            <a:r>
              <a:rPr lang="en-US" altLang="zh-CN" baseline="0" dirty="0"/>
              <a:t>can</a:t>
            </a:r>
            <a:r>
              <a:rPr lang="zh-CN" altLang="en-US" baseline="0" dirty="0"/>
              <a:t> </a:t>
            </a:r>
            <a:r>
              <a:rPr lang="en-US" altLang="zh-CN" baseline="0" dirty="0"/>
              <a:t>expand</a:t>
            </a:r>
            <a:r>
              <a:rPr lang="zh-CN" altLang="en-US" baseline="0" dirty="0"/>
              <a:t> </a:t>
            </a:r>
            <a:r>
              <a:rPr lang="en-US" altLang="zh-CN" baseline="0" dirty="0"/>
              <a:t>the</a:t>
            </a:r>
            <a:r>
              <a:rPr lang="zh-CN" altLang="en-US" baseline="0" dirty="0"/>
              <a:t> </a:t>
            </a:r>
            <a:r>
              <a:rPr lang="en-US" altLang="zh-CN" baseline="0" dirty="0"/>
              <a:t>subgraph</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task</a:t>
            </a:r>
            <a:r>
              <a:rPr lang="zh-CN" altLang="en-US" baseline="0" dirty="0"/>
              <a:t> </a:t>
            </a:r>
            <a:r>
              <a:rPr lang="en-US" altLang="zh-CN" baseline="0" dirty="0"/>
              <a:t>in</a:t>
            </a:r>
            <a:r>
              <a:rPr lang="zh-CN" altLang="en-US" baseline="0" dirty="0"/>
              <a:t> </a:t>
            </a:r>
            <a:r>
              <a:rPr lang="en-US" altLang="zh-CN" baseline="0" dirty="0"/>
              <a:t>iterations</a:t>
            </a:r>
            <a:r>
              <a:rPr lang="zh-CN" altLang="en-US" baseline="0" dirty="0"/>
              <a:t> </a:t>
            </a:r>
            <a:r>
              <a:rPr lang="en-US" altLang="zh-CN" baseline="0" dirty="0"/>
              <a:t>until</a:t>
            </a:r>
            <a:r>
              <a:rPr lang="zh-CN" altLang="en-US" baseline="0" dirty="0"/>
              <a:t> </a:t>
            </a:r>
            <a:r>
              <a:rPr lang="en-US" altLang="zh-CN" baseline="0" dirty="0"/>
              <a:t>all</a:t>
            </a:r>
            <a:r>
              <a:rPr lang="zh-CN" altLang="en-US" baseline="0" dirty="0"/>
              <a:t> </a:t>
            </a:r>
            <a:r>
              <a:rPr lang="en-US" altLang="zh-CN" baseline="0" dirty="0"/>
              <a:t>the</a:t>
            </a:r>
            <a:r>
              <a:rPr lang="zh-CN" altLang="en-US" baseline="0" dirty="0"/>
              <a:t> </a:t>
            </a:r>
            <a:r>
              <a:rPr lang="en-US" altLang="zh-CN" baseline="0" dirty="0"/>
              <a:t>needed</a:t>
            </a:r>
            <a:r>
              <a:rPr lang="zh-CN" altLang="en-US" baseline="0" dirty="0"/>
              <a:t> </a:t>
            </a:r>
            <a:r>
              <a:rPr lang="en-US" altLang="zh-CN" baseline="0" dirty="0"/>
              <a:t>data</a:t>
            </a:r>
            <a:r>
              <a:rPr lang="zh-CN" altLang="en-US" baseline="0" dirty="0"/>
              <a:t> </a:t>
            </a:r>
            <a:r>
              <a:rPr lang="en-US" altLang="zh-CN" baseline="0" dirty="0"/>
              <a:t>are</a:t>
            </a:r>
            <a:r>
              <a:rPr lang="zh-CN" altLang="en-US" baseline="0" dirty="0"/>
              <a:t> </a:t>
            </a:r>
            <a:r>
              <a:rPr lang="en-US" altLang="zh-CN" baseline="0" dirty="0"/>
              <a:t>ready,</a:t>
            </a:r>
            <a:r>
              <a:rPr lang="zh-CN" altLang="en-US" baseline="0" dirty="0"/>
              <a:t> </a:t>
            </a:r>
            <a:r>
              <a:rPr lang="en-US" altLang="zh-CN" baseline="0" dirty="0"/>
              <a:t>after</a:t>
            </a:r>
            <a:r>
              <a:rPr lang="zh-CN" altLang="en-US" baseline="0" dirty="0"/>
              <a:t> </a:t>
            </a:r>
            <a:r>
              <a:rPr lang="en-US" altLang="zh-CN" baseline="0" dirty="0"/>
              <a:t>which</a:t>
            </a:r>
            <a:r>
              <a:rPr lang="zh-CN" altLang="en-US" baseline="0" dirty="0"/>
              <a:t> </a:t>
            </a:r>
            <a:r>
              <a:rPr lang="en-US" altLang="zh-CN" baseline="0" dirty="0"/>
              <a:t>the</a:t>
            </a:r>
            <a:r>
              <a:rPr lang="zh-CN" altLang="en-US" baseline="0" dirty="0"/>
              <a:t> </a:t>
            </a:r>
            <a:r>
              <a:rPr lang="en-US" altLang="zh-CN" baseline="0" dirty="0"/>
              <a:t>computation</a:t>
            </a:r>
            <a:r>
              <a:rPr lang="zh-CN" altLang="en-US" baseline="0" dirty="0"/>
              <a:t> </a:t>
            </a:r>
            <a:r>
              <a:rPr lang="en-US" altLang="zh-CN" baseline="0" dirty="0"/>
              <a:t>can</a:t>
            </a:r>
            <a:r>
              <a:rPr lang="zh-CN" altLang="en-US" baseline="0" dirty="0"/>
              <a:t> </a:t>
            </a:r>
            <a:r>
              <a:rPr lang="en-US" altLang="zh-CN" baseline="0" dirty="0"/>
              <a:t>happen</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subgraph.</a:t>
            </a:r>
          </a:p>
          <a:p>
            <a:r>
              <a:rPr lang="en-US" altLang="zh-CN" baseline="0" dirty="0"/>
              <a:t>One</a:t>
            </a:r>
            <a:r>
              <a:rPr lang="zh-CN" altLang="en-US" baseline="0" dirty="0"/>
              <a:t> </a:t>
            </a:r>
            <a:r>
              <a:rPr lang="en-US" altLang="zh-CN" baseline="0" dirty="0"/>
              <a:t>may</a:t>
            </a:r>
            <a:r>
              <a:rPr lang="zh-CN" altLang="en-US" baseline="0" dirty="0"/>
              <a:t> </a:t>
            </a:r>
            <a:r>
              <a:rPr lang="en-US" altLang="zh-CN" baseline="0" dirty="0"/>
              <a:t>also</a:t>
            </a:r>
            <a:r>
              <a:rPr lang="zh-CN" altLang="en-US" baseline="0" dirty="0"/>
              <a:t> </a:t>
            </a:r>
            <a:r>
              <a:rPr lang="en-US" altLang="zh-CN" baseline="0" dirty="0"/>
              <a:t>decompose</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task</a:t>
            </a:r>
            <a:r>
              <a:rPr lang="zh-CN" altLang="en-US" baseline="0" dirty="0"/>
              <a:t> </a:t>
            </a:r>
            <a:r>
              <a:rPr lang="en-US" altLang="zh-CN" baseline="0" dirty="0"/>
              <a:t>into</a:t>
            </a:r>
            <a:r>
              <a:rPr lang="zh-CN" altLang="en-US" baseline="0" dirty="0"/>
              <a:t> </a:t>
            </a:r>
            <a:r>
              <a:rPr lang="en-US" altLang="zh-CN" baseline="0" dirty="0"/>
              <a:t>smaller</a:t>
            </a:r>
            <a:r>
              <a:rPr lang="zh-CN" altLang="en-US" baseline="0" dirty="0"/>
              <a:t> </a:t>
            </a:r>
            <a:r>
              <a:rPr lang="en-US" altLang="zh-CN" baseline="0" dirty="0"/>
              <a:t>tasks</a:t>
            </a:r>
            <a:r>
              <a:rPr lang="zh-CN" altLang="en-US" baseline="0" dirty="0"/>
              <a:t> </a:t>
            </a:r>
            <a:r>
              <a:rPr lang="en-US" altLang="zh-CN" baseline="0" dirty="0"/>
              <a:t>and</a:t>
            </a:r>
            <a:r>
              <a:rPr lang="zh-CN" altLang="en-US" baseline="0" dirty="0"/>
              <a:t> </a:t>
            </a:r>
            <a:r>
              <a:rPr lang="en-US" altLang="zh-CN" baseline="0" dirty="0"/>
              <a:t>call</a:t>
            </a:r>
            <a:r>
              <a:rPr lang="zh-CN" altLang="en-US" baseline="0" dirty="0"/>
              <a:t> </a:t>
            </a:r>
            <a:r>
              <a:rPr lang="en-US" altLang="zh-CN" baseline="0" dirty="0"/>
              <a:t>the</a:t>
            </a:r>
            <a:r>
              <a:rPr lang="zh-CN" altLang="en-US" baseline="0" dirty="0"/>
              <a:t> </a:t>
            </a:r>
            <a:r>
              <a:rPr lang="en-US" altLang="zh-CN" baseline="0" dirty="0" err="1"/>
              <a:t>add_task</a:t>
            </a:r>
            <a:r>
              <a:rPr lang="zh-CN" altLang="en-US" baseline="0" dirty="0"/>
              <a:t> </a:t>
            </a:r>
            <a:r>
              <a:rPr lang="en-US" altLang="zh-CN" baseline="0" dirty="0"/>
              <a:t>function</a:t>
            </a:r>
            <a:r>
              <a:rPr lang="zh-CN" altLang="en-US" baseline="0" dirty="0"/>
              <a:t> </a:t>
            </a:r>
            <a:r>
              <a:rPr lang="en-US" altLang="zh-CN" baseline="0" dirty="0"/>
              <a:t>to</a:t>
            </a:r>
            <a:r>
              <a:rPr lang="zh-CN" altLang="en-US" baseline="0" dirty="0"/>
              <a:t> </a:t>
            </a:r>
            <a:r>
              <a:rPr lang="en-US" altLang="zh-CN" baseline="0" dirty="0"/>
              <a:t>add</a:t>
            </a:r>
            <a:r>
              <a:rPr lang="zh-CN" altLang="en-US" baseline="0" dirty="0"/>
              <a:t> </a:t>
            </a:r>
            <a:r>
              <a:rPr lang="en-US" altLang="zh-CN" baseline="0" dirty="0"/>
              <a:t>them</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for</a:t>
            </a:r>
            <a:r>
              <a:rPr lang="zh-CN" altLang="en-US" baseline="0" dirty="0"/>
              <a:t> </a:t>
            </a:r>
            <a:r>
              <a:rPr lang="en-US" altLang="zh-CN" baseline="0" dirty="0"/>
              <a:t>parallel</a:t>
            </a:r>
            <a:r>
              <a:rPr lang="zh-CN" altLang="en-US" baseline="0" dirty="0"/>
              <a:t> </a:t>
            </a:r>
            <a:r>
              <a:rPr lang="en-US" altLang="zh-CN" baseline="0" dirty="0"/>
              <a:t>computation.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22</a:t>
            </a:fld>
            <a:endParaRPr lang="en-US"/>
          </a:p>
        </p:txBody>
      </p:sp>
    </p:spTree>
    <p:extLst>
      <p:ext uri="{BB962C8B-B14F-4D97-AF65-F5344CB8AC3E}">
        <p14:creationId xmlns:p14="http://schemas.microsoft.com/office/powerpoint/2010/main" val="949998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a:t>
            </a:r>
            <a:r>
              <a:rPr lang="zh-CN" altLang="en-US" baseline="0" dirty="0"/>
              <a:t> </a:t>
            </a:r>
            <a:r>
              <a:rPr lang="en-US" altLang="zh-CN" baseline="0" dirty="0"/>
              <a:t>is</a:t>
            </a:r>
            <a:r>
              <a:rPr lang="zh-CN" altLang="en-US" baseline="0" dirty="0"/>
              <a:t> </a:t>
            </a:r>
            <a:r>
              <a:rPr lang="en-US" altLang="zh-CN" baseline="0" dirty="0"/>
              <a:t>an</a:t>
            </a:r>
            <a:r>
              <a:rPr lang="zh-CN" altLang="en-US" baseline="0" dirty="0"/>
              <a:t> </a:t>
            </a:r>
            <a:r>
              <a:rPr lang="en-US" altLang="zh-CN" baseline="0" dirty="0"/>
              <a:t>overview</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G-thinker</a:t>
            </a:r>
            <a:r>
              <a:rPr lang="zh-CN" altLang="en-US" baseline="0" dirty="0"/>
              <a:t> </a:t>
            </a:r>
            <a:r>
              <a:rPr lang="en-US" altLang="zh-CN" baseline="0" dirty="0"/>
              <a:t>system</a:t>
            </a:r>
            <a:r>
              <a:rPr lang="zh-CN" altLang="en-US" baseline="0" dirty="0"/>
              <a:t> </a:t>
            </a:r>
            <a:r>
              <a:rPr lang="en-US" altLang="zh-CN" baseline="0" dirty="0"/>
              <a:t>with</a:t>
            </a:r>
            <a:r>
              <a:rPr lang="zh-CN" altLang="en-US" baseline="0" dirty="0"/>
              <a:t> </a:t>
            </a:r>
            <a:r>
              <a:rPr lang="en-US" altLang="zh-CN" baseline="0" dirty="0"/>
              <a:t>three</a:t>
            </a:r>
            <a:r>
              <a:rPr lang="zh-CN" altLang="en-US" baseline="0" dirty="0"/>
              <a:t> </a:t>
            </a:r>
            <a:r>
              <a:rPr lang="en-US" altLang="zh-CN" baseline="0" dirty="0"/>
              <a:t>machines.</a:t>
            </a:r>
          </a:p>
          <a:p>
            <a:endParaRPr lang="en-US" altLang="zh-CN" baseline="0" dirty="0"/>
          </a:p>
          <a:p>
            <a:r>
              <a:rPr lang="en-US" altLang="zh-CN" baseline="0" dirty="0"/>
              <a:t>Note</a:t>
            </a:r>
            <a:r>
              <a:rPr lang="zh-CN" altLang="en-US" baseline="0" dirty="0"/>
              <a:t> </a:t>
            </a:r>
            <a:r>
              <a:rPr lang="en-US" altLang="zh-CN" baseline="0" dirty="0"/>
              <a:t>that</a:t>
            </a:r>
            <a:r>
              <a:rPr lang="zh-CN" altLang="en-US" baseline="0" dirty="0"/>
              <a:t> </a:t>
            </a:r>
            <a:r>
              <a:rPr lang="en-US" altLang="zh-CN" baseline="0" dirty="0"/>
              <a:t>each</a:t>
            </a:r>
            <a:r>
              <a:rPr lang="zh-CN" altLang="en-US" baseline="0" dirty="0"/>
              <a:t> </a:t>
            </a:r>
            <a:r>
              <a:rPr lang="en-US" altLang="zh-CN" baseline="0" dirty="0"/>
              <a:t>machine</a:t>
            </a:r>
            <a:r>
              <a:rPr lang="zh-CN" altLang="en-US" baseline="0" dirty="0"/>
              <a:t> </a:t>
            </a:r>
            <a:r>
              <a:rPr lang="en-US" altLang="zh-CN" baseline="0" dirty="0"/>
              <a:t>has</a:t>
            </a:r>
            <a:r>
              <a:rPr lang="zh-CN" altLang="en-US" baseline="0" dirty="0"/>
              <a:t> </a:t>
            </a:r>
            <a:r>
              <a:rPr lang="en-US" altLang="zh-CN" baseline="0" dirty="0"/>
              <a:t>a</a:t>
            </a:r>
            <a:r>
              <a:rPr lang="zh-CN" altLang="en-US" baseline="0" dirty="0"/>
              <a:t> </a:t>
            </a:r>
            <a:r>
              <a:rPr lang="en-US" altLang="zh-CN" baseline="0" dirty="0"/>
              <a:t>yellow</a:t>
            </a:r>
            <a:r>
              <a:rPr lang="zh-CN" altLang="en-US" baseline="0" dirty="0"/>
              <a:t> </a:t>
            </a:r>
            <a:r>
              <a:rPr lang="en-US" altLang="zh-CN" baseline="0" dirty="0"/>
              <a:t>global</a:t>
            </a:r>
            <a:r>
              <a:rPr lang="zh-CN" altLang="en-US" baseline="0" dirty="0"/>
              <a:t> </a:t>
            </a:r>
            <a:r>
              <a:rPr lang="en-US" altLang="zh-CN" baseline="0" dirty="0"/>
              <a:t>task</a:t>
            </a:r>
            <a:r>
              <a:rPr lang="zh-CN" altLang="en-US" baseline="0" dirty="0"/>
              <a:t> </a:t>
            </a:r>
            <a:r>
              <a:rPr lang="en-US" altLang="zh-CN" baseline="0" dirty="0"/>
              <a:t>queue</a:t>
            </a:r>
            <a:r>
              <a:rPr lang="zh-CN" altLang="en-US" baseline="0" dirty="0"/>
              <a:t> </a:t>
            </a:r>
            <a:r>
              <a:rPr lang="en-US" altLang="zh-CN" baseline="0" dirty="0"/>
              <a:t>to</a:t>
            </a:r>
            <a:r>
              <a:rPr lang="zh-CN" altLang="en-US" baseline="0" dirty="0"/>
              <a:t> </a:t>
            </a:r>
            <a:r>
              <a:rPr lang="en-US" altLang="zh-CN" baseline="0" dirty="0"/>
              <a:t>hold</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time-consuming,</a:t>
            </a:r>
            <a:r>
              <a:rPr lang="zh-CN" altLang="en-US" baseline="0" dirty="0"/>
              <a:t> </a:t>
            </a:r>
            <a:r>
              <a:rPr lang="en-US" altLang="zh-CN" baseline="0" dirty="0"/>
              <a:t>and</a:t>
            </a:r>
            <a:r>
              <a:rPr lang="zh-CN" altLang="en-US" baseline="0" dirty="0"/>
              <a:t> </a:t>
            </a:r>
            <a:r>
              <a:rPr lang="en-US" altLang="zh-CN" baseline="0" dirty="0"/>
              <a:t>gray</a:t>
            </a:r>
            <a:r>
              <a:rPr lang="zh-CN" altLang="en-US" baseline="0" dirty="0"/>
              <a:t> </a:t>
            </a:r>
            <a:r>
              <a:rPr lang="en-US" altLang="zh-CN" baseline="0" dirty="0"/>
              <a:t>task</a:t>
            </a:r>
            <a:r>
              <a:rPr lang="zh-CN" altLang="en-US" baseline="0" dirty="0"/>
              <a:t> </a:t>
            </a:r>
            <a:r>
              <a:rPr lang="en-US" altLang="zh-CN" baseline="0" dirty="0"/>
              <a:t>queues</a:t>
            </a:r>
            <a:r>
              <a:rPr lang="zh-CN" altLang="en-US" baseline="0" dirty="0"/>
              <a:t> </a:t>
            </a:r>
            <a:r>
              <a:rPr lang="en-US" altLang="zh-CN" baseline="0" dirty="0"/>
              <a:t>local</a:t>
            </a:r>
            <a:r>
              <a:rPr lang="zh-CN" altLang="en-US" baseline="0" dirty="0"/>
              <a:t> </a:t>
            </a:r>
            <a:r>
              <a:rPr lang="en-US" altLang="zh-CN" baseline="0" dirty="0"/>
              <a:t>to</a:t>
            </a:r>
            <a:r>
              <a:rPr lang="zh-CN" altLang="en-US" baseline="0" dirty="0"/>
              <a:t> </a:t>
            </a:r>
            <a:r>
              <a:rPr lang="en-US" altLang="zh-CN" baseline="0" dirty="0"/>
              <a:t>each</a:t>
            </a:r>
            <a:r>
              <a:rPr lang="zh-CN" altLang="en-US" baseline="0" dirty="0"/>
              <a:t> </a:t>
            </a:r>
            <a:r>
              <a:rPr lang="en-US" altLang="zh-CN" baseline="0" dirty="0"/>
              <a:t>CPU</a:t>
            </a:r>
            <a:r>
              <a:rPr lang="zh-CN" altLang="en-US" baseline="0" dirty="0"/>
              <a:t> </a:t>
            </a:r>
            <a:r>
              <a:rPr lang="en-US" altLang="zh-CN" baseline="0" dirty="0"/>
              <a:t>core</a:t>
            </a:r>
            <a:r>
              <a:rPr lang="zh-CN" altLang="en-US" baseline="0" dirty="0"/>
              <a:t> </a:t>
            </a:r>
            <a:r>
              <a:rPr lang="en-US" altLang="zh-CN" baseline="0" dirty="0"/>
              <a:t>to</a:t>
            </a:r>
            <a:r>
              <a:rPr lang="zh-CN" altLang="en-US" baseline="0" dirty="0"/>
              <a:t> </a:t>
            </a:r>
            <a:r>
              <a:rPr lang="en-US" altLang="zh-CN" baseline="0" dirty="0"/>
              <a:t>hold</a:t>
            </a:r>
            <a:r>
              <a:rPr lang="zh-CN" altLang="en-US" baseline="0" dirty="0"/>
              <a:t> </a:t>
            </a:r>
            <a:r>
              <a:rPr lang="en-US" altLang="zh-CN" baseline="0" dirty="0"/>
              <a:t>regular</a:t>
            </a:r>
            <a:r>
              <a:rPr lang="zh-CN" altLang="en-US" baseline="0" dirty="0"/>
              <a:t> </a:t>
            </a:r>
            <a:r>
              <a:rPr lang="en-US" altLang="zh-CN" baseline="0" dirty="0"/>
              <a:t>tasks to avoid contention.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23</a:t>
            </a:fld>
            <a:endParaRPr lang="en-US"/>
          </a:p>
        </p:txBody>
      </p:sp>
    </p:spTree>
    <p:extLst>
      <p:ext uri="{BB962C8B-B14F-4D97-AF65-F5344CB8AC3E}">
        <p14:creationId xmlns:p14="http://schemas.microsoft.com/office/powerpoint/2010/main" val="579666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Note</a:t>
            </a:r>
            <a:r>
              <a:rPr lang="zh-CN" altLang="en-US" baseline="0" dirty="0"/>
              <a:t> </a:t>
            </a:r>
            <a:r>
              <a:rPr lang="en-US" altLang="zh-CN" baseline="0" dirty="0"/>
              <a:t>that</a:t>
            </a:r>
            <a:r>
              <a:rPr lang="zh-CN" altLang="en-US" baseline="0" dirty="0"/>
              <a:t> </a:t>
            </a:r>
            <a:r>
              <a:rPr lang="en-US" altLang="zh-CN" baseline="0" dirty="0"/>
              <a:t>without</a:t>
            </a:r>
            <a:r>
              <a:rPr lang="zh-CN" altLang="en-US" baseline="0" dirty="0"/>
              <a:t> </a:t>
            </a:r>
            <a:r>
              <a:rPr lang="en-US" altLang="zh-CN" baseline="0" dirty="0"/>
              <a:t>a</a:t>
            </a:r>
            <a:r>
              <a:rPr lang="zh-CN" altLang="en-US" baseline="0" dirty="0"/>
              <a:t> </a:t>
            </a:r>
            <a:r>
              <a:rPr lang="en-US" altLang="zh-CN" baseline="0" dirty="0"/>
              <a:t>shared</a:t>
            </a:r>
            <a:r>
              <a:rPr lang="zh-CN" altLang="en-US" baseline="0" dirty="0"/>
              <a:t> </a:t>
            </a:r>
            <a:r>
              <a:rPr lang="en-US" altLang="zh-CN" baseline="0" dirty="0"/>
              <a:t>global</a:t>
            </a:r>
            <a:r>
              <a:rPr lang="zh-CN" altLang="en-US" baseline="0" dirty="0"/>
              <a:t> </a:t>
            </a:r>
            <a:r>
              <a:rPr lang="en-US" altLang="zh-CN" baseline="0" dirty="0"/>
              <a:t>task</a:t>
            </a:r>
            <a:r>
              <a:rPr lang="zh-CN" altLang="en-US" baseline="0" dirty="0"/>
              <a:t> </a:t>
            </a:r>
            <a:r>
              <a:rPr lang="en-US" altLang="zh-CN" baseline="0" dirty="0"/>
              <a:t>queue,</a:t>
            </a:r>
            <a:r>
              <a:rPr lang="zh-CN" altLang="en-US" baseline="0" dirty="0"/>
              <a:t> </a:t>
            </a:r>
            <a:r>
              <a:rPr lang="en-US" altLang="zh-CN" baseline="0" dirty="0"/>
              <a:t>if</a:t>
            </a:r>
            <a:r>
              <a:rPr lang="zh-CN" altLang="en-US" baseline="0" dirty="0"/>
              <a:t> </a:t>
            </a:r>
            <a:r>
              <a:rPr lang="en-US" altLang="zh-CN" baseline="0" dirty="0"/>
              <a:t>a</a:t>
            </a:r>
            <a:r>
              <a:rPr lang="zh-CN" altLang="en-US" baseline="0" dirty="0"/>
              <a:t> </a:t>
            </a:r>
            <a:r>
              <a:rPr lang="en-US" altLang="zh-CN" baseline="0" dirty="0"/>
              <a:t>local</a:t>
            </a:r>
            <a:r>
              <a:rPr lang="zh-CN" altLang="en-US" baseline="0" dirty="0"/>
              <a:t> </a:t>
            </a:r>
            <a:r>
              <a:rPr lang="en-US" altLang="zh-CN" baseline="0" dirty="0"/>
              <a:t>task</a:t>
            </a:r>
            <a:r>
              <a:rPr lang="zh-CN" altLang="en-US" baseline="0" dirty="0"/>
              <a:t> </a:t>
            </a:r>
            <a:r>
              <a:rPr lang="en-US" altLang="zh-CN" baseline="0" dirty="0"/>
              <a:t>queue</a:t>
            </a:r>
            <a:r>
              <a:rPr lang="zh-CN" altLang="en-US" baseline="0" dirty="0"/>
              <a:t> </a:t>
            </a:r>
            <a:r>
              <a:rPr lang="en-US" altLang="zh-CN" baseline="0" dirty="0"/>
              <a:t>holds</a:t>
            </a:r>
            <a:r>
              <a:rPr lang="zh-CN" altLang="en-US" baseline="0" dirty="0"/>
              <a:t> </a:t>
            </a:r>
            <a:r>
              <a:rPr lang="en-US" altLang="zh-CN" baseline="0" dirty="0"/>
              <a:t>many</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endParaRPr lang="en-US" altLang="zh-CN" baseline="0" dirty="0"/>
          </a:p>
          <a:p>
            <a:r>
              <a:rPr lang="en-US" altLang="zh-CN" baseline="0" dirty="0"/>
              <a:t>[click]</a:t>
            </a:r>
          </a:p>
          <a:p>
            <a:r>
              <a:rPr lang="en-US" altLang="zh-CN" baseline="0" dirty="0"/>
              <a:t>head-of-line</a:t>
            </a:r>
            <a:r>
              <a:rPr lang="zh-CN" altLang="en-US" baseline="0" dirty="0"/>
              <a:t> </a:t>
            </a:r>
            <a:r>
              <a:rPr lang="en-US" altLang="zh-CN" baseline="0" dirty="0"/>
              <a:t>blocking</a:t>
            </a:r>
            <a:r>
              <a:rPr lang="zh-CN" altLang="en-US" baseline="0" dirty="0"/>
              <a:t> </a:t>
            </a:r>
            <a:r>
              <a:rPr lang="en-US" altLang="zh-CN" baseline="0" dirty="0"/>
              <a:t>happens</a:t>
            </a:r>
            <a:r>
              <a:rPr lang="zh-CN" altLang="en-US" baseline="0" dirty="0"/>
              <a:t> </a:t>
            </a:r>
            <a:r>
              <a:rPr lang="en-US" altLang="zh-CN" baseline="0" dirty="0"/>
              <a:t>where</a:t>
            </a:r>
            <a:r>
              <a:rPr lang="zh-CN" altLang="en-US" baseline="0" dirty="0"/>
              <a:t> </a:t>
            </a:r>
            <a:r>
              <a:rPr lang="en-US" altLang="zh-CN" baseline="0" dirty="0"/>
              <a:t>a</a:t>
            </a:r>
            <a:r>
              <a:rPr lang="zh-CN" altLang="en-US" baseline="0" dirty="0"/>
              <a:t> </a:t>
            </a:r>
            <a:r>
              <a:rPr lang="en-US" altLang="zh-CN" baseline="0" dirty="0"/>
              <a:t>CPU</a:t>
            </a:r>
            <a:r>
              <a:rPr lang="zh-CN" altLang="en-US" baseline="0" dirty="0"/>
              <a:t> </a:t>
            </a:r>
            <a:r>
              <a:rPr lang="en-US" altLang="zh-CN" baseline="0" dirty="0"/>
              <a:t>core</a:t>
            </a:r>
            <a:r>
              <a:rPr lang="zh-CN" altLang="en-US" baseline="0" dirty="0"/>
              <a:t> </a:t>
            </a:r>
            <a:r>
              <a:rPr lang="en-US" altLang="zh-CN" baseline="0" dirty="0"/>
              <a:t>becomes</a:t>
            </a:r>
            <a:r>
              <a:rPr lang="zh-CN" altLang="en-US" baseline="0" dirty="0"/>
              <a:t> </a:t>
            </a:r>
            <a:r>
              <a:rPr lang="en-US" altLang="zh-CN" baseline="0" dirty="0"/>
              <a:t>the</a:t>
            </a:r>
            <a:r>
              <a:rPr lang="zh-CN" altLang="en-US" baseline="0" dirty="0"/>
              <a:t> </a:t>
            </a:r>
            <a:r>
              <a:rPr lang="en-US" altLang="zh-CN" baseline="0" dirty="0"/>
              <a:t>straggler</a:t>
            </a:r>
            <a:r>
              <a:rPr lang="zh-CN" altLang="en-US" baseline="0" dirty="0"/>
              <a:t> </a:t>
            </a:r>
            <a:r>
              <a:rPr lang="en-US" altLang="zh-CN" baseline="0" dirty="0"/>
              <a:t>while</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finish</a:t>
            </a:r>
            <a:r>
              <a:rPr lang="zh-CN" altLang="en-US" baseline="0" dirty="0"/>
              <a:t> </a:t>
            </a:r>
            <a:r>
              <a:rPr lang="en-US" altLang="zh-CN" baseline="0" dirty="0"/>
              <a:t>quickly</a:t>
            </a:r>
            <a:r>
              <a:rPr lang="zh-CN" altLang="en-US" baseline="0" dirty="0"/>
              <a:t> </a:t>
            </a:r>
            <a:r>
              <a:rPr lang="en-US" altLang="zh-CN" baseline="0" dirty="0"/>
              <a:t>and</a:t>
            </a:r>
            <a:r>
              <a:rPr lang="zh-CN" altLang="en-US" baseline="0" dirty="0"/>
              <a:t> </a:t>
            </a:r>
            <a:r>
              <a:rPr lang="en-US" altLang="zh-CN" baseline="0" dirty="0"/>
              <a:t>become</a:t>
            </a:r>
            <a:r>
              <a:rPr lang="zh-CN" altLang="en-US" baseline="0" dirty="0"/>
              <a:t> </a:t>
            </a:r>
            <a:r>
              <a:rPr lang="en-US" altLang="zh-CN" baseline="0" dirty="0"/>
              <a:t>idle.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24</a:t>
            </a:fld>
            <a:endParaRPr lang="en-US"/>
          </a:p>
        </p:txBody>
      </p:sp>
    </p:spTree>
    <p:extLst>
      <p:ext uri="{BB962C8B-B14F-4D97-AF65-F5344CB8AC3E}">
        <p14:creationId xmlns:p14="http://schemas.microsoft.com/office/powerpoint/2010/main" val="1295634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By</a:t>
            </a:r>
            <a:r>
              <a:rPr lang="zh-CN" altLang="en-US" baseline="0" dirty="0"/>
              <a:t> </a:t>
            </a:r>
            <a:r>
              <a:rPr lang="en-US" altLang="zh-CN" baseline="0" dirty="0"/>
              <a:t>keeping</a:t>
            </a:r>
            <a:r>
              <a:rPr lang="zh-CN" altLang="en-US" baseline="0" dirty="0"/>
              <a:t> </a:t>
            </a:r>
            <a:r>
              <a:rPr lang="en-US" altLang="zh-CN" baseline="0" dirty="0"/>
              <a:t>all</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shared</a:t>
            </a:r>
            <a:r>
              <a:rPr lang="zh-CN" altLang="en-US" baseline="0" dirty="0"/>
              <a:t> </a:t>
            </a:r>
            <a:r>
              <a:rPr lang="en-US" altLang="zh-CN" baseline="0" dirty="0"/>
              <a:t>global</a:t>
            </a:r>
            <a:r>
              <a:rPr lang="zh-CN" altLang="en-US" baseline="0" dirty="0"/>
              <a:t> </a:t>
            </a:r>
            <a:r>
              <a:rPr lang="en-US" altLang="zh-CN" baseline="0" dirty="0"/>
              <a:t>task</a:t>
            </a:r>
            <a:r>
              <a:rPr lang="zh-CN" altLang="en-US" baseline="0" dirty="0"/>
              <a:t> </a:t>
            </a:r>
            <a:r>
              <a:rPr lang="en-US" altLang="zh-CN" baseline="0" dirty="0"/>
              <a:t>queue</a:t>
            </a:r>
            <a:r>
              <a:rPr lang="zh-CN" altLang="en-US" baseline="0" dirty="0"/>
              <a:t> </a:t>
            </a:r>
            <a:r>
              <a:rPr lang="en-US" altLang="zh-CN" baseline="0" dirty="0"/>
              <a:t>supporting</a:t>
            </a:r>
            <a:r>
              <a:rPr lang="zh-CN" altLang="en-US" baseline="0" dirty="0"/>
              <a:t> </a:t>
            </a:r>
            <a:r>
              <a:rPr lang="en-US" altLang="zh-CN" baseline="0" dirty="0"/>
              <a:t>work</a:t>
            </a:r>
            <a:r>
              <a:rPr lang="zh-CN" altLang="en-US" baseline="0" dirty="0"/>
              <a:t> </a:t>
            </a:r>
            <a:r>
              <a:rPr lang="en-US" altLang="zh-CN" baseline="0" dirty="0"/>
              <a:t>stealing</a:t>
            </a:r>
            <a:r>
              <a:rPr lang="zh-CN" altLang="en-US" baseline="0" dirty="0"/>
              <a:t> </a:t>
            </a:r>
            <a:r>
              <a:rPr lang="en-US" altLang="zh-CN" baseline="0" dirty="0"/>
              <a:t>among</a:t>
            </a:r>
            <a:r>
              <a:rPr lang="zh-CN" altLang="en-US" baseline="0" dirty="0"/>
              <a:t> </a:t>
            </a:r>
            <a:r>
              <a:rPr lang="en-US" altLang="zh-CN" baseline="0" dirty="0"/>
              <a:t>machines,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r>
              <a:rPr lang="zh-CN" altLang="en-US" baseline="0" dirty="0"/>
              <a:t> </a:t>
            </a:r>
            <a:r>
              <a:rPr lang="en-US" altLang="zh-CN" baseline="0" dirty="0"/>
              <a:t>wait</a:t>
            </a:r>
            <a:r>
              <a:rPr lang="zh-CN" altLang="en-US" baseline="0" dirty="0"/>
              <a:t> </a:t>
            </a:r>
            <a:r>
              <a:rPr lang="en-US" altLang="zh-CN" baseline="0" dirty="0"/>
              <a:t>for</a:t>
            </a:r>
            <a:r>
              <a:rPr lang="zh-CN" altLang="en-US" baseline="0" dirty="0"/>
              <a:t> </a:t>
            </a:r>
            <a:r>
              <a:rPr lang="en-US" altLang="zh-CN" baseline="0" dirty="0"/>
              <a:t>annotation</a:t>
            </a:r>
            <a:r>
              <a:rPr lang="zh-CN" altLang="en-US" baseline="0" dirty="0"/>
              <a:t> </a:t>
            </a:r>
            <a:r>
              <a:rPr lang="en-US" altLang="zh-CN" baseline="0" dirty="0"/>
              <a:t>to</a:t>
            </a:r>
            <a:r>
              <a:rPr lang="zh-CN" altLang="en-US" baseline="0" dirty="0"/>
              <a:t> </a:t>
            </a:r>
            <a:r>
              <a:rPr lang="en-US" altLang="zh-CN" baseline="0" dirty="0"/>
              <a:t>complete]</a:t>
            </a:r>
            <a:r>
              <a:rPr lang="zh-CN" altLang="en-US" baseline="0" dirty="0"/>
              <a:t> </a:t>
            </a: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the</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scheduled</a:t>
            </a:r>
            <a:r>
              <a:rPr lang="zh-CN" altLang="en-US" baseline="0" dirty="0"/>
              <a:t> </a:t>
            </a:r>
            <a:r>
              <a:rPr lang="en-US" altLang="zh-CN" baseline="0" dirty="0"/>
              <a:t>with</a:t>
            </a:r>
            <a:r>
              <a:rPr lang="zh-CN" altLang="en-US" baseline="0" dirty="0"/>
              <a:t> </a:t>
            </a:r>
            <a:r>
              <a:rPr lang="en-US" altLang="zh-CN" baseline="0" dirty="0"/>
              <a:t>priority</a:t>
            </a:r>
            <a:r>
              <a:rPr lang="zh-CN" altLang="en-US" baseline="0" dirty="0"/>
              <a:t> </a:t>
            </a:r>
            <a:r>
              <a:rPr lang="en-US" altLang="zh-CN" baseline="0" dirty="0"/>
              <a:t>among</a:t>
            </a:r>
            <a:r>
              <a:rPr lang="zh-CN" altLang="en-US" baseline="0" dirty="0"/>
              <a:t> </a:t>
            </a:r>
            <a:r>
              <a:rPr lang="en-US" altLang="zh-CN" baseline="0" dirty="0"/>
              <a:t>all</a:t>
            </a:r>
            <a:r>
              <a:rPr lang="zh-CN" altLang="en-US" baseline="0" dirty="0"/>
              <a:t> </a:t>
            </a:r>
            <a:r>
              <a:rPr lang="en-US" altLang="zh-CN" baseline="0" dirty="0"/>
              <a:t>available</a:t>
            </a:r>
            <a:r>
              <a:rPr lang="zh-CN" altLang="en-US" baseline="0" dirty="0"/>
              <a:t> </a:t>
            </a:r>
            <a:r>
              <a:rPr lang="en-US" altLang="zh-CN" baseline="0" dirty="0"/>
              <a:t>CPU</a:t>
            </a:r>
            <a:r>
              <a:rPr lang="zh-CN" altLang="en-US" baseline="0" dirty="0"/>
              <a:t> </a:t>
            </a:r>
            <a:r>
              <a:rPr lang="en-US" altLang="zh-CN" baseline="0" dirty="0"/>
              <a:t>cores</a:t>
            </a:r>
            <a:r>
              <a:rPr lang="zh-CN" altLang="en-US" baseline="0" dirty="0"/>
              <a:t> </a:t>
            </a:r>
            <a:r>
              <a:rPr lang="en-US" altLang="zh-CN" baseline="0" dirty="0"/>
              <a:t>for</a:t>
            </a:r>
            <a:r>
              <a:rPr lang="zh-CN" altLang="en-US" baseline="0" dirty="0"/>
              <a:t> </a:t>
            </a:r>
            <a:r>
              <a:rPr lang="en-US" altLang="zh-CN" baseline="0" dirty="0"/>
              <a:t>timely</a:t>
            </a:r>
            <a:r>
              <a:rPr lang="zh-CN" altLang="en-US" baseline="0" dirty="0"/>
              <a:t> </a:t>
            </a:r>
            <a:r>
              <a:rPr lang="en-US" altLang="zh-CN" baseline="0" dirty="0"/>
              <a:t>processing,</a:t>
            </a:r>
            <a:r>
              <a:rPr lang="zh-CN" altLang="en-US" baseline="0" dirty="0"/>
              <a:t> </a:t>
            </a:r>
            <a:r>
              <a:rPr lang="en-US" altLang="zh-CN" baseline="0" dirty="0"/>
              <a:t>or</a:t>
            </a:r>
            <a:r>
              <a:rPr lang="zh-CN" altLang="en-US" baseline="0" dirty="0"/>
              <a:t> </a:t>
            </a:r>
            <a:r>
              <a:rPr lang="en-US" altLang="zh-CN" baseline="0" dirty="0"/>
              <a:t>even</a:t>
            </a:r>
            <a:r>
              <a:rPr lang="zh-CN" altLang="en-US" baseline="0" dirty="0"/>
              <a:t> </a:t>
            </a:r>
            <a:r>
              <a:rPr lang="en-US" altLang="zh-CN" baseline="0" dirty="0"/>
              <a:t>be</a:t>
            </a:r>
            <a:r>
              <a:rPr lang="zh-CN" altLang="en-US" baseline="0" dirty="0"/>
              <a:t> </a:t>
            </a:r>
            <a:r>
              <a:rPr lang="en-US" altLang="zh-CN" baseline="0" dirty="0"/>
              <a:t>further</a:t>
            </a:r>
            <a:r>
              <a:rPr lang="zh-CN" altLang="en-US" baseline="0" dirty="0"/>
              <a:t> </a:t>
            </a:r>
            <a:r>
              <a:rPr lang="en-US" altLang="zh-CN" baseline="0" dirty="0"/>
              <a:t>decomposed</a:t>
            </a:r>
            <a:r>
              <a:rPr lang="zh-CN" altLang="en-US" baseline="0" dirty="0"/>
              <a:t> </a:t>
            </a:r>
            <a:r>
              <a:rPr lang="en-US" altLang="zh-CN" baseline="0" dirty="0"/>
              <a:t>to</a:t>
            </a:r>
            <a:r>
              <a:rPr lang="zh-CN" altLang="en-US" baseline="0" dirty="0"/>
              <a:t> </a:t>
            </a:r>
            <a:r>
              <a:rPr lang="en-US" altLang="zh-CN" baseline="0" dirty="0"/>
              <a:t>create</a:t>
            </a:r>
            <a:r>
              <a:rPr lang="zh-CN" altLang="en-US" baseline="0" dirty="0"/>
              <a:t> </a:t>
            </a:r>
            <a:r>
              <a:rPr lang="en-US" altLang="zh-CN" baseline="0" dirty="0"/>
              <a:t>more</a:t>
            </a:r>
            <a:r>
              <a:rPr lang="zh-CN" altLang="en-US" baseline="0" dirty="0"/>
              <a:t> </a:t>
            </a:r>
            <a:r>
              <a:rPr lang="en-US" altLang="zh-CN" baseline="0" dirty="0"/>
              <a:t>parallelism</a:t>
            </a:r>
            <a:r>
              <a:rPr lang="zh-CN" altLang="en-US" baseline="0" dirty="0"/>
              <a:t> </a:t>
            </a:r>
            <a:r>
              <a:rPr lang="en-US" altLang="zh-CN" baseline="0" dirty="0"/>
              <a:t>opportunities.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25</a:t>
            </a:fld>
            <a:endParaRPr lang="en-US"/>
          </a:p>
        </p:txBody>
      </p:sp>
    </p:spTree>
    <p:extLst>
      <p:ext uri="{BB962C8B-B14F-4D97-AF65-F5344CB8AC3E}">
        <p14:creationId xmlns:p14="http://schemas.microsoft.com/office/powerpoint/2010/main" val="531484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G-thinker</a:t>
            </a:r>
            <a:r>
              <a:rPr lang="zh-CN" altLang="en-US" baseline="0" dirty="0"/>
              <a:t> </a:t>
            </a:r>
            <a:r>
              <a:rPr lang="en-US" altLang="zh-CN" baseline="0" dirty="0"/>
              <a:t>is</a:t>
            </a:r>
            <a:r>
              <a:rPr lang="zh-CN" altLang="en-US" baseline="0" dirty="0"/>
              <a:t> </a:t>
            </a:r>
            <a:r>
              <a:rPr lang="en-US" altLang="zh-CN" baseline="0" dirty="0"/>
              <a:t>two</a:t>
            </a:r>
            <a:r>
              <a:rPr lang="zh-CN" altLang="en-US" baseline="0" dirty="0"/>
              <a:t> </a:t>
            </a:r>
            <a:r>
              <a:rPr lang="en-US" altLang="zh-CN" baseline="0" dirty="0"/>
              <a:t>orders</a:t>
            </a:r>
            <a:r>
              <a:rPr lang="zh-CN" altLang="en-US" baseline="0" dirty="0"/>
              <a:t> </a:t>
            </a:r>
            <a:r>
              <a:rPr lang="en-US" altLang="zh-CN" baseline="0" dirty="0"/>
              <a:t>of</a:t>
            </a:r>
            <a:r>
              <a:rPr lang="zh-CN" altLang="en-US" baseline="0" dirty="0"/>
              <a:t> </a:t>
            </a:r>
            <a:r>
              <a:rPr lang="en-US" altLang="zh-CN" baseline="0" dirty="0"/>
              <a:t>magnitude</a:t>
            </a:r>
            <a:r>
              <a:rPr lang="zh-CN" altLang="en-US" baseline="0" dirty="0"/>
              <a:t> </a:t>
            </a:r>
            <a:r>
              <a:rPr lang="en-US" altLang="zh-CN" baseline="0" dirty="0"/>
              <a:t>faster</a:t>
            </a:r>
            <a:r>
              <a:rPr lang="zh-CN" altLang="en-US" baseline="0" dirty="0"/>
              <a:t> </a:t>
            </a:r>
            <a:r>
              <a:rPr lang="en-US" altLang="zh-CN" baseline="0" dirty="0"/>
              <a:t>than</a:t>
            </a:r>
            <a:r>
              <a:rPr lang="zh-CN" altLang="en-US" baseline="0" dirty="0"/>
              <a:t> </a:t>
            </a:r>
            <a:r>
              <a:rPr lang="en-US" altLang="zh-CN" baseline="0" dirty="0"/>
              <a:t>existing</a:t>
            </a:r>
            <a:r>
              <a:rPr lang="zh-CN" altLang="en-US" baseline="0" dirty="0"/>
              <a:t> </a:t>
            </a:r>
            <a:r>
              <a:rPr lang="en-US" altLang="zh-CN" baseline="0" dirty="0"/>
              <a:t>systems,</a:t>
            </a:r>
            <a:r>
              <a:rPr lang="zh-CN" altLang="en-US" baseline="0" dirty="0"/>
              <a:t> </a:t>
            </a:r>
            <a:r>
              <a:rPr lang="en-US" altLang="zh-CN" baseline="0" dirty="0"/>
              <a:t>and</a:t>
            </a:r>
            <a:r>
              <a:rPr lang="zh-CN" altLang="en-US" baseline="0" dirty="0"/>
              <a:t> </a:t>
            </a:r>
            <a:r>
              <a:rPr lang="en-US" altLang="zh-CN" baseline="0" dirty="0"/>
              <a:t>can</a:t>
            </a:r>
            <a:r>
              <a:rPr lang="zh-CN" altLang="en-US" baseline="0" dirty="0"/>
              <a:t> </a:t>
            </a:r>
            <a:r>
              <a:rPr lang="en-US" altLang="zh-CN" baseline="0" dirty="0"/>
              <a:t>find</a:t>
            </a:r>
            <a:r>
              <a:rPr lang="zh-CN" altLang="en-US" baseline="0" dirty="0"/>
              <a:t> </a:t>
            </a:r>
            <a:r>
              <a:rPr lang="en-US" altLang="zh-CN" baseline="0" dirty="0"/>
              <a:t>very</a:t>
            </a:r>
            <a:r>
              <a:rPr lang="zh-CN" altLang="en-US" baseline="0" dirty="0"/>
              <a:t> </a:t>
            </a:r>
            <a:r>
              <a:rPr lang="en-US" altLang="zh-CN" baseline="0" dirty="0"/>
              <a:t>large</a:t>
            </a:r>
            <a:r>
              <a:rPr lang="zh-CN" altLang="en-US" baseline="0" dirty="0"/>
              <a:t> </a:t>
            </a:r>
            <a:r>
              <a:rPr lang="en-US" altLang="zh-CN" baseline="0" dirty="0"/>
              <a:t>maximum</a:t>
            </a:r>
            <a:r>
              <a:rPr lang="zh-CN" altLang="en-US" baseline="0" dirty="0"/>
              <a:t> </a:t>
            </a:r>
            <a:r>
              <a:rPr lang="en-US" altLang="zh-CN" baseline="0" dirty="0"/>
              <a:t>cliques</a:t>
            </a:r>
            <a:r>
              <a:rPr lang="zh-CN" altLang="en-US" baseline="0" dirty="0"/>
              <a:t> </a:t>
            </a:r>
            <a:r>
              <a:rPr lang="en-US" altLang="zh-CN" baseline="0" dirty="0"/>
              <a:t>of</a:t>
            </a:r>
            <a:r>
              <a:rPr lang="zh-CN" altLang="en-US" baseline="0" dirty="0"/>
              <a:t> </a:t>
            </a:r>
            <a:r>
              <a:rPr lang="en-US" altLang="zh-CN" baseline="0" dirty="0"/>
              <a:t>size</a:t>
            </a:r>
            <a:r>
              <a:rPr lang="zh-CN" altLang="en-US" baseline="0" dirty="0"/>
              <a:t> </a:t>
            </a:r>
            <a:r>
              <a:rPr lang="en-US" altLang="zh-CN" baseline="0" dirty="0"/>
              <a:t>over</a:t>
            </a:r>
            <a:r>
              <a:rPr lang="zh-CN" altLang="en-US" baseline="0" dirty="0"/>
              <a:t> </a:t>
            </a:r>
            <a:r>
              <a:rPr lang="en-US" altLang="zh-CN" baseline="0" dirty="0"/>
              <a:t>1000</a:t>
            </a:r>
            <a:r>
              <a:rPr lang="zh-CN" altLang="en-US" baseline="0" dirty="0"/>
              <a:t> </a:t>
            </a:r>
            <a:r>
              <a:rPr lang="en-US" altLang="zh-CN" baseline="0" dirty="0"/>
              <a:t>vertices</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reasonable</a:t>
            </a:r>
            <a:r>
              <a:rPr lang="zh-CN" altLang="en-US" baseline="0" dirty="0"/>
              <a:t> </a:t>
            </a:r>
            <a:r>
              <a:rPr lang="en-US" altLang="zh-CN" baseline="0" dirty="0"/>
              <a:t>amount</a:t>
            </a:r>
            <a:r>
              <a:rPr lang="zh-CN" altLang="en-US" baseline="0" dirty="0"/>
              <a:t> </a:t>
            </a:r>
            <a:r>
              <a:rPr lang="en-US" altLang="zh-CN" baseline="0" dirty="0"/>
              <a:t>of</a:t>
            </a:r>
            <a:r>
              <a:rPr lang="zh-CN" altLang="en-US" baseline="0" dirty="0"/>
              <a:t> </a:t>
            </a:r>
            <a:r>
              <a:rPr lang="en-US" altLang="zh-CN" baseline="0" dirty="0"/>
              <a:t>time,</a:t>
            </a:r>
            <a:r>
              <a:rPr lang="zh-CN" altLang="en-US" baseline="0" dirty="0"/>
              <a:t> </a:t>
            </a:r>
            <a:r>
              <a:rPr lang="en-US" altLang="zh-CN" baseline="0" dirty="0"/>
              <a:t>for</a:t>
            </a:r>
            <a:r>
              <a:rPr lang="zh-CN" altLang="en-US" baseline="0" dirty="0"/>
              <a:t> </a:t>
            </a:r>
            <a:r>
              <a:rPr lang="en-US" altLang="zh-CN" baseline="0" dirty="0"/>
              <a:t>which</a:t>
            </a:r>
            <a:r>
              <a:rPr lang="zh-CN" altLang="en-US" baseline="0" dirty="0"/>
              <a:t> </a:t>
            </a:r>
            <a:r>
              <a:rPr lang="en-US" altLang="zh-CN" baseline="0" dirty="0"/>
              <a:t>other</a:t>
            </a:r>
            <a:r>
              <a:rPr lang="zh-CN" altLang="en-US" baseline="0" dirty="0"/>
              <a:t> </a:t>
            </a:r>
            <a:r>
              <a:rPr lang="en-US" altLang="zh-CN" baseline="0" dirty="0"/>
              <a:t>systems</a:t>
            </a:r>
            <a:r>
              <a:rPr lang="zh-CN" altLang="en-US" baseline="0" dirty="0"/>
              <a:t> </a:t>
            </a:r>
            <a:r>
              <a:rPr lang="en-US" altLang="zh-CN" baseline="0" dirty="0"/>
              <a:t>would</a:t>
            </a:r>
            <a:r>
              <a:rPr lang="zh-CN" altLang="en-US" baseline="0" dirty="0"/>
              <a:t> </a:t>
            </a:r>
            <a:r>
              <a:rPr lang="en-US" altLang="zh-CN" baseline="0" dirty="0"/>
              <a:t>run almost</a:t>
            </a:r>
            <a:r>
              <a:rPr lang="zh-CN" altLang="en-US" baseline="0" dirty="0"/>
              <a:t> </a:t>
            </a:r>
            <a:r>
              <a:rPr lang="en-US" altLang="zh-CN" baseline="0" dirty="0"/>
              <a:t>forever.</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26</a:t>
            </a:fld>
            <a:endParaRPr lang="en-US"/>
          </a:p>
        </p:txBody>
      </p:sp>
    </p:spTree>
    <p:extLst>
      <p:ext uri="{BB962C8B-B14F-4D97-AF65-F5344CB8AC3E}">
        <p14:creationId xmlns:p14="http://schemas.microsoft.com/office/powerpoint/2010/main" val="1785646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have</a:t>
            </a:r>
            <a:r>
              <a:rPr lang="zh-CN" altLang="en-US" baseline="0" dirty="0"/>
              <a:t> </a:t>
            </a:r>
            <a:r>
              <a:rPr lang="en-US" altLang="zh-CN" baseline="0" dirty="0"/>
              <a:t>tested</a:t>
            </a:r>
            <a:r>
              <a:rPr lang="zh-CN" altLang="en-US" baseline="0" dirty="0"/>
              <a:t> </a:t>
            </a:r>
            <a:r>
              <a:rPr lang="en-US" altLang="zh-CN" baseline="0" dirty="0"/>
              <a:t>many</a:t>
            </a:r>
            <a:r>
              <a:rPr lang="zh-CN" altLang="en-US" baseline="0" dirty="0"/>
              <a:t> </a:t>
            </a:r>
            <a:r>
              <a:rPr lang="en-US" altLang="zh-CN" baseline="0" dirty="0"/>
              <a:t>algorithms</a:t>
            </a:r>
            <a:r>
              <a:rPr lang="zh-CN" altLang="en-US" baseline="0" dirty="0"/>
              <a:t> </a:t>
            </a:r>
            <a:r>
              <a:rPr lang="en-US" altLang="zh-CN" baseline="0" dirty="0"/>
              <a:t>on</a:t>
            </a:r>
            <a:r>
              <a:rPr lang="zh-CN" altLang="en-US" baseline="0" dirty="0"/>
              <a:t> </a:t>
            </a:r>
            <a:r>
              <a:rPr lang="en-US" altLang="zh-CN" baseline="0" dirty="0"/>
              <a:t>G-thinker</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maximum</a:t>
            </a:r>
            <a:r>
              <a:rPr lang="zh-CN" altLang="en-US" baseline="0" dirty="0"/>
              <a:t> </a:t>
            </a:r>
            <a:r>
              <a:rPr lang="en-US" altLang="zh-CN" baseline="0" dirty="0"/>
              <a:t>clique</a:t>
            </a:r>
            <a:r>
              <a:rPr lang="zh-CN" altLang="en-US" baseline="0" dirty="0"/>
              <a:t> </a:t>
            </a:r>
            <a:r>
              <a:rPr lang="en-US" altLang="zh-CN" baseline="0" dirty="0"/>
              <a:t>finding,</a:t>
            </a:r>
            <a:r>
              <a:rPr lang="zh-CN" altLang="en-US" baseline="0" dirty="0"/>
              <a:t> </a:t>
            </a:r>
            <a:r>
              <a:rPr lang="en-US" altLang="zh-CN" baseline="0" dirty="0"/>
              <a:t>triangle</a:t>
            </a:r>
            <a:r>
              <a:rPr lang="zh-CN" altLang="en-US" baseline="0" dirty="0"/>
              <a:t> </a:t>
            </a:r>
            <a:r>
              <a:rPr lang="en-US" altLang="zh-CN" baseline="0" dirty="0"/>
              <a:t>counting</a:t>
            </a:r>
            <a:r>
              <a:rPr lang="zh-CN" altLang="en-US" baseline="0" dirty="0"/>
              <a:t> </a:t>
            </a:r>
            <a:r>
              <a:rPr lang="en-US" altLang="zh-CN" baseline="0" dirty="0"/>
              <a:t>and</a:t>
            </a:r>
            <a:r>
              <a:rPr lang="zh-CN" altLang="en-US" baseline="0" dirty="0"/>
              <a:t> </a:t>
            </a:r>
            <a:r>
              <a:rPr lang="en-US" altLang="zh-CN" baseline="0" dirty="0"/>
              <a:t>subgraph</a:t>
            </a:r>
            <a:r>
              <a:rPr lang="zh-CN" altLang="en-US" baseline="0" dirty="0"/>
              <a:t> </a:t>
            </a:r>
            <a:r>
              <a:rPr lang="en-US" altLang="zh-CN" baseline="0" dirty="0"/>
              <a:t>matching,</a:t>
            </a:r>
            <a:r>
              <a:rPr lang="zh-CN" altLang="en-US" baseline="0" dirty="0"/>
              <a:t> </a:t>
            </a:r>
            <a:r>
              <a:rPr lang="en-US" altLang="zh-CN" baseline="0" dirty="0"/>
              <a:t>all</a:t>
            </a:r>
            <a:r>
              <a:rPr lang="zh-CN" altLang="en-US" baseline="0" dirty="0"/>
              <a:t> </a:t>
            </a:r>
            <a:r>
              <a:rPr lang="en-US" altLang="zh-CN" baseline="0" dirty="0"/>
              <a:t>achieved</a:t>
            </a:r>
            <a:r>
              <a:rPr lang="zh-CN" altLang="en-US" baseline="0" dirty="0"/>
              <a:t> </a:t>
            </a:r>
            <a:r>
              <a:rPr lang="en-US" altLang="zh-CN" baseline="0" dirty="0"/>
              <a:t>ideal</a:t>
            </a:r>
            <a:r>
              <a:rPr lang="zh-CN" altLang="en-US" baseline="0" dirty="0"/>
              <a:t> </a:t>
            </a:r>
            <a:r>
              <a:rPr lang="en-US" altLang="zh-CN" baseline="0" dirty="0"/>
              <a:t>speedup</a:t>
            </a:r>
            <a:r>
              <a:rPr lang="zh-CN" altLang="en-US" baseline="0" dirty="0"/>
              <a:t> </a:t>
            </a:r>
            <a:r>
              <a:rPr lang="en-US" altLang="zh-CN" baseline="0" dirty="0"/>
              <a:t>with</a:t>
            </a:r>
            <a:r>
              <a:rPr lang="zh-CN" altLang="en-US" baseline="0" dirty="0"/>
              <a:t> </a:t>
            </a:r>
            <a:r>
              <a:rPr lang="en-US" altLang="zh-CN" baseline="0" dirty="0"/>
              <a:t>the</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CPU</a:t>
            </a:r>
            <a:r>
              <a:rPr lang="zh-CN" altLang="en-US" baseline="0" dirty="0"/>
              <a:t> </a:t>
            </a:r>
            <a:r>
              <a:rPr lang="en-US" altLang="zh-CN" baseline="0" dirty="0"/>
              <a:t>cores.</a:t>
            </a:r>
          </a:p>
          <a:p>
            <a:endParaRPr lang="en-US" altLang="zh-CN" baseline="0" dirty="0"/>
          </a:p>
          <a:p>
            <a:r>
              <a:rPr lang="en-US" altLang="zh-CN" baseline="0" dirty="0"/>
              <a:t>So,</a:t>
            </a:r>
            <a:r>
              <a:rPr lang="zh-CN" altLang="en-US" baseline="0" dirty="0"/>
              <a:t> </a:t>
            </a:r>
            <a:r>
              <a:rPr lang="en-US" altLang="zh-CN" baseline="0" dirty="0"/>
              <a:t>we</a:t>
            </a:r>
            <a:r>
              <a:rPr lang="zh-CN" altLang="en-US" baseline="0" dirty="0"/>
              <a:t> </a:t>
            </a:r>
            <a:r>
              <a:rPr lang="en-US" altLang="zh-CN" baseline="0" dirty="0"/>
              <a:t>moved</a:t>
            </a:r>
            <a:r>
              <a:rPr lang="zh-CN" altLang="en-US" baseline="0" dirty="0"/>
              <a:t> </a:t>
            </a:r>
            <a:r>
              <a:rPr lang="en-US" altLang="zh-CN" baseline="0" dirty="0"/>
              <a:t>on</a:t>
            </a:r>
            <a:r>
              <a:rPr lang="zh-CN" altLang="en-US" baseline="0" dirty="0"/>
              <a:t> </a:t>
            </a:r>
            <a:r>
              <a:rPr lang="en-US" altLang="zh-CN" baseline="0" dirty="0"/>
              <a:t>to</a:t>
            </a:r>
            <a:r>
              <a:rPr lang="zh-CN" altLang="en-US" baseline="0" dirty="0"/>
              <a:t> </a:t>
            </a:r>
            <a:r>
              <a:rPr lang="en-US" altLang="zh-CN" baseline="0" dirty="0"/>
              <a:t>tackle</a:t>
            </a:r>
            <a:r>
              <a:rPr lang="zh-CN" altLang="en-US" baseline="0" dirty="0"/>
              <a:t> </a:t>
            </a:r>
            <a:r>
              <a:rPr lang="en-US" altLang="zh-CN" baseline="0" dirty="0"/>
              <a:t>the</a:t>
            </a:r>
            <a:r>
              <a:rPr lang="zh-CN" altLang="en-US" baseline="0" dirty="0"/>
              <a:t> </a:t>
            </a:r>
            <a:r>
              <a:rPr lang="en-US" altLang="zh-CN" baseline="0" dirty="0"/>
              <a:t>more</a:t>
            </a:r>
            <a:r>
              <a:rPr lang="zh-CN" altLang="en-US" baseline="0" dirty="0"/>
              <a:t> </a:t>
            </a:r>
            <a:r>
              <a:rPr lang="en-US" altLang="zh-CN" baseline="0" dirty="0"/>
              <a:t>challenging</a:t>
            </a:r>
            <a:r>
              <a:rPr lang="zh-CN" altLang="en-US" baseline="0" dirty="0"/>
              <a:t> </a:t>
            </a:r>
            <a:r>
              <a:rPr lang="en-US" altLang="zh-CN" baseline="0" dirty="0"/>
              <a:t>problem</a:t>
            </a:r>
            <a:r>
              <a:rPr lang="zh-CN" altLang="en-US" baseline="0" dirty="0"/>
              <a:t> </a:t>
            </a:r>
            <a:r>
              <a:rPr lang="en-US" altLang="zh-CN" baseline="0" dirty="0"/>
              <a:t>of</a:t>
            </a:r>
            <a:r>
              <a:rPr lang="zh-CN" altLang="en-US" baseline="0" dirty="0"/>
              <a:t> </a:t>
            </a:r>
            <a:r>
              <a:rPr lang="en-US" altLang="zh-CN" baseline="0" dirty="0"/>
              <a:t>mining</a:t>
            </a:r>
            <a:r>
              <a:rPr lang="zh-CN" altLang="en-US" baseline="0" dirty="0"/>
              <a:t> </a:t>
            </a:r>
            <a:r>
              <a:rPr lang="en-US" altLang="zh-CN" baseline="0" dirty="0"/>
              <a:t>gamma-quasi-cliques,</a:t>
            </a:r>
            <a:r>
              <a:rPr lang="zh-CN" altLang="en-US" baseline="0" dirty="0"/>
              <a:t> </a:t>
            </a:r>
            <a:r>
              <a:rPr lang="en-US" altLang="zh-CN" baseline="0" dirty="0"/>
              <a:t>which</a:t>
            </a:r>
            <a:r>
              <a:rPr lang="zh-CN" altLang="en-US" baseline="0" dirty="0"/>
              <a:t> </a:t>
            </a:r>
            <a:r>
              <a:rPr lang="en-US" altLang="zh-CN" baseline="0" dirty="0"/>
              <a:t>previously</a:t>
            </a:r>
            <a:r>
              <a:rPr lang="zh-CN" altLang="en-US" baseline="0" dirty="0"/>
              <a:t> </a:t>
            </a:r>
            <a:r>
              <a:rPr lang="en-US" altLang="zh-CN" baseline="0" dirty="0"/>
              <a:t>has</a:t>
            </a:r>
            <a:r>
              <a:rPr lang="zh-CN" altLang="en-US" baseline="0" dirty="0"/>
              <a:t> </a:t>
            </a:r>
            <a:r>
              <a:rPr lang="en-US" altLang="zh-CN" baseline="0" dirty="0"/>
              <a:t>only</a:t>
            </a:r>
            <a:r>
              <a:rPr lang="zh-CN" altLang="en-US" baseline="0" dirty="0"/>
              <a:t> </a:t>
            </a:r>
            <a:r>
              <a:rPr lang="en-US" altLang="zh-CN" baseline="0" dirty="0"/>
              <a:t>been</a:t>
            </a:r>
            <a:r>
              <a:rPr lang="zh-CN" altLang="en-US" baseline="0" dirty="0"/>
              <a:t> </a:t>
            </a:r>
            <a:r>
              <a:rPr lang="en-US" altLang="zh-CN" baseline="0" dirty="0"/>
              <a:t>tested</a:t>
            </a:r>
            <a:r>
              <a:rPr lang="zh-CN" altLang="en-US" baseline="0" dirty="0"/>
              <a:t> </a:t>
            </a:r>
            <a:r>
              <a:rPr lang="en-US" altLang="zh-CN" baseline="0" dirty="0"/>
              <a:t>on</a:t>
            </a:r>
            <a:r>
              <a:rPr lang="zh-CN" altLang="en-US" baseline="0" dirty="0"/>
              <a:t> </a:t>
            </a:r>
            <a:r>
              <a:rPr lang="en-US" altLang="zh-CN" baseline="0" dirty="0"/>
              <a:t>very</a:t>
            </a:r>
            <a:r>
              <a:rPr lang="zh-CN" altLang="en-US" baseline="0" dirty="0"/>
              <a:t> </a:t>
            </a:r>
            <a:r>
              <a:rPr lang="en-US" altLang="zh-CN" baseline="0" dirty="0"/>
              <a:t>small</a:t>
            </a:r>
            <a:r>
              <a:rPr lang="zh-CN" altLang="en-US" baseline="0" dirty="0"/>
              <a:t> </a:t>
            </a:r>
            <a:r>
              <a:rPr lang="en-US" altLang="zh-CN" baseline="0" dirty="0"/>
              <a:t>graphs.</a:t>
            </a:r>
          </a:p>
          <a:p>
            <a:endParaRPr lang="en-US" altLang="zh-CN" baseline="0" dirty="0"/>
          </a:p>
          <a:p>
            <a:r>
              <a:rPr lang="en-US" altLang="zh-CN" baseline="0" dirty="0"/>
              <a:t>A</a:t>
            </a:r>
            <a:r>
              <a:rPr lang="zh-CN" altLang="en-US" baseline="0" dirty="0"/>
              <a:t> </a:t>
            </a:r>
            <a:r>
              <a:rPr lang="en-US" altLang="zh-CN" baseline="0" dirty="0"/>
              <a:t>gamma-quasi-clique</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dense</a:t>
            </a:r>
            <a:r>
              <a:rPr lang="zh-CN" altLang="en-US" baseline="0" dirty="0"/>
              <a:t> </a:t>
            </a:r>
            <a:r>
              <a:rPr lang="en-US" altLang="zh-CN" baseline="0" dirty="0"/>
              <a:t>subgraph</a:t>
            </a:r>
            <a:r>
              <a:rPr lang="zh-CN" altLang="en-US" baseline="0" dirty="0"/>
              <a:t> </a:t>
            </a:r>
            <a:r>
              <a:rPr lang="en-US" altLang="zh-CN" baseline="0" dirty="0"/>
              <a:t>where</a:t>
            </a:r>
            <a:r>
              <a:rPr lang="zh-CN" altLang="en-US" baseline="0" dirty="0"/>
              <a:t> </a:t>
            </a:r>
            <a:r>
              <a:rPr lang="en-US" altLang="zh-CN" baseline="0" dirty="0"/>
              <a:t>every</a:t>
            </a:r>
            <a:r>
              <a:rPr lang="zh-CN" altLang="en-US" baseline="0" dirty="0"/>
              <a:t> </a:t>
            </a:r>
            <a:r>
              <a:rPr lang="en-US" altLang="zh-CN" baseline="0" dirty="0"/>
              <a:t>vertex</a:t>
            </a:r>
            <a:r>
              <a:rPr lang="zh-CN" altLang="en-US" baseline="0" dirty="0"/>
              <a:t> </a:t>
            </a:r>
            <a:r>
              <a:rPr lang="en-US" altLang="zh-CN" baseline="0" dirty="0"/>
              <a:t>connects</a:t>
            </a:r>
            <a:r>
              <a:rPr lang="zh-CN" altLang="en-US" baseline="0" dirty="0"/>
              <a:t> </a:t>
            </a:r>
            <a:r>
              <a:rPr lang="en-US" altLang="zh-CN" baseline="0" dirty="0"/>
              <a:t>to</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gamma</a:t>
            </a:r>
            <a:r>
              <a:rPr lang="zh-CN" altLang="en-US" baseline="0" dirty="0"/>
              <a:t> </a:t>
            </a:r>
            <a:r>
              <a:rPr lang="en-US" altLang="zh-CN" baseline="0" dirty="0"/>
              <a:t>fraction</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vertices.</a:t>
            </a:r>
            <a:r>
              <a:rPr lang="zh-CN" altLang="en-US" baseline="0" dirty="0"/>
              <a:t> </a:t>
            </a:r>
            <a:r>
              <a:rPr lang="en-US" altLang="zh-CN" baseline="0" dirty="0"/>
              <a:t>Consider</a:t>
            </a:r>
            <a:r>
              <a:rPr lang="zh-CN" altLang="en-US" baseline="0" dirty="0"/>
              <a:t> </a:t>
            </a:r>
            <a:r>
              <a:rPr lang="en-US" altLang="zh-CN" baseline="0" dirty="0"/>
              <a:t>the</a:t>
            </a:r>
            <a:r>
              <a:rPr lang="zh-CN" altLang="en-US" baseline="0" dirty="0"/>
              <a:t> </a:t>
            </a:r>
            <a:r>
              <a:rPr lang="en-US" altLang="zh-CN" baseline="0" dirty="0"/>
              <a:t>subgraph</a:t>
            </a:r>
            <a:r>
              <a:rPr lang="zh-CN" altLang="en-US" baseline="0" dirty="0"/>
              <a:t> </a:t>
            </a:r>
            <a:r>
              <a:rPr lang="en-US" altLang="zh-CN" baseline="0" dirty="0"/>
              <a:t>induced</a:t>
            </a:r>
            <a:r>
              <a:rPr lang="zh-CN" altLang="en-US" baseline="0" dirty="0"/>
              <a:t> </a:t>
            </a:r>
            <a:r>
              <a:rPr lang="en-US" altLang="zh-CN" baseline="0" dirty="0"/>
              <a:t>by</a:t>
            </a:r>
            <a:r>
              <a:rPr lang="zh-CN" altLang="en-US" baseline="0" dirty="0"/>
              <a:t> </a:t>
            </a:r>
            <a:r>
              <a:rPr lang="en-US" altLang="zh-CN" baseline="0" dirty="0" err="1"/>
              <a:t>a,b,c,d</a:t>
            </a:r>
            <a:r>
              <a:rPr lang="en-US" altLang="zh-CN" baseline="0" dirty="0"/>
              <a:t>,</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connects</a:t>
            </a:r>
            <a:r>
              <a:rPr lang="zh-CN" altLang="en-US" baseline="0" dirty="0"/>
              <a:t> </a:t>
            </a:r>
            <a:r>
              <a:rPr lang="en-US" altLang="zh-CN" baseline="0" dirty="0"/>
              <a:t>to</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2</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3</a:t>
            </a:r>
            <a:r>
              <a:rPr lang="zh-CN" altLang="en-US" baseline="0" dirty="0"/>
              <a:t> </a:t>
            </a:r>
            <a:r>
              <a:rPr lang="en-US" altLang="zh-CN" baseline="0" dirty="0"/>
              <a:t>other</a:t>
            </a:r>
            <a:r>
              <a:rPr lang="zh-CN" altLang="en-US" baseline="0" dirty="0"/>
              <a:t> </a:t>
            </a:r>
            <a:r>
              <a:rPr lang="en-US" altLang="zh-CN" baseline="0" dirty="0"/>
              <a:t>vertices.</a:t>
            </a:r>
          </a:p>
          <a:p>
            <a:r>
              <a:rPr lang="en-US" altLang="zh-CN" baseline="0" dirty="0"/>
              <a:t>For</a:t>
            </a:r>
            <a:r>
              <a:rPr lang="zh-CN" altLang="en-US" baseline="0" dirty="0"/>
              <a:t> </a:t>
            </a:r>
            <a:r>
              <a:rPr lang="en-US" altLang="zh-CN" baseline="0" dirty="0"/>
              <a:t>example,</a:t>
            </a:r>
            <a:r>
              <a:rPr lang="zh-CN" altLang="en-US" baseline="0" dirty="0"/>
              <a:t> </a:t>
            </a:r>
            <a:r>
              <a:rPr lang="en-US" altLang="zh-CN" baseline="0" dirty="0"/>
              <a:t>"a"</a:t>
            </a:r>
            <a:r>
              <a:rPr lang="zh-CN" altLang="en-US" baseline="0" dirty="0"/>
              <a:t> </a:t>
            </a:r>
            <a:r>
              <a:rPr lang="en-US" altLang="zh-CN" baseline="0" dirty="0"/>
              <a:t>connects</a:t>
            </a:r>
            <a:r>
              <a:rPr lang="zh-CN" altLang="en-US" baseline="0" dirty="0"/>
              <a:t> </a:t>
            </a:r>
            <a:r>
              <a:rPr lang="en-US" altLang="zh-CN" baseline="0" dirty="0"/>
              <a:t>to</a:t>
            </a:r>
            <a:r>
              <a:rPr lang="zh-CN" altLang="en-US" baseline="0" dirty="0"/>
              <a:t> </a:t>
            </a:r>
            <a:r>
              <a:rPr lang="en-US" altLang="zh-CN" baseline="0" dirty="0" err="1"/>
              <a:t>b,d</a:t>
            </a:r>
            <a:r>
              <a:rPr lang="zh-CN" altLang="en-US" baseline="0" dirty="0"/>
              <a:t> </a:t>
            </a:r>
            <a:r>
              <a:rPr lang="en-US" altLang="zh-CN" baseline="0" dirty="0"/>
              <a:t>but</a:t>
            </a:r>
            <a:r>
              <a:rPr lang="zh-CN" altLang="en-US" baseline="0" dirty="0"/>
              <a:t> </a:t>
            </a:r>
            <a:r>
              <a:rPr lang="en-US" altLang="zh-CN" baseline="0" dirty="0"/>
              <a:t>not</a:t>
            </a:r>
            <a:r>
              <a:rPr lang="zh-CN" altLang="en-US" baseline="0" dirty="0"/>
              <a:t> </a:t>
            </a:r>
            <a:r>
              <a:rPr lang="en-US" altLang="zh-CN" baseline="0" dirty="0"/>
              <a:t>c.</a:t>
            </a:r>
            <a:r>
              <a:rPr lang="zh-CN" altLang="en-US" baseline="0" dirty="0"/>
              <a:t> </a:t>
            </a:r>
            <a:r>
              <a:rPr lang="en-US" altLang="zh-CN" baseline="0" dirty="0"/>
              <a:t>Therefore,</a:t>
            </a:r>
            <a:r>
              <a:rPr lang="zh-CN" altLang="en-US" baseline="0" dirty="0"/>
              <a:t> </a:t>
            </a:r>
            <a:r>
              <a:rPr lang="en-US" altLang="zh-CN" baseline="0" dirty="0" err="1"/>
              <a:t>abcd</a:t>
            </a:r>
            <a:r>
              <a:rPr lang="zh-CN" altLang="en-US" baseline="0" dirty="0"/>
              <a:t> </a:t>
            </a:r>
            <a:r>
              <a:rPr lang="en-US" altLang="zh-CN" baseline="0" dirty="0"/>
              <a:t>is</a:t>
            </a:r>
            <a:r>
              <a:rPr lang="zh-CN" altLang="en-US" baseline="0" dirty="0"/>
              <a:t> </a:t>
            </a:r>
            <a:r>
              <a:rPr lang="en-US" altLang="zh-CN" baseline="0" dirty="0"/>
              <a:t>a</a:t>
            </a:r>
            <a:r>
              <a:rPr lang="zh-CN" altLang="en-US" baseline="0" dirty="0"/>
              <a:t> </a:t>
            </a:r>
            <a:r>
              <a:rPr lang="en-US" altLang="zh-CN" baseline="0" dirty="0"/>
              <a:t>2-by-3</a:t>
            </a:r>
            <a:r>
              <a:rPr lang="zh-CN" altLang="en-US" baseline="0" dirty="0"/>
              <a:t> </a:t>
            </a:r>
            <a:r>
              <a:rPr lang="en-US" altLang="zh-CN" baseline="0" dirty="0"/>
              <a:t>quasi-clique.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Next</a:t>
            </a:r>
            <a:r>
              <a:rPr lang="zh-CN" altLang="en-US" baseline="0" dirty="0"/>
              <a:t> </a:t>
            </a:r>
            <a:r>
              <a:rPr lang="en-US" altLang="zh-CN" baseline="0" dirty="0"/>
              <a:t>consider</a:t>
            </a:r>
            <a:r>
              <a:rPr lang="zh-CN" altLang="en-US" baseline="0" dirty="0"/>
              <a:t> </a:t>
            </a:r>
            <a:r>
              <a:rPr lang="en-US" altLang="zh-CN" baseline="0" dirty="0" err="1"/>
              <a:t>abcde</a:t>
            </a:r>
            <a:r>
              <a:rPr lang="en-US" altLang="zh-CN" baseline="0" dirty="0"/>
              <a:t>,</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induced</a:t>
            </a:r>
            <a:r>
              <a:rPr lang="zh-CN" altLang="en-US" baseline="0" dirty="0"/>
              <a:t> </a:t>
            </a:r>
            <a:r>
              <a:rPr lang="en-US" altLang="zh-CN" baseline="0" dirty="0"/>
              <a:t>subgraph</a:t>
            </a:r>
            <a:r>
              <a:rPr lang="zh-CN" altLang="en-US" baseline="0" dirty="0"/>
              <a:t> </a:t>
            </a:r>
            <a:r>
              <a:rPr lang="en-US" altLang="zh-CN" baseline="0" dirty="0"/>
              <a:t>is</a:t>
            </a:r>
            <a:r>
              <a:rPr lang="zh-CN" altLang="en-US" baseline="0" dirty="0"/>
              <a:t> </a:t>
            </a:r>
            <a:r>
              <a:rPr lang="en-US" altLang="zh-CN" baseline="0" dirty="0"/>
              <a:t>also</a:t>
            </a:r>
            <a:r>
              <a:rPr lang="zh-CN" altLang="en-US" baseline="0" dirty="0"/>
              <a:t> </a:t>
            </a:r>
            <a:r>
              <a:rPr lang="en-US" altLang="zh-CN" baseline="0" dirty="0"/>
              <a:t>a</a:t>
            </a:r>
            <a:r>
              <a:rPr lang="zh-CN" altLang="en-US" baseline="0" dirty="0"/>
              <a:t> </a:t>
            </a:r>
            <a:r>
              <a:rPr lang="en-US" altLang="zh-CN" baseline="0" dirty="0"/>
              <a:t>2-by-3</a:t>
            </a:r>
            <a:r>
              <a:rPr lang="zh-CN" altLang="en-US" baseline="0" dirty="0"/>
              <a:t> </a:t>
            </a:r>
            <a:r>
              <a:rPr lang="en-US" altLang="zh-CN" baseline="0" dirty="0"/>
              <a:t>quasi-clique</a:t>
            </a:r>
            <a:r>
              <a:rPr lang="zh-CN" altLang="en-US" baseline="0" dirty="0"/>
              <a:t> </a:t>
            </a:r>
            <a:r>
              <a:rPr lang="en-US" altLang="zh-CN" baseline="0" dirty="0"/>
              <a:t>since</a:t>
            </a:r>
            <a:r>
              <a:rPr lang="zh-CN" altLang="en-US" baseline="0" dirty="0"/>
              <a:t> </a:t>
            </a:r>
            <a:r>
              <a:rPr lang="en-US" altLang="zh-CN" baseline="0" dirty="0"/>
              <a:t>each</a:t>
            </a:r>
            <a:r>
              <a:rPr lang="zh-CN" altLang="en-US" baseline="0" dirty="0"/>
              <a:t> </a:t>
            </a:r>
            <a:r>
              <a:rPr lang="en-US" altLang="zh-CN" baseline="0" dirty="0"/>
              <a:t>vertex</a:t>
            </a:r>
            <a:r>
              <a:rPr lang="zh-CN" altLang="en-US" baseline="0" dirty="0"/>
              <a:t> </a:t>
            </a:r>
            <a:r>
              <a:rPr lang="en-US" altLang="zh-CN" baseline="0" dirty="0"/>
              <a:t>connects</a:t>
            </a:r>
            <a:r>
              <a:rPr lang="zh-CN" altLang="en-US" baseline="0" dirty="0"/>
              <a:t> </a:t>
            </a:r>
            <a:r>
              <a:rPr lang="en-US" altLang="zh-CN" baseline="0" dirty="0"/>
              <a:t>to</a:t>
            </a:r>
            <a:r>
              <a:rPr lang="zh-CN" altLang="en-US" baseline="0" dirty="0"/>
              <a:t> </a:t>
            </a:r>
            <a:r>
              <a:rPr lang="en-US" altLang="zh-CN" baseline="0" dirty="0"/>
              <a:t>at</a:t>
            </a:r>
            <a:r>
              <a:rPr lang="zh-CN" altLang="en-US" baseline="0" dirty="0"/>
              <a:t> </a:t>
            </a:r>
            <a:r>
              <a:rPr lang="en-US" altLang="zh-CN" baseline="0" dirty="0"/>
              <a:t>least</a:t>
            </a:r>
            <a:r>
              <a:rPr lang="zh-CN" altLang="en-US" baseline="0" dirty="0"/>
              <a:t> </a:t>
            </a:r>
            <a:r>
              <a:rPr lang="en-US" altLang="zh-CN" baseline="0" dirty="0"/>
              <a:t>3</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4</a:t>
            </a:r>
            <a:r>
              <a:rPr lang="zh-CN" altLang="en-US" baseline="0" dirty="0"/>
              <a:t> </a:t>
            </a:r>
            <a:r>
              <a:rPr lang="en-US" altLang="zh-CN" baseline="0" dirty="0"/>
              <a:t>vertices, and the ratio 3/4 is larger than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Since</a:t>
            </a:r>
            <a:r>
              <a:rPr lang="zh-CN" altLang="en-US" baseline="0" dirty="0"/>
              <a:t> </a:t>
            </a:r>
            <a:r>
              <a:rPr lang="en-US" altLang="zh-CN" baseline="0" dirty="0" err="1"/>
              <a:t>abcde</a:t>
            </a:r>
            <a:r>
              <a:rPr lang="zh-CN" altLang="en-US" baseline="0" dirty="0"/>
              <a:t> </a:t>
            </a:r>
            <a:r>
              <a:rPr lang="en-US" altLang="zh-CN" baseline="0" dirty="0"/>
              <a:t>contains</a:t>
            </a:r>
            <a:r>
              <a:rPr lang="zh-CN" altLang="en-US" baseline="0" dirty="0"/>
              <a:t> </a:t>
            </a:r>
            <a:r>
              <a:rPr lang="en-US" altLang="zh-CN" baseline="0" dirty="0" err="1"/>
              <a:t>abcd</a:t>
            </a:r>
            <a:r>
              <a:rPr lang="en-US" altLang="zh-CN" baseline="0" dirty="0"/>
              <a:t>,</a:t>
            </a:r>
            <a:r>
              <a:rPr lang="zh-CN" altLang="en-US" baseline="0" dirty="0"/>
              <a:t> </a:t>
            </a:r>
            <a:r>
              <a:rPr lang="en-US" altLang="zh-CN" baseline="0" dirty="0" err="1"/>
              <a:t>abcd</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maximal</a:t>
            </a:r>
            <a:r>
              <a:rPr lang="zh-CN" altLang="en-US" baseline="0" dirty="0"/>
              <a:t> </a:t>
            </a:r>
            <a:r>
              <a:rPr lang="en-US" altLang="zh-CN" baseline="0" dirty="0"/>
              <a:t>and</a:t>
            </a:r>
            <a:r>
              <a:rPr lang="zh-CN" altLang="en-US" baseline="0" dirty="0"/>
              <a:t> </a:t>
            </a:r>
            <a:r>
              <a:rPr lang="en-US" altLang="zh-CN" baseline="0" dirty="0"/>
              <a:t>our</a:t>
            </a:r>
            <a:r>
              <a:rPr lang="zh-CN" altLang="en-US" baseline="0" dirty="0"/>
              <a:t> </a:t>
            </a:r>
            <a:r>
              <a:rPr lang="en-US" altLang="zh-CN" baseline="0" dirty="0"/>
              <a:t>goal</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find</a:t>
            </a:r>
            <a:r>
              <a:rPr lang="zh-CN" altLang="en-US" baseline="0" dirty="0"/>
              <a:t> </a:t>
            </a:r>
            <a:r>
              <a:rPr lang="en-US" altLang="zh-CN" baseline="0" dirty="0"/>
              <a:t>all</a:t>
            </a:r>
            <a:r>
              <a:rPr lang="zh-CN" altLang="en-US" baseline="0" dirty="0"/>
              <a:t> </a:t>
            </a:r>
            <a:r>
              <a:rPr lang="en-US" altLang="zh-CN" baseline="0" dirty="0"/>
              <a:t>the</a:t>
            </a:r>
            <a:r>
              <a:rPr lang="zh-CN" altLang="en-US" baseline="0" dirty="0"/>
              <a:t> </a:t>
            </a:r>
            <a:r>
              <a:rPr lang="en-US" altLang="zh-CN" baseline="0" dirty="0"/>
              <a:t>maximal</a:t>
            </a:r>
            <a:r>
              <a:rPr lang="zh-CN" altLang="en-US" baseline="0" dirty="0"/>
              <a:t> </a:t>
            </a:r>
            <a:r>
              <a:rPr lang="en-US" altLang="zh-CN" baseline="0" dirty="0"/>
              <a:t>gamma-quasi-cliques.</a:t>
            </a:r>
          </a:p>
          <a:p>
            <a:endParaRPr lang="en-US" altLang="zh-CN"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27</a:t>
            </a:fld>
            <a:endParaRPr lang="en-US"/>
          </a:p>
        </p:txBody>
      </p:sp>
    </p:spTree>
    <p:extLst>
      <p:ext uri="{BB962C8B-B14F-4D97-AF65-F5344CB8AC3E}">
        <p14:creationId xmlns:p14="http://schemas.microsoft.com/office/powerpoint/2010/main" val="423291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G-thinker,</a:t>
            </a:r>
            <a:r>
              <a:rPr lang="zh-CN" altLang="en-US" baseline="0" dirty="0"/>
              <a:t> </a:t>
            </a:r>
            <a:r>
              <a:rPr lang="en-US" altLang="zh-CN" baseline="0" dirty="0"/>
              <a:t>[click]</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create</a:t>
            </a:r>
            <a:r>
              <a:rPr lang="zh-CN" altLang="en-US" baseline="0" dirty="0"/>
              <a:t> </a:t>
            </a:r>
            <a:r>
              <a:rPr lang="en-US" altLang="zh-CN" baseline="0" dirty="0"/>
              <a:t>initial</a:t>
            </a:r>
            <a:r>
              <a:rPr lang="zh-CN" altLang="en-US" baseline="0" dirty="0"/>
              <a:t> </a:t>
            </a:r>
            <a:r>
              <a:rPr lang="en-US" altLang="zh-CN" baseline="0" dirty="0"/>
              <a:t>tasks</a:t>
            </a:r>
            <a:r>
              <a:rPr lang="zh-CN" altLang="en-US" baseline="0" dirty="0"/>
              <a:t> </a:t>
            </a:r>
            <a:r>
              <a:rPr lang="en-US" altLang="zh-CN" baseline="0" dirty="0"/>
              <a:t>from</a:t>
            </a:r>
            <a:r>
              <a:rPr lang="zh-CN" altLang="en-US" baseline="0" dirty="0"/>
              <a:t> </a:t>
            </a:r>
            <a:r>
              <a:rPr lang="en-US" altLang="zh-CN" baseline="0" dirty="0"/>
              <a:t>individual</a:t>
            </a:r>
            <a:r>
              <a:rPr lang="zh-CN" altLang="en-US" baseline="0" dirty="0"/>
              <a:t> </a:t>
            </a:r>
            <a:r>
              <a:rPr lang="en-US" altLang="zh-CN" baseline="0" dirty="0"/>
              <a:t>vertices,</a:t>
            </a:r>
            <a:r>
              <a:rPr lang="zh-CN" altLang="en-US" baseline="0" dirty="0"/>
              <a:t> </a:t>
            </a:r>
            <a:endParaRPr lang="en-US" altLang="zh-CN" baseline="0" dirty="0"/>
          </a:p>
          <a:p>
            <a:r>
              <a:rPr lang="en-US" altLang="zh-CN" baseline="0" dirty="0"/>
              <a:t>[click]</a:t>
            </a:r>
          </a:p>
          <a:p>
            <a:r>
              <a:rPr lang="en-US" altLang="zh-CN" baseline="0" dirty="0"/>
              <a:t>but</a:t>
            </a:r>
            <a:r>
              <a:rPr lang="zh-CN" altLang="en-US" baseline="0" dirty="0"/>
              <a:t> </a:t>
            </a:r>
            <a:r>
              <a:rPr lang="en-US" altLang="zh-CN" baseline="0" dirty="0"/>
              <a:t>these</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have</a:t>
            </a:r>
            <a:r>
              <a:rPr lang="zh-CN" altLang="en-US" baseline="0" dirty="0"/>
              <a:t> </a:t>
            </a:r>
            <a:r>
              <a:rPr lang="en-US" altLang="zh-CN" baseline="0" dirty="0"/>
              <a:t>very</a:t>
            </a:r>
            <a:r>
              <a:rPr lang="zh-CN" altLang="en-US" baseline="0" dirty="0"/>
              <a:t> </a:t>
            </a:r>
            <a:r>
              <a:rPr lang="en-US" altLang="zh-CN" baseline="0" dirty="0"/>
              <a:t>imbalanced</a:t>
            </a:r>
            <a:r>
              <a:rPr lang="zh-CN" altLang="en-US" baseline="0" dirty="0"/>
              <a:t> </a:t>
            </a:r>
            <a:r>
              <a:rPr lang="en-US" altLang="zh-CN" baseline="0" dirty="0"/>
              <a:t>workloads.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28</a:t>
            </a:fld>
            <a:endParaRPr lang="en-US"/>
          </a:p>
        </p:txBody>
      </p:sp>
    </p:spTree>
    <p:extLst>
      <p:ext uri="{BB962C8B-B14F-4D97-AF65-F5344CB8AC3E}">
        <p14:creationId xmlns:p14="http://schemas.microsoft.com/office/powerpoint/2010/main" val="686071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a:t>
            </a:r>
            <a:r>
              <a:rPr lang="zh-CN" altLang="en-US" baseline="0" dirty="0"/>
              <a:t> </a:t>
            </a:r>
            <a:r>
              <a:rPr lang="en-US" altLang="zh-CN" baseline="0" dirty="0"/>
              <a:t>we</a:t>
            </a:r>
            <a:r>
              <a:rPr lang="zh-CN" altLang="en-US" baseline="0" dirty="0"/>
              <a:t> </a:t>
            </a:r>
            <a:r>
              <a:rPr lang="en-US" altLang="zh-CN" baseline="0" dirty="0"/>
              <a:t>explored</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running</a:t>
            </a:r>
            <a:r>
              <a:rPr lang="zh-CN" altLang="en-US" baseline="0" dirty="0"/>
              <a:t> </a:t>
            </a:r>
            <a:r>
              <a:rPr lang="en-US" altLang="zh-CN" baseline="0" dirty="0"/>
              <a:t>time</a:t>
            </a:r>
            <a:r>
              <a:rPr lang="zh-CN" altLang="en-US" baseline="0" dirty="0"/>
              <a:t> </a:t>
            </a:r>
            <a:r>
              <a:rPr lang="en-US" altLang="zh-CN" baseline="0" dirty="0"/>
              <a:t>with</a:t>
            </a:r>
            <a:r>
              <a:rPr lang="zh-CN" altLang="en-US" baseline="0" dirty="0"/>
              <a:t> </a:t>
            </a:r>
            <a:r>
              <a:rPr lang="en-US" altLang="zh-CN" baseline="0" dirty="0"/>
              <a:t>respect</a:t>
            </a:r>
            <a:r>
              <a:rPr lang="zh-CN" altLang="en-US" baseline="0" dirty="0"/>
              <a:t> </a:t>
            </a:r>
            <a:r>
              <a:rPr lang="en-US" altLang="zh-CN" baseline="0" dirty="0"/>
              <a:t>to</a:t>
            </a:r>
            <a:r>
              <a:rPr lang="zh-CN" altLang="en-US" baseline="0" dirty="0"/>
              <a:t> </a:t>
            </a:r>
            <a:r>
              <a:rPr lang="en-US" altLang="zh-CN" baseline="0" dirty="0"/>
              <a:t>difference</a:t>
            </a:r>
            <a:r>
              <a:rPr lang="zh-CN" altLang="en-US" baseline="0" dirty="0"/>
              <a:t> </a:t>
            </a:r>
            <a:r>
              <a:rPr lang="en-US" altLang="zh-CN" baseline="0" dirty="0"/>
              <a:t>subgraph</a:t>
            </a:r>
            <a:r>
              <a:rPr lang="zh-CN" altLang="en-US" baseline="0" dirty="0"/>
              <a:t> </a:t>
            </a:r>
            <a:r>
              <a:rPr lang="en-US" altLang="zh-CN" baseline="0" dirty="0"/>
              <a:t>features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nodes</a:t>
            </a:r>
            <a:r>
              <a:rPr lang="zh-CN" altLang="en-US" baseline="0" dirty="0"/>
              <a:t> </a:t>
            </a:r>
            <a:r>
              <a:rPr lang="en-US" altLang="zh-CN" baseline="0" dirty="0"/>
              <a:t>and</a:t>
            </a:r>
            <a:r>
              <a:rPr lang="zh-CN" altLang="en-US" baseline="0" dirty="0"/>
              <a:t> </a:t>
            </a:r>
            <a:r>
              <a:rPr lang="en-US" altLang="zh-CN" baseline="0" dirty="0"/>
              <a:t>edges,</a:t>
            </a:r>
            <a:r>
              <a:rPr lang="zh-CN" altLang="en-US" baseline="0" dirty="0"/>
              <a:t> </a:t>
            </a:r>
            <a:r>
              <a:rPr lang="en-US" altLang="zh-CN" baseline="0" dirty="0"/>
              <a:t>and</a:t>
            </a:r>
            <a:r>
              <a:rPr lang="zh-CN" altLang="en-US" baseline="0" dirty="0"/>
              <a:t> </a:t>
            </a:r>
            <a:r>
              <a:rPr lang="en-US" altLang="zh-CN" baseline="0" dirty="0"/>
              <a:t>density</a:t>
            </a:r>
            <a:r>
              <a:rPr lang="zh-CN" altLang="en-US" baseline="0" dirty="0"/>
              <a:t> </a:t>
            </a:r>
            <a:r>
              <a:rPr lang="en-US" altLang="zh-CN" baseline="0" dirty="0"/>
              <a:t>measures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average</a:t>
            </a:r>
            <a:r>
              <a:rPr lang="zh-CN" altLang="en-US" baseline="0" dirty="0"/>
              <a:t> </a:t>
            </a:r>
            <a:r>
              <a:rPr lang="en-US" altLang="zh-CN" baseline="0" dirty="0"/>
              <a:t>degree</a:t>
            </a:r>
            <a:r>
              <a:rPr lang="zh-CN" altLang="en-US" baseline="0" dirty="0"/>
              <a:t> </a:t>
            </a:r>
            <a:r>
              <a:rPr lang="en-US" altLang="zh-CN" baseline="0" dirty="0"/>
              <a:t>and</a:t>
            </a:r>
            <a:r>
              <a:rPr lang="zh-CN" altLang="en-US" baseline="0" dirty="0"/>
              <a:t> </a:t>
            </a:r>
            <a:r>
              <a:rPr lang="en-US" altLang="zh-CN" baseline="0" dirty="0"/>
              <a:t>core</a:t>
            </a:r>
            <a:r>
              <a:rPr lang="zh-CN" altLang="en-US" baseline="0" dirty="0"/>
              <a:t> </a:t>
            </a:r>
            <a:r>
              <a:rPr lang="en-US" altLang="zh-CN" baseline="0" dirty="0"/>
              <a:t>number,</a:t>
            </a:r>
            <a:r>
              <a:rPr lang="zh-CN" altLang="en-US" baseline="0" dirty="0"/>
              <a:t> </a:t>
            </a:r>
            <a:r>
              <a:rPr lang="en-US" altLang="zh-CN" baseline="0" dirty="0"/>
              <a:t>but</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even</a:t>
            </a:r>
            <a:r>
              <a:rPr lang="zh-CN" altLang="en-US" baseline="0" dirty="0"/>
              <a:t> </a:t>
            </a:r>
            <a:r>
              <a:rPr lang="en-US" altLang="zh-CN" baseline="0" dirty="0"/>
              <a:t>for</a:t>
            </a:r>
            <a:r>
              <a:rPr lang="zh-CN" altLang="en-US" baseline="0" dirty="0"/>
              <a:t> </a:t>
            </a:r>
            <a:r>
              <a:rPr lang="en-US" altLang="zh-CN" baseline="0" dirty="0"/>
              <a:t>small</a:t>
            </a:r>
            <a:r>
              <a:rPr lang="zh-CN" altLang="en-US" baseline="0" dirty="0"/>
              <a:t> </a:t>
            </a:r>
            <a:r>
              <a:rPr lang="en-US" altLang="zh-CN" baseline="0" dirty="0"/>
              <a:t>feature</a:t>
            </a:r>
            <a:r>
              <a:rPr lang="zh-CN" altLang="en-US" baseline="0" dirty="0"/>
              <a:t> </a:t>
            </a:r>
            <a:r>
              <a:rPr lang="en-US" altLang="zh-CN" baseline="0" dirty="0"/>
              <a:t>values,</a:t>
            </a:r>
            <a:r>
              <a:rPr lang="zh-CN" altLang="en-US" baseline="0" dirty="0"/>
              <a:t> </a:t>
            </a:r>
            <a:r>
              <a:rPr lang="en-US" altLang="zh-CN" baseline="0" dirty="0"/>
              <a:t>some</a:t>
            </a:r>
            <a:r>
              <a:rPr lang="zh-CN" altLang="en-US" baseline="0" dirty="0"/>
              <a:t> </a:t>
            </a:r>
            <a:r>
              <a:rPr lang="en-US" altLang="zh-CN" baseline="0" dirty="0"/>
              <a:t>tasks</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orders</a:t>
            </a:r>
            <a:r>
              <a:rPr lang="zh-CN" altLang="en-US" baseline="0" dirty="0"/>
              <a:t> </a:t>
            </a:r>
            <a:r>
              <a:rPr lang="en-US" altLang="zh-CN" baseline="0" dirty="0"/>
              <a:t>of</a:t>
            </a:r>
            <a:r>
              <a:rPr lang="zh-CN" altLang="en-US" baseline="0" dirty="0"/>
              <a:t> </a:t>
            </a:r>
            <a:r>
              <a:rPr lang="en-US" altLang="zh-CN" baseline="0" dirty="0"/>
              <a:t>magnitude</a:t>
            </a:r>
            <a:r>
              <a:rPr lang="zh-CN" altLang="en-US" baseline="0" dirty="0"/>
              <a:t> </a:t>
            </a:r>
            <a:r>
              <a:rPr lang="en-US" altLang="zh-CN" baseline="0" dirty="0"/>
              <a:t>more</a:t>
            </a:r>
            <a:r>
              <a:rPr lang="zh-CN" altLang="en-US" baseline="0" dirty="0"/>
              <a:t> </a:t>
            </a:r>
            <a:r>
              <a:rPr lang="en-US" altLang="zh-CN" baseline="0" dirty="0"/>
              <a:t>expensive</a:t>
            </a:r>
            <a:r>
              <a:rPr lang="zh-CN" altLang="en-US" baseline="0" dirty="0"/>
              <a:t> </a:t>
            </a:r>
            <a:r>
              <a:rPr lang="en-US" altLang="zh-CN" baseline="0" dirty="0"/>
              <a:t>than</a:t>
            </a:r>
            <a:r>
              <a:rPr lang="zh-CN" altLang="en-US" baseline="0" dirty="0"/>
              <a:t> </a:t>
            </a:r>
            <a:r>
              <a:rPr lang="en-US" altLang="zh-CN" baseline="0" dirty="0"/>
              <a:t>others,</a:t>
            </a:r>
            <a:r>
              <a:rPr lang="zh-CN" altLang="en-US" baseline="0" dirty="0"/>
              <a:t> </a:t>
            </a:r>
            <a:r>
              <a:rPr lang="en-US" altLang="zh-CN" baseline="0" dirty="0"/>
              <a:t>and</a:t>
            </a:r>
            <a:r>
              <a:rPr lang="zh-CN" altLang="en-US" baseline="0" dirty="0"/>
              <a:t> </a:t>
            </a:r>
            <a:r>
              <a:rPr lang="en-US" altLang="zh-CN" baseline="0" dirty="0"/>
              <a:t>we</a:t>
            </a:r>
            <a:r>
              <a:rPr lang="zh-CN" altLang="en-US" baseline="0" dirty="0"/>
              <a:t> </a:t>
            </a:r>
            <a:r>
              <a:rPr lang="en-US" altLang="zh-CN" baseline="0" dirty="0"/>
              <a:t>find</a:t>
            </a:r>
            <a:r>
              <a:rPr lang="zh-CN" altLang="en-US" baseline="0" dirty="0"/>
              <a:t> </a:t>
            </a:r>
            <a:r>
              <a:rPr lang="en-US" altLang="zh-CN" baseline="0" dirty="0"/>
              <a:t>that</a:t>
            </a:r>
            <a:r>
              <a:rPr lang="zh-CN" altLang="en-US" baseline="0" dirty="0"/>
              <a:t> </a:t>
            </a:r>
            <a:r>
              <a:rPr lang="en-US" altLang="zh-CN" baseline="0" dirty="0"/>
              <a:t>no</a:t>
            </a:r>
            <a:r>
              <a:rPr lang="zh-CN" altLang="en-US" baseline="0" dirty="0"/>
              <a:t> </a:t>
            </a:r>
            <a:r>
              <a:rPr lang="en-US" altLang="zh-CN" baseline="0" dirty="0"/>
              <a:t>machine</a:t>
            </a:r>
            <a:r>
              <a:rPr lang="zh-CN" altLang="en-US" baseline="0" dirty="0"/>
              <a:t> </a:t>
            </a:r>
            <a:r>
              <a:rPr lang="en-US" altLang="zh-CN" baseline="0" dirty="0"/>
              <a:t>learning</a:t>
            </a:r>
            <a:r>
              <a:rPr lang="zh-CN" altLang="en-US" baseline="0" dirty="0"/>
              <a:t> </a:t>
            </a:r>
            <a:r>
              <a:rPr lang="en-US" altLang="zh-CN" baseline="0" dirty="0"/>
              <a:t>model</a:t>
            </a:r>
            <a:r>
              <a:rPr lang="zh-CN" altLang="en-US" baseline="0" dirty="0"/>
              <a:t> </a:t>
            </a:r>
            <a:r>
              <a:rPr lang="en-US" altLang="zh-CN" baseline="0" dirty="0"/>
              <a:t>can</a:t>
            </a:r>
            <a:r>
              <a:rPr lang="zh-CN" altLang="en-US" baseline="0" dirty="0"/>
              <a:t> </a:t>
            </a:r>
            <a:r>
              <a:rPr lang="en-US" altLang="zh-CN" baseline="0" dirty="0"/>
              <a:t>predict</a:t>
            </a:r>
            <a:r>
              <a:rPr lang="zh-CN" altLang="en-US" baseline="0" dirty="0"/>
              <a:t> </a:t>
            </a:r>
            <a:r>
              <a:rPr lang="en-US" altLang="zh-CN" baseline="0" dirty="0"/>
              <a:t>these</a:t>
            </a:r>
            <a:r>
              <a:rPr lang="zh-CN" altLang="en-US" baseline="0" dirty="0"/>
              <a:t> </a:t>
            </a:r>
            <a:r>
              <a:rPr lang="en-US" altLang="zh-CN" baseline="0" dirty="0"/>
              <a:t>expensive</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effectively.</a:t>
            </a:r>
          </a:p>
          <a:p>
            <a:r>
              <a:rPr lang="en-US" altLang="zh-CN" baseline="0" dirty="0"/>
              <a:t>[click]</a:t>
            </a:r>
          </a:p>
          <a:p>
            <a:r>
              <a:rPr lang="en-US" altLang="zh-CN" baseline="0" dirty="0"/>
              <a:t>Why is there such a huge task time difference among tasks?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29</a:t>
            </a:fld>
            <a:endParaRPr lang="en-US"/>
          </a:p>
        </p:txBody>
      </p:sp>
    </p:spTree>
    <p:extLst>
      <p:ext uri="{BB962C8B-B14F-4D97-AF65-F5344CB8AC3E}">
        <p14:creationId xmlns:p14="http://schemas.microsoft.com/office/powerpoint/2010/main" val="419348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tutorial is divided into two parts.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first part is on vertex and structure analytics, which are based on conventional graph algorithms and graph mining methods, and I will be the presenter.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second part is on systems for training graph neural networks, which will be presented by my PhD student </a:t>
            </a:r>
            <a:r>
              <a:rPr lang="en-US" baseline="0" dirty="0" err="1"/>
              <a:t>Lyuheng</a:t>
            </a:r>
            <a:r>
              <a:rPr lang="en-US" baseline="0" dirty="0"/>
              <a:t> Yuan.</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a:t>
            </a:fld>
            <a:endParaRPr lang="en-US"/>
          </a:p>
        </p:txBody>
      </p:sp>
    </p:spTree>
    <p:extLst>
      <p:ext uri="{BB962C8B-B14F-4D97-AF65-F5344CB8AC3E}">
        <p14:creationId xmlns:p14="http://schemas.microsoft.com/office/powerpoint/2010/main" val="979759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This</a:t>
            </a:r>
            <a:r>
              <a:rPr lang="zh-CN" altLang="en-US" baseline="0" dirty="0"/>
              <a:t> </a:t>
            </a:r>
            <a:r>
              <a:rPr lang="en-US" altLang="zh-CN" baseline="0" dirty="0"/>
              <a:t>is</a:t>
            </a:r>
            <a:r>
              <a:rPr lang="zh-CN" altLang="en-US" baseline="0" dirty="0"/>
              <a:t> </a:t>
            </a:r>
            <a:r>
              <a:rPr lang="en-US" altLang="zh-CN" baseline="0" dirty="0"/>
              <a:t>because</a:t>
            </a:r>
            <a:r>
              <a:rPr lang="zh-CN" altLang="en-US" baseline="0" dirty="0"/>
              <a:t> </a:t>
            </a:r>
            <a:r>
              <a:rPr lang="en-US" altLang="zh-CN" baseline="0" dirty="0"/>
              <a:t>our</a:t>
            </a:r>
            <a:r>
              <a:rPr lang="zh-CN" altLang="en-US" baseline="0" dirty="0"/>
              <a:t> </a:t>
            </a:r>
            <a:r>
              <a:rPr lang="en-US" altLang="zh-CN" baseline="0" dirty="0"/>
              <a:t>algorithm</a:t>
            </a:r>
            <a:r>
              <a:rPr lang="zh-CN" altLang="en-US" baseline="0" dirty="0"/>
              <a:t> </a:t>
            </a:r>
            <a:r>
              <a:rPr lang="en-US" altLang="zh-CN" baseline="0" dirty="0"/>
              <a:t>relies</a:t>
            </a:r>
            <a:r>
              <a:rPr lang="zh-CN" altLang="en-US" baseline="0" dirty="0"/>
              <a:t> </a:t>
            </a:r>
            <a:r>
              <a:rPr lang="en-US" altLang="zh-CN" baseline="0" dirty="0"/>
              <a:t>on</a:t>
            </a:r>
            <a:r>
              <a:rPr lang="zh-CN" altLang="en-US" baseline="0" dirty="0"/>
              <a:t> </a:t>
            </a:r>
            <a:r>
              <a:rPr lang="en-US" altLang="zh-CN" baseline="0" dirty="0"/>
              <a:t>many</a:t>
            </a:r>
            <a:r>
              <a:rPr lang="zh-CN" altLang="en-US" baseline="0" dirty="0"/>
              <a:t> </a:t>
            </a:r>
            <a:r>
              <a:rPr lang="en-US" altLang="zh-CN" baseline="0" dirty="0"/>
              <a:t>pruning</a:t>
            </a:r>
            <a:r>
              <a:rPr lang="zh-CN" altLang="en-US" baseline="0" dirty="0"/>
              <a:t> </a:t>
            </a:r>
            <a:r>
              <a:rPr lang="en-US" altLang="zh-CN" baseline="0" dirty="0"/>
              <a:t>rules</a:t>
            </a:r>
            <a:r>
              <a:rPr lang="zh-CN" altLang="en-US" baseline="0" dirty="0"/>
              <a:t> </a:t>
            </a:r>
            <a:r>
              <a:rPr lang="en-US" altLang="zh-CN" baseline="0" dirty="0"/>
              <a:t>to</a:t>
            </a:r>
            <a:r>
              <a:rPr lang="zh-CN" altLang="en-US" baseline="0" dirty="0"/>
              <a:t> </a:t>
            </a:r>
            <a:r>
              <a:rPr lang="en-US" altLang="zh-CN" baseline="0" dirty="0"/>
              <a:t>significantly</a:t>
            </a:r>
            <a:r>
              <a:rPr lang="zh-CN" altLang="en-US" baseline="0" dirty="0"/>
              <a:t> </a:t>
            </a:r>
            <a:r>
              <a:rPr lang="en-US" altLang="zh-CN" baseline="0" dirty="0"/>
              <a:t>reduce</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but</a:t>
            </a:r>
            <a:r>
              <a:rPr lang="zh-CN" altLang="en-US" baseline="0" dirty="0"/>
              <a:t> </a:t>
            </a:r>
            <a:r>
              <a:rPr lang="en-US" altLang="zh-CN" baseline="0" dirty="0"/>
              <a:t>these</a:t>
            </a:r>
            <a:r>
              <a:rPr lang="zh-CN" altLang="en-US" baseline="0" dirty="0"/>
              <a:t> </a:t>
            </a:r>
            <a:r>
              <a:rPr lang="en-US" altLang="zh-CN" baseline="0" dirty="0"/>
              <a:t>rules</a:t>
            </a:r>
            <a:r>
              <a:rPr lang="zh-CN" altLang="en-US" baseline="0" dirty="0"/>
              <a:t> </a:t>
            </a:r>
            <a:r>
              <a:rPr lang="en-US" altLang="zh-CN" baseline="0" dirty="0"/>
              <a:t>depend</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complicated</a:t>
            </a:r>
            <a:r>
              <a:rPr lang="zh-CN" altLang="en-US" baseline="0" dirty="0"/>
              <a:t> </a:t>
            </a:r>
            <a:r>
              <a:rPr lang="en-US" altLang="zh-CN" baseline="0" dirty="0"/>
              <a:t>connection</a:t>
            </a:r>
            <a:r>
              <a:rPr lang="zh-CN" altLang="en-US" baseline="0" dirty="0"/>
              <a:t> </a:t>
            </a:r>
            <a:r>
              <a:rPr lang="en-US" altLang="zh-CN" baseline="0" dirty="0"/>
              <a:t>relationships</a:t>
            </a:r>
            <a:r>
              <a:rPr lang="zh-CN" altLang="en-US" baseline="0" dirty="0"/>
              <a:t> </a:t>
            </a:r>
            <a:r>
              <a:rPr lang="en-US" altLang="zh-CN" baseline="0" dirty="0"/>
              <a:t>among</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set</a:t>
            </a:r>
            <a:r>
              <a:rPr lang="zh-CN" altLang="en-US" baseline="0" dirty="0"/>
              <a:t> </a:t>
            </a:r>
            <a:r>
              <a:rPr lang="en-US" altLang="zh-CN" baseline="0" dirty="0"/>
              <a:t>of</a:t>
            </a:r>
            <a:r>
              <a:rPr lang="zh-CN" altLang="en-US" baseline="0" dirty="0"/>
              <a:t> </a:t>
            </a:r>
            <a:r>
              <a:rPr lang="en-US" altLang="zh-CN" baseline="0" dirty="0"/>
              <a:t>vertices</a:t>
            </a:r>
            <a:r>
              <a:rPr lang="zh-CN" altLang="en-US" baseline="0" dirty="0"/>
              <a:t> </a:t>
            </a:r>
            <a:r>
              <a:rPr lang="en-US" altLang="zh-CN" baseline="0" dirty="0"/>
              <a:t>under</a:t>
            </a:r>
            <a:r>
              <a:rPr lang="zh-CN" altLang="en-US" baseline="0" dirty="0"/>
              <a:t> </a:t>
            </a:r>
            <a:r>
              <a:rPr lang="en-US" altLang="zh-CN" baseline="0" dirty="0"/>
              <a:t>exploration,</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timing</a:t>
            </a:r>
            <a:r>
              <a:rPr lang="zh-CN" altLang="en-US" baseline="0" dirty="0"/>
              <a:t> </a:t>
            </a:r>
            <a:r>
              <a:rPr lang="en-US" altLang="zh-CN" baseline="0" dirty="0"/>
              <a:t>when</a:t>
            </a:r>
            <a:r>
              <a:rPr lang="zh-CN" altLang="en-US" baseline="0" dirty="0"/>
              <a:t> </a:t>
            </a:r>
            <a:r>
              <a:rPr lang="en-US" altLang="zh-CN" baseline="0" dirty="0"/>
              <a:t>a</a:t>
            </a:r>
            <a:r>
              <a:rPr lang="zh-CN" altLang="en-US" baseline="0" dirty="0"/>
              <a:t> </a:t>
            </a:r>
            <a:r>
              <a:rPr lang="en-US" altLang="zh-CN" baseline="0" dirty="0"/>
              <a:t>pruning</a:t>
            </a:r>
            <a:r>
              <a:rPr lang="zh-CN" altLang="en-US" baseline="0" dirty="0"/>
              <a:t> </a:t>
            </a:r>
            <a:r>
              <a:rPr lang="en-US" altLang="zh-CN" baseline="0" dirty="0"/>
              <a:t>rule</a:t>
            </a:r>
            <a:r>
              <a:rPr lang="zh-CN" altLang="en-US" baseline="0" dirty="0"/>
              <a:t> </a:t>
            </a:r>
            <a:r>
              <a:rPr lang="en-US" altLang="zh-CN" baseline="0" dirty="0"/>
              <a:t>is</a:t>
            </a:r>
            <a:r>
              <a:rPr lang="zh-CN" altLang="en-US" baseline="0" dirty="0"/>
              <a:t> </a:t>
            </a:r>
            <a:r>
              <a:rPr lang="en-US" altLang="zh-CN" baseline="0" dirty="0"/>
              <a:t>applicable</a:t>
            </a:r>
            <a:r>
              <a:rPr lang="zh-CN" altLang="en-US" baseline="0" dirty="0"/>
              <a:t> </a:t>
            </a:r>
            <a:r>
              <a:rPr lang="en-US" altLang="zh-CN" baseline="0" dirty="0"/>
              <a:t>is</a:t>
            </a:r>
            <a:r>
              <a:rPr lang="zh-CN" altLang="en-US" baseline="0" dirty="0"/>
              <a:t> </a:t>
            </a:r>
            <a:r>
              <a:rPr lang="en-US" altLang="zh-CN" baseline="0" dirty="0"/>
              <a:t>difficult</a:t>
            </a:r>
            <a:r>
              <a:rPr lang="zh-CN" altLang="en-US" baseline="0" dirty="0"/>
              <a:t> </a:t>
            </a:r>
            <a:r>
              <a:rPr lang="en-US" altLang="zh-CN" baseline="0" dirty="0"/>
              <a:t>to</a:t>
            </a:r>
            <a:r>
              <a:rPr lang="zh-CN" altLang="en-US" baseline="0" dirty="0"/>
              <a:t> </a:t>
            </a:r>
            <a:r>
              <a:rPr lang="en-US" altLang="zh-CN" baseline="0" dirty="0"/>
              <a:t>predict.</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30</a:t>
            </a:fld>
            <a:endParaRPr lang="en-US"/>
          </a:p>
        </p:txBody>
      </p:sp>
    </p:spTree>
    <p:extLst>
      <p:ext uri="{BB962C8B-B14F-4D97-AF65-F5344CB8AC3E}">
        <p14:creationId xmlns:p14="http://schemas.microsoft.com/office/powerpoint/2010/main" val="1534907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We</a:t>
            </a:r>
            <a:r>
              <a:rPr lang="zh-CN" altLang="en-US" baseline="0" dirty="0"/>
              <a:t> </a:t>
            </a:r>
            <a:r>
              <a:rPr lang="en-US" altLang="zh-CN" baseline="0" dirty="0"/>
              <a:t>therefore</a:t>
            </a:r>
            <a:r>
              <a:rPr lang="zh-CN" altLang="en-US" baseline="0" dirty="0"/>
              <a:t> </a:t>
            </a:r>
            <a:r>
              <a:rPr lang="en-US" altLang="zh-CN" baseline="0" dirty="0"/>
              <a:t>propose</a:t>
            </a:r>
            <a:r>
              <a:rPr lang="zh-CN" altLang="en-US" baseline="0" dirty="0"/>
              <a:t> </a:t>
            </a:r>
            <a:r>
              <a:rPr lang="en-US" altLang="zh-CN" baseline="0" dirty="0"/>
              <a:t>a</a:t>
            </a:r>
            <a:r>
              <a:rPr lang="zh-CN" altLang="en-US" baseline="0" dirty="0"/>
              <a:t> </a:t>
            </a:r>
            <a:r>
              <a:rPr lang="en-US" altLang="zh-CN" baseline="0" dirty="0"/>
              <a:t>timeout</a:t>
            </a:r>
            <a:r>
              <a:rPr lang="zh-CN" altLang="en-US" baseline="0" dirty="0"/>
              <a:t> </a:t>
            </a:r>
            <a:r>
              <a:rPr lang="en-US" altLang="zh-CN" baseline="0" dirty="0"/>
              <a:t>mechanism,</a:t>
            </a:r>
            <a:r>
              <a:rPr lang="zh-CN" altLang="en-US" baseline="0" dirty="0"/>
              <a:t> </a:t>
            </a:r>
            <a:r>
              <a:rPr lang="en-US" altLang="zh-CN" baseline="0" dirty="0"/>
              <a:t>where</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runs</a:t>
            </a:r>
            <a:r>
              <a:rPr lang="zh-CN" altLang="en-US" baseline="0" dirty="0"/>
              <a:t> </a:t>
            </a:r>
            <a:r>
              <a:rPr lang="en-US" altLang="zh-CN" baseline="0" dirty="0"/>
              <a:t>the</a:t>
            </a:r>
            <a:r>
              <a:rPr lang="zh-CN" altLang="en-US" baseline="0" dirty="0"/>
              <a:t> </a:t>
            </a:r>
            <a:r>
              <a:rPr lang="en-US" altLang="zh-CN" baseline="0" dirty="0"/>
              <a:t>recursive</a:t>
            </a:r>
            <a:r>
              <a:rPr lang="zh-CN" altLang="en-US" baseline="0" dirty="0"/>
              <a:t> </a:t>
            </a:r>
            <a:r>
              <a:rPr lang="en-US" altLang="zh-CN" baseline="0" dirty="0"/>
              <a:t>algorithm</a:t>
            </a:r>
            <a:r>
              <a:rPr lang="zh-CN" altLang="en-US" baseline="0" dirty="0"/>
              <a:t> </a:t>
            </a:r>
            <a:r>
              <a:rPr lang="en-US" altLang="zh-CN" baseline="0" dirty="0"/>
              <a:t>to</a:t>
            </a:r>
            <a:r>
              <a:rPr lang="zh-CN" altLang="en-US" baseline="0" dirty="0"/>
              <a:t> </a:t>
            </a:r>
            <a:r>
              <a:rPr lang="en-US" altLang="zh-CN" baseline="0" dirty="0"/>
              <a:t>traverse</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tree</a:t>
            </a:r>
            <a:r>
              <a:rPr lang="zh-CN" altLang="en-US" baseline="0" dirty="0"/>
              <a:t> </a:t>
            </a:r>
            <a:r>
              <a:rPr lang="en-US" altLang="zh-CN" baseline="0" dirty="0"/>
              <a:t>in</a:t>
            </a:r>
            <a:r>
              <a:rPr lang="zh-CN" altLang="en-US" baseline="0" dirty="0"/>
              <a:t> </a:t>
            </a:r>
            <a:r>
              <a:rPr lang="en-US" altLang="zh-CN" baseline="0" dirty="0"/>
              <a:t>depth-first</a:t>
            </a:r>
            <a:r>
              <a:rPr lang="zh-CN" altLang="en-US" baseline="0" dirty="0"/>
              <a:t> </a:t>
            </a:r>
            <a:r>
              <a:rPr lang="en-US" altLang="zh-CN" baseline="0" dirty="0"/>
              <a:t>order,</a:t>
            </a:r>
            <a:r>
              <a:rPr lang="zh-CN" altLang="en-US" baseline="0" dirty="0"/>
              <a:t> </a:t>
            </a:r>
            <a:r>
              <a:rPr lang="en-US" altLang="zh-CN" baseline="0" dirty="0"/>
              <a:t>but</a:t>
            </a:r>
            <a:r>
              <a:rPr lang="zh-CN" altLang="en-US" baseline="0" dirty="0"/>
              <a:t> </a:t>
            </a:r>
            <a:r>
              <a:rPr lang="en-US" altLang="zh-CN" baseline="0" dirty="0"/>
              <a:t>if</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runs</a:t>
            </a:r>
            <a:r>
              <a:rPr lang="zh-CN" altLang="en-US" baseline="0" dirty="0"/>
              <a:t> </a:t>
            </a:r>
            <a:r>
              <a:rPr lang="en-US" altLang="zh-CN" baseline="0" dirty="0"/>
              <a:t>for</a:t>
            </a:r>
            <a:r>
              <a:rPr lang="zh-CN" altLang="en-US" baseline="0" dirty="0"/>
              <a:t> </a:t>
            </a:r>
            <a:r>
              <a:rPr lang="en-US" altLang="zh-CN" baseline="0" dirty="0"/>
              <a:t>too</a:t>
            </a:r>
            <a:r>
              <a:rPr lang="zh-CN" altLang="en-US" baseline="0" dirty="0"/>
              <a:t> </a:t>
            </a:r>
            <a:r>
              <a:rPr lang="en-US" altLang="zh-CN" baseline="0" dirty="0"/>
              <a:t>long</a:t>
            </a:r>
            <a:r>
              <a:rPr lang="zh-CN" altLang="en-US" baseline="0" dirty="0"/>
              <a:t> </a:t>
            </a:r>
            <a:r>
              <a:rPr lang="en-US" altLang="zh-CN" baseline="0" dirty="0"/>
              <a:t>and</a:t>
            </a:r>
            <a:r>
              <a:rPr lang="zh-CN" altLang="en-US" baseline="0" dirty="0"/>
              <a:t> </a:t>
            </a:r>
            <a:r>
              <a:rPr lang="en-US" altLang="zh-CN" baseline="0" dirty="0"/>
              <a:t>beyond</a:t>
            </a:r>
            <a:r>
              <a:rPr lang="zh-CN" altLang="en-US" baseline="0" dirty="0"/>
              <a:t> </a:t>
            </a:r>
            <a:r>
              <a:rPr lang="en-US" altLang="zh-CN" baseline="0" dirty="0"/>
              <a:t>a</a:t>
            </a:r>
            <a:r>
              <a:rPr lang="zh-CN" altLang="en-US" baseline="0" dirty="0"/>
              <a:t> </a:t>
            </a:r>
            <a:r>
              <a:rPr lang="en-US" altLang="zh-CN" baseline="0" dirty="0"/>
              <a:t>timeout</a:t>
            </a:r>
            <a:r>
              <a:rPr lang="zh-CN" altLang="en-US" baseline="0" dirty="0"/>
              <a:t> </a:t>
            </a:r>
            <a:r>
              <a:rPr lang="en-US" altLang="zh-CN" baseline="0" dirty="0"/>
              <a:t>threshold,</a:t>
            </a:r>
            <a:r>
              <a:rPr lang="zh-CN" altLang="en-US" baseline="0" dirty="0"/>
              <a:t> </a:t>
            </a:r>
            <a:r>
              <a:rPr lang="en-US" altLang="zh-CN" baseline="0" dirty="0"/>
              <a:t>we</a:t>
            </a:r>
            <a:r>
              <a:rPr lang="zh-CN" altLang="en-US" baseline="0" dirty="0"/>
              <a:t> </a:t>
            </a:r>
            <a:r>
              <a:rPr lang="en-US" altLang="zh-CN" baseline="0" dirty="0"/>
              <a:t>let</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create</a:t>
            </a:r>
            <a:r>
              <a:rPr lang="zh-CN" altLang="en-US" baseline="0" dirty="0"/>
              <a:t> </a:t>
            </a:r>
            <a:r>
              <a:rPr lang="en-US" altLang="zh-CN" baseline="0" dirty="0"/>
              <a:t>new</a:t>
            </a:r>
            <a:r>
              <a:rPr lang="zh-CN" altLang="en-US" baseline="0" dirty="0"/>
              <a:t> </a:t>
            </a:r>
            <a:r>
              <a:rPr lang="en-US" altLang="zh-CN" baseline="0" dirty="0"/>
              <a:t>subtasks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to</a:t>
            </a:r>
            <a:r>
              <a:rPr lang="zh-CN" altLang="en-US" baseline="0" dirty="0"/>
              <a:t> </a:t>
            </a:r>
            <a:r>
              <a:rPr lang="en-US" altLang="zh-CN" baseline="0" dirty="0"/>
              <a:t>recursively</a:t>
            </a:r>
            <a:r>
              <a:rPr lang="zh-CN" altLang="en-US" baseline="0" dirty="0"/>
              <a:t> </a:t>
            </a:r>
            <a:r>
              <a:rPr lang="en-US" altLang="zh-CN" baseline="0" dirty="0"/>
              <a:t>process</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by</a:t>
            </a:r>
            <a:r>
              <a:rPr lang="zh-CN" altLang="en-US" baseline="0" dirty="0"/>
              <a:t> </a:t>
            </a:r>
            <a:r>
              <a:rPr lang="en-US" altLang="zh-CN" baseline="0" dirty="0"/>
              <a:t>itself.</a:t>
            </a:r>
          </a:p>
          <a:p>
            <a:endParaRPr lang="en-US" altLang="zh-CN" baseline="0" dirty="0"/>
          </a:p>
          <a:p>
            <a:r>
              <a:rPr lang="en-US" altLang="zh-CN" baseline="0" dirty="0"/>
              <a:t>For</a:t>
            </a:r>
            <a:r>
              <a:rPr lang="zh-CN" altLang="en-US" baseline="0" dirty="0"/>
              <a:t> </a:t>
            </a:r>
            <a:r>
              <a:rPr lang="en-US" altLang="zh-CN" baseline="0" dirty="0"/>
              <a:t>example,</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spawned</a:t>
            </a:r>
            <a:r>
              <a:rPr lang="zh-CN" altLang="en-US" baseline="0" dirty="0"/>
              <a:t> </a:t>
            </a:r>
            <a:r>
              <a:rPr lang="en-US" altLang="zh-CN" baseline="0" dirty="0"/>
              <a:t>by</a:t>
            </a:r>
            <a:r>
              <a:rPr lang="zh-CN" altLang="en-US" baseline="0" dirty="0"/>
              <a:t> </a:t>
            </a:r>
            <a:r>
              <a:rPr lang="en-US" altLang="zh-CN" baseline="0" dirty="0"/>
              <a:t>{a}</a:t>
            </a:r>
            <a:r>
              <a:rPr lang="zh-CN" altLang="en-US" baseline="0" dirty="0"/>
              <a:t> </a:t>
            </a:r>
            <a:r>
              <a:rPr lang="en-US" altLang="zh-CN" baseline="0" dirty="0"/>
              <a:t>here</a:t>
            </a:r>
            <a:r>
              <a:rPr lang="zh-CN" altLang="en-US" baseline="0" dirty="0"/>
              <a:t> </a:t>
            </a:r>
            <a:r>
              <a:rPr lang="en-US" altLang="zh-CN" baseline="0" dirty="0"/>
              <a:t>traverses</a:t>
            </a:r>
            <a:r>
              <a:rPr lang="zh-CN" altLang="en-US" baseline="0" dirty="0"/>
              <a:t> </a:t>
            </a:r>
            <a:r>
              <a:rPr lang="en-US" altLang="zh-CN" baseline="0" dirty="0"/>
              <a:t>the</a:t>
            </a:r>
            <a:r>
              <a:rPr lang="zh-CN" altLang="en-US" baseline="0" dirty="0"/>
              <a:t> </a:t>
            </a:r>
            <a:r>
              <a:rPr lang="en-US" altLang="zh-CN" baseline="0" dirty="0"/>
              <a:t>search</a:t>
            </a:r>
            <a:r>
              <a:rPr lang="zh-CN" altLang="en-US" baseline="0" dirty="0"/>
              <a:t> </a:t>
            </a:r>
            <a:r>
              <a:rPr lang="en-US" altLang="zh-CN" baseline="0" dirty="0"/>
              <a:t>space</a:t>
            </a:r>
            <a:r>
              <a:rPr lang="zh-CN" altLang="en-US" baseline="0" dirty="0"/>
              <a:t> </a:t>
            </a:r>
            <a:r>
              <a:rPr lang="en-US" altLang="zh-CN" baseline="0" dirty="0"/>
              <a:t>tree</a:t>
            </a:r>
            <a:r>
              <a:rPr lang="zh-CN" altLang="en-US" baseline="0" dirty="0"/>
              <a:t> </a:t>
            </a:r>
            <a:r>
              <a:rPr lang="en-US" altLang="zh-CN" baseline="0" dirty="0"/>
              <a:t>and</a:t>
            </a:r>
            <a:r>
              <a:rPr lang="zh-CN" altLang="en-US" baseline="0" dirty="0"/>
              <a:t> </a:t>
            </a:r>
            <a:r>
              <a:rPr lang="en-US" altLang="zh-CN" baseline="0" dirty="0"/>
              <a:t>right</a:t>
            </a:r>
            <a:r>
              <a:rPr lang="zh-CN" altLang="en-US" baseline="0" dirty="0"/>
              <a:t> </a:t>
            </a:r>
            <a:r>
              <a:rPr lang="en-US" altLang="zh-CN" baseline="0" dirty="0"/>
              <a:t>before</a:t>
            </a:r>
            <a:r>
              <a:rPr lang="zh-CN" altLang="en-US" baseline="0" dirty="0"/>
              <a:t> </a:t>
            </a:r>
            <a:r>
              <a:rPr lang="en-US" altLang="zh-CN" baseline="0" dirty="0"/>
              <a:t>it</a:t>
            </a:r>
            <a:r>
              <a:rPr lang="zh-CN" altLang="en-US" baseline="0" dirty="0"/>
              <a:t> </a:t>
            </a:r>
            <a:r>
              <a:rPr lang="en-US" altLang="zh-CN" baseline="0" dirty="0"/>
              <a:t>processes</a:t>
            </a:r>
            <a:r>
              <a:rPr lang="zh-CN" altLang="en-US" baseline="0" dirty="0"/>
              <a:t> </a:t>
            </a:r>
            <a:r>
              <a:rPr lang="en-US" altLang="zh-CN" baseline="0" dirty="0" err="1"/>
              <a:t>abd</a:t>
            </a:r>
            <a:r>
              <a:rPr lang="en-US" altLang="zh-CN" baseline="0" dirty="0"/>
              <a:t>,</a:t>
            </a:r>
            <a:r>
              <a:rPr lang="zh-CN" altLang="en-US" baseline="0" dirty="0"/>
              <a:t> </a:t>
            </a:r>
            <a:r>
              <a:rPr lang="en-US" altLang="zh-CN" baseline="0" dirty="0"/>
              <a:t>it</a:t>
            </a:r>
            <a:r>
              <a:rPr lang="zh-CN" altLang="en-US" baseline="0" dirty="0"/>
              <a:t> </a:t>
            </a:r>
            <a:r>
              <a:rPr lang="en-US" altLang="zh-CN" baseline="0" dirty="0"/>
              <a:t>finds</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time</a:t>
            </a:r>
            <a:r>
              <a:rPr lang="zh-CN" altLang="en-US" baseline="0" dirty="0"/>
              <a:t> </a:t>
            </a:r>
            <a:r>
              <a:rPr lang="en-US" altLang="zh-CN" baseline="0" dirty="0"/>
              <a:t>t4</a:t>
            </a:r>
            <a:r>
              <a:rPr lang="zh-CN" altLang="en-US" baseline="0" dirty="0"/>
              <a:t> </a:t>
            </a:r>
            <a:r>
              <a:rPr lang="en-US" altLang="zh-CN" baseline="0" dirty="0"/>
              <a:t>times</a:t>
            </a:r>
            <a:r>
              <a:rPr lang="zh-CN" altLang="en-US" baseline="0" dirty="0"/>
              <a:t> </a:t>
            </a:r>
            <a:r>
              <a:rPr lang="en-US" altLang="zh-CN" baseline="0" dirty="0"/>
              <a:t>out,</a:t>
            </a:r>
            <a:r>
              <a:rPr lang="zh-CN" altLang="en-US" baseline="0" dirty="0"/>
              <a:t> </a:t>
            </a:r>
            <a:r>
              <a:rPr lang="en-US" altLang="zh-CN" baseline="0" dirty="0"/>
              <a:t>so</a:t>
            </a:r>
            <a:r>
              <a:rPr lang="zh-CN" altLang="en-US" baseline="0" dirty="0"/>
              <a:t> </a:t>
            </a:r>
            <a:r>
              <a:rPr lang="en-US" altLang="zh-CN" baseline="0" dirty="0" err="1"/>
              <a:t>abd</a:t>
            </a:r>
            <a:r>
              <a:rPr lang="zh-CN" altLang="en-US" baseline="0" dirty="0"/>
              <a:t> </a:t>
            </a:r>
            <a:r>
              <a:rPr lang="en-US" altLang="zh-CN" baseline="0" dirty="0"/>
              <a:t>becomes</a:t>
            </a:r>
            <a:r>
              <a:rPr lang="zh-CN" altLang="en-US" baseline="0" dirty="0"/>
              <a:t> </a:t>
            </a:r>
            <a:r>
              <a:rPr lang="en-US" altLang="zh-CN" baseline="0" dirty="0"/>
              <a:t>an</a:t>
            </a:r>
            <a:r>
              <a:rPr lang="zh-CN" altLang="en-US" baseline="0" dirty="0"/>
              <a:t> </a:t>
            </a:r>
            <a:r>
              <a:rPr lang="en-US" altLang="zh-CN" baseline="0" dirty="0"/>
              <a:t>independent</a:t>
            </a:r>
            <a:r>
              <a:rPr lang="zh-CN" altLang="en-US" baseline="0" dirty="0"/>
              <a:t> </a:t>
            </a:r>
            <a:r>
              <a:rPr lang="en-US" altLang="zh-CN" baseline="0" dirty="0"/>
              <a:t>task</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and</a:t>
            </a:r>
            <a:r>
              <a:rPr lang="zh-CN" altLang="en-US" baseline="0" dirty="0"/>
              <a:t> </a:t>
            </a:r>
            <a:r>
              <a:rPr lang="en-US" altLang="zh-CN" baseline="0" dirty="0"/>
              <a:t>when</a:t>
            </a:r>
            <a:r>
              <a:rPr lang="zh-CN" altLang="en-US" baseline="0" dirty="0"/>
              <a:t> </a:t>
            </a:r>
            <a:r>
              <a:rPr lang="en-US" altLang="zh-CN" baseline="0" dirty="0"/>
              <a:t>the</a:t>
            </a:r>
            <a:r>
              <a:rPr lang="zh-CN" altLang="en-US" baseline="0" dirty="0"/>
              <a:t> </a:t>
            </a:r>
            <a:r>
              <a:rPr lang="en-US" altLang="zh-CN" baseline="0" dirty="0"/>
              <a:t>recursive</a:t>
            </a:r>
            <a:r>
              <a:rPr lang="zh-CN" altLang="en-US" baseline="0" dirty="0"/>
              <a:t> </a:t>
            </a:r>
            <a:r>
              <a:rPr lang="en-US" altLang="zh-CN" baseline="0" dirty="0"/>
              <a:t>algorithm</a:t>
            </a:r>
            <a:r>
              <a:rPr lang="zh-CN" altLang="en-US" baseline="0" dirty="0"/>
              <a:t> </a:t>
            </a:r>
            <a:r>
              <a:rPr lang="en-US" altLang="zh-CN" baseline="0" dirty="0"/>
              <a:t>backtracks,</a:t>
            </a:r>
            <a:r>
              <a:rPr lang="zh-CN" altLang="en-US" baseline="0" dirty="0"/>
              <a:t> </a:t>
            </a:r>
            <a:r>
              <a:rPr lang="en-US" altLang="zh-CN" baseline="0" dirty="0"/>
              <a:t>t5</a:t>
            </a:r>
            <a:r>
              <a:rPr lang="zh-CN" altLang="en-US" baseline="0" dirty="0"/>
              <a:t> </a:t>
            </a:r>
            <a:r>
              <a:rPr lang="en-US" altLang="zh-CN" baseline="0" dirty="0"/>
              <a:t>and</a:t>
            </a:r>
            <a:r>
              <a:rPr lang="zh-CN" altLang="en-US" baseline="0" dirty="0"/>
              <a:t> </a:t>
            </a:r>
            <a:r>
              <a:rPr lang="en-US" altLang="zh-CN" baseline="0" dirty="0"/>
              <a:t>t6</a:t>
            </a:r>
            <a:r>
              <a:rPr lang="zh-CN" altLang="en-US" baseline="0" dirty="0"/>
              <a:t> </a:t>
            </a:r>
            <a:r>
              <a:rPr lang="en-US" altLang="zh-CN" baseline="0" dirty="0"/>
              <a:t>also</a:t>
            </a:r>
            <a:r>
              <a:rPr lang="zh-CN" altLang="en-US" baseline="0" dirty="0"/>
              <a:t> </a:t>
            </a:r>
            <a:r>
              <a:rPr lang="en-US" altLang="zh-CN" baseline="0" dirty="0"/>
              <a:t>time</a:t>
            </a:r>
            <a:r>
              <a:rPr lang="zh-CN" altLang="en-US" baseline="0" dirty="0"/>
              <a:t> </a:t>
            </a:r>
            <a:r>
              <a:rPr lang="en-US" altLang="zh-CN" baseline="0" dirty="0"/>
              <a:t>out</a:t>
            </a:r>
            <a:r>
              <a:rPr lang="zh-CN" altLang="en-US" baseline="0" dirty="0"/>
              <a:t> </a:t>
            </a:r>
            <a:r>
              <a:rPr lang="en-US" altLang="zh-CN" baseline="0" dirty="0"/>
              <a:t>so</a:t>
            </a:r>
            <a:r>
              <a:rPr lang="zh-CN" altLang="en-US" baseline="0" dirty="0"/>
              <a:t> </a:t>
            </a:r>
            <a:r>
              <a:rPr lang="en-US" altLang="zh-CN" baseline="0" dirty="0"/>
              <a:t>ac</a:t>
            </a:r>
            <a:r>
              <a:rPr lang="zh-CN" altLang="en-US" baseline="0" dirty="0"/>
              <a:t> </a:t>
            </a:r>
            <a:r>
              <a:rPr lang="en-US" altLang="zh-CN" baseline="0" dirty="0"/>
              <a:t>and</a:t>
            </a:r>
            <a:r>
              <a:rPr lang="zh-CN" altLang="en-US" baseline="0" dirty="0"/>
              <a:t> </a:t>
            </a:r>
            <a:r>
              <a:rPr lang="en-US" altLang="zh-CN" baseline="0" dirty="0"/>
              <a:t>ad</a:t>
            </a:r>
            <a:r>
              <a:rPr lang="zh-CN" altLang="en-US" baseline="0" dirty="0"/>
              <a:t> </a:t>
            </a:r>
            <a:r>
              <a:rPr lang="en-US" altLang="zh-CN" baseline="0" dirty="0"/>
              <a:t>are</a:t>
            </a:r>
            <a:r>
              <a:rPr lang="zh-CN" altLang="en-US" baseline="0" dirty="0"/>
              <a:t> </a:t>
            </a:r>
            <a:r>
              <a:rPr lang="en-US" altLang="zh-CN" baseline="0" dirty="0"/>
              <a:t>also</a:t>
            </a:r>
            <a:r>
              <a:rPr lang="zh-CN" altLang="en-US" baseline="0" dirty="0"/>
              <a:t> </a:t>
            </a:r>
            <a:r>
              <a:rPr lang="en-US" altLang="zh-CN" baseline="0" dirty="0"/>
              <a:t>created</a:t>
            </a:r>
            <a:r>
              <a:rPr lang="zh-CN" altLang="en-US" baseline="0" dirty="0"/>
              <a:t> </a:t>
            </a:r>
            <a:r>
              <a:rPr lang="en-US" altLang="zh-CN" baseline="0" dirty="0"/>
              <a:t>as</a:t>
            </a:r>
            <a:r>
              <a:rPr lang="zh-CN" altLang="en-US" baseline="0" dirty="0"/>
              <a:t> </a:t>
            </a:r>
            <a:r>
              <a:rPr lang="en-US" altLang="zh-CN" baseline="0" dirty="0"/>
              <a:t>new</a:t>
            </a:r>
            <a:r>
              <a:rPr lang="zh-CN" altLang="en-US" baseline="0" dirty="0"/>
              <a:t> </a:t>
            </a:r>
            <a:r>
              <a:rPr lang="en-US" altLang="zh-CN" baseline="0" dirty="0"/>
              <a:t>tasks.</a:t>
            </a:r>
          </a:p>
          <a:p>
            <a:endParaRPr lang="en-US" altLang="zh-CN" baseline="0" dirty="0"/>
          </a:p>
          <a:p>
            <a:r>
              <a:rPr lang="en-US" altLang="zh-CN" baseline="0" dirty="0"/>
              <a:t>[click,</a:t>
            </a:r>
            <a:r>
              <a:rPr lang="zh-CN" altLang="en-US" baseline="0" dirty="0"/>
              <a:t> </a:t>
            </a:r>
            <a:r>
              <a:rPr lang="en-US" altLang="zh-CN" baseline="0" dirty="0"/>
              <a:t>let</a:t>
            </a:r>
            <a:r>
              <a:rPr lang="zh-CN" altLang="en-US" baseline="0" dirty="0"/>
              <a:t> </a:t>
            </a:r>
            <a:r>
              <a:rPr lang="en-US" altLang="zh-CN" baseline="0" dirty="0"/>
              <a:t>animation</a:t>
            </a:r>
            <a:r>
              <a:rPr lang="zh-CN" altLang="en-US" baseline="0" dirty="0"/>
              <a:t> </a:t>
            </a:r>
            <a:r>
              <a:rPr lang="en-US" altLang="zh-CN" baseline="0" dirty="0"/>
              <a:t>to</a:t>
            </a:r>
            <a:r>
              <a:rPr lang="zh-CN" altLang="en-US" baseline="0" dirty="0"/>
              <a:t> </a:t>
            </a:r>
            <a:r>
              <a:rPr lang="en-US" altLang="zh-CN" baseline="0" dirty="0"/>
              <a:t>finish]</a:t>
            </a:r>
            <a:r>
              <a:rPr lang="zh-CN" altLang="en-US" baseline="0" dirty="0"/>
              <a:t> </a:t>
            </a:r>
            <a:r>
              <a:rPr lang="en-US" altLang="zh-CN" baseline="0" dirty="0"/>
              <a:t>Smaller</a:t>
            </a:r>
            <a:r>
              <a:rPr lang="zh-CN" altLang="en-US" baseline="0" dirty="0"/>
              <a:t> </a:t>
            </a:r>
            <a:r>
              <a:rPr lang="en-US" altLang="zh-CN" baseline="0" dirty="0"/>
              <a:t>tasks</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local</a:t>
            </a:r>
            <a:r>
              <a:rPr lang="zh-CN" altLang="en-US" baseline="0" dirty="0"/>
              <a:t> </a:t>
            </a:r>
            <a:r>
              <a:rPr lang="en-US" altLang="zh-CN" baseline="0" dirty="0"/>
              <a:t>queue,</a:t>
            </a:r>
            <a:r>
              <a:rPr lang="zh-CN" altLang="en-US" baseline="0" dirty="0"/>
              <a:t> </a:t>
            </a:r>
            <a:r>
              <a:rPr lang="en-US" altLang="zh-CN" baseline="0" dirty="0"/>
              <a:t>while</a:t>
            </a:r>
            <a:r>
              <a:rPr lang="zh-CN" altLang="en-US" baseline="0" dirty="0"/>
              <a:t> </a:t>
            </a:r>
            <a:r>
              <a:rPr lang="en-US" altLang="zh-CN" baseline="0" dirty="0"/>
              <a:t>big</a:t>
            </a:r>
            <a:r>
              <a:rPr lang="zh-CN" altLang="en-US" baseline="0" dirty="0"/>
              <a:t> </a:t>
            </a:r>
            <a:r>
              <a:rPr lang="en-US" altLang="zh-CN" baseline="0" dirty="0"/>
              <a:t>tasks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those</a:t>
            </a:r>
            <a:r>
              <a:rPr lang="zh-CN" altLang="en-US" baseline="0" dirty="0"/>
              <a:t> </a:t>
            </a:r>
            <a:r>
              <a:rPr lang="en-US" altLang="zh-CN" baseline="0" dirty="0"/>
              <a:t>with</a:t>
            </a:r>
            <a:r>
              <a:rPr lang="zh-CN" altLang="en-US" baseline="0" dirty="0"/>
              <a:t> </a:t>
            </a:r>
            <a:r>
              <a:rPr lang="en-US" altLang="zh-CN" baseline="0" dirty="0"/>
              <a:t>many</a:t>
            </a:r>
            <a:r>
              <a:rPr lang="zh-CN" altLang="en-US" baseline="0" dirty="0"/>
              <a:t> </a:t>
            </a:r>
            <a:r>
              <a:rPr lang="en-US" altLang="zh-CN" baseline="0" dirty="0"/>
              <a:t>candidate</a:t>
            </a:r>
            <a:r>
              <a:rPr lang="zh-CN" altLang="en-US" baseline="0" dirty="0"/>
              <a:t> </a:t>
            </a:r>
            <a:r>
              <a:rPr lang="en-US" altLang="zh-CN" baseline="0" dirty="0"/>
              <a:t>vertices</a:t>
            </a:r>
            <a:r>
              <a:rPr lang="zh-CN" altLang="en-US" baseline="0" dirty="0"/>
              <a:t> </a:t>
            </a:r>
            <a:r>
              <a:rPr lang="en-US" altLang="zh-CN" baseline="0" dirty="0"/>
              <a:t>to</a:t>
            </a:r>
            <a:r>
              <a:rPr lang="zh-CN" altLang="en-US" baseline="0" dirty="0"/>
              <a:t> </a:t>
            </a:r>
            <a:r>
              <a:rPr lang="en-US" altLang="zh-CN" baseline="0" dirty="0"/>
              <a:t>expand</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global</a:t>
            </a:r>
            <a:r>
              <a:rPr lang="zh-CN" altLang="en-US" baseline="0" dirty="0"/>
              <a:t> </a:t>
            </a:r>
            <a:r>
              <a:rPr lang="en-US" altLang="zh-CN" baseline="0" dirty="0"/>
              <a:t>queue,</a:t>
            </a:r>
            <a:r>
              <a:rPr lang="zh-CN" altLang="en-US" baseline="0" dirty="0"/>
              <a:t> </a:t>
            </a:r>
            <a:endParaRPr lang="en-US" altLang="zh-CN" baseline="0" dirty="0"/>
          </a:p>
          <a:p>
            <a:r>
              <a:rPr lang="en-US" altLang="zh-CN" baseline="0" dirty="0"/>
              <a:t>[click]</a:t>
            </a:r>
          </a:p>
          <a:p>
            <a:r>
              <a:rPr lang="en-US" altLang="zh-CN" baseline="0" dirty="0"/>
              <a:t>and</a:t>
            </a:r>
            <a:r>
              <a:rPr lang="zh-CN" altLang="en-US" baseline="0" dirty="0"/>
              <a:t> </a:t>
            </a:r>
            <a:r>
              <a:rPr lang="en-US" altLang="zh-CN" baseline="0" dirty="0"/>
              <a:t>it</a:t>
            </a:r>
            <a:r>
              <a:rPr lang="zh-CN" altLang="en-US" baseline="0" dirty="0"/>
              <a:t> </a:t>
            </a:r>
            <a:r>
              <a:rPr lang="en-US" altLang="zh-CN" baseline="0" dirty="0"/>
              <a:t>may</a:t>
            </a:r>
            <a:r>
              <a:rPr lang="zh-CN" altLang="en-US" baseline="0" dirty="0"/>
              <a:t> </a:t>
            </a:r>
            <a:r>
              <a:rPr lang="en-US" altLang="zh-CN" baseline="0" dirty="0"/>
              <a:t>timeout</a:t>
            </a:r>
            <a:r>
              <a:rPr lang="zh-CN" altLang="en-US" baseline="0" dirty="0"/>
              <a:t> </a:t>
            </a:r>
            <a:r>
              <a:rPr lang="en-US" altLang="zh-CN" baseline="0" dirty="0"/>
              <a:t>again</a:t>
            </a:r>
            <a:r>
              <a:rPr lang="zh-CN" altLang="en-US" baseline="0" dirty="0"/>
              <a:t> </a:t>
            </a:r>
            <a:r>
              <a:rPr lang="en-US" altLang="zh-CN" baseline="0" dirty="0"/>
              <a:t>and</a:t>
            </a:r>
            <a:r>
              <a:rPr lang="zh-CN" altLang="en-US" baseline="0" dirty="0"/>
              <a:t> </a:t>
            </a:r>
            <a:r>
              <a:rPr lang="en-US" altLang="zh-CN" baseline="0" dirty="0"/>
              <a:t>be</a:t>
            </a:r>
            <a:r>
              <a:rPr lang="zh-CN" altLang="en-US" baseline="0" dirty="0"/>
              <a:t> </a:t>
            </a:r>
            <a:r>
              <a:rPr lang="en-US" altLang="zh-CN" baseline="0" dirty="0"/>
              <a:t>further</a:t>
            </a:r>
            <a:r>
              <a:rPr lang="zh-CN" altLang="en-US" baseline="0" dirty="0"/>
              <a:t> </a:t>
            </a:r>
            <a:r>
              <a:rPr lang="en-US" altLang="zh-CN" baseline="0" dirty="0"/>
              <a:t>decomposed</a:t>
            </a:r>
            <a:r>
              <a:rPr lang="zh-CN" altLang="en-US" baseline="0" dirty="0"/>
              <a:t> </a:t>
            </a:r>
            <a:r>
              <a:rPr lang="en-US" altLang="zh-CN" baseline="0" dirty="0"/>
              <a:t>later.</a:t>
            </a:r>
          </a:p>
          <a:p>
            <a:endParaRPr lang="en-US" altLang="zh-CN" baseline="0" dirty="0"/>
          </a:p>
          <a:p>
            <a:r>
              <a:rPr lang="en-US" altLang="zh-CN" baseline="0" dirty="0"/>
              <a:t>This</a:t>
            </a:r>
            <a:r>
              <a:rPr lang="zh-CN" altLang="en-US" baseline="0" dirty="0"/>
              <a:t> </a:t>
            </a:r>
            <a:r>
              <a:rPr lang="en-US" altLang="zh-CN" baseline="0" dirty="0"/>
              <a:t>way,</a:t>
            </a:r>
            <a:r>
              <a:rPr lang="zh-CN" altLang="en-US" baseline="0" dirty="0"/>
              <a:t> </a:t>
            </a:r>
            <a:r>
              <a:rPr lang="en-US" altLang="zh-CN" baseline="0" dirty="0"/>
              <a:t>straggler</a:t>
            </a:r>
            <a:r>
              <a:rPr lang="zh-CN" altLang="en-US" baseline="0" dirty="0"/>
              <a:t> </a:t>
            </a:r>
            <a:r>
              <a:rPr lang="en-US" altLang="zh-CN" baseline="0" dirty="0"/>
              <a:t>tasks</a:t>
            </a:r>
            <a:r>
              <a:rPr lang="zh-CN" altLang="en-US" baseline="0" dirty="0"/>
              <a:t> </a:t>
            </a:r>
            <a:r>
              <a:rPr lang="en-US" altLang="zh-CN" baseline="0" dirty="0"/>
              <a:t>are</a:t>
            </a:r>
            <a:r>
              <a:rPr lang="zh-CN" altLang="en-US" baseline="0" dirty="0"/>
              <a:t> </a:t>
            </a:r>
            <a:r>
              <a:rPr lang="en-US" altLang="zh-CN" baseline="0" dirty="0"/>
              <a:t>effectively</a:t>
            </a:r>
            <a:r>
              <a:rPr lang="zh-CN" altLang="en-US" baseline="0" dirty="0"/>
              <a:t> </a:t>
            </a:r>
            <a:r>
              <a:rPr lang="en-US" altLang="zh-CN" baseline="0" dirty="0"/>
              <a:t>eliminated</a:t>
            </a:r>
            <a:r>
              <a:rPr lang="zh-CN" altLang="en-US" baseline="0" dirty="0"/>
              <a:t> </a:t>
            </a:r>
            <a:r>
              <a:rPr lang="en-US" altLang="zh-CN" baseline="0" dirty="0"/>
              <a:t>to</a:t>
            </a:r>
            <a:r>
              <a:rPr lang="zh-CN" altLang="en-US" baseline="0" dirty="0"/>
              <a:t> </a:t>
            </a:r>
            <a:r>
              <a:rPr lang="en-US" altLang="zh-CN" baseline="0" dirty="0"/>
              <a:t>allow</a:t>
            </a:r>
            <a:r>
              <a:rPr lang="zh-CN" altLang="en-US" baseline="0" dirty="0"/>
              <a:t> </a:t>
            </a:r>
            <a:r>
              <a:rPr lang="en-US" altLang="zh-CN" baseline="0" dirty="0"/>
              <a:t>effective</a:t>
            </a:r>
            <a:r>
              <a:rPr lang="zh-CN" altLang="en-US" baseline="0" dirty="0"/>
              <a:t> </a:t>
            </a:r>
            <a:r>
              <a:rPr lang="en-US" altLang="zh-CN" baseline="0" dirty="0"/>
              <a:t>load</a:t>
            </a:r>
            <a:r>
              <a:rPr lang="zh-CN" altLang="en-US" baseline="0" dirty="0"/>
              <a:t> </a:t>
            </a:r>
            <a:r>
              <a:rPr lang="en-US" altLang="zh-CN" baseline="0" dirty="0"/>
              <a:t>balancing.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31</a:t>
            </a:fld>
            <a:endParaRPr lang="en-US"/>
          </a:p>
        </p:txBody>
      </p:sp>
    </p:spTree>
    <p:extLst>
      <p:ext uri="{BB962C8B-B14F-4D97-AF65-F5344CB8AC3E}">
        <p14:creationId xmlns:p14="http://schemas.microsoft.com/office/powerpoint/2010/main" val="249142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next review </a:t>
            </a:r>
            <a:r>
              <a:rPr lang="en-US" baseline="0" dirty="0" err="1"/>
              <a:t>PrefixFPM</a:t>
            </a:r>
            <a:r>
              <a:rPr lang="en-US" baseline="0" dirty="0"/>
              <a:t>, which is for frequent pattern mining in general, for the context where there are many data transactions, and we would like to find patterns that appear in at least certain fraction of all the transactions.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32</a:t>
            </a:fld>
            <a:endParaRPr lang="en-US"/>
          </a:p>
        </p:txBody>
      </p:sp>
    </p:spTree>
    <p:extLst>
      <p:ext uri="{BB962C8B-B14F-4D97-AF65-F5344CB8AC3E}">
        <p14:creationId xmlns:p14="http://schemas.microsoft.com/office/powerpoint/2010/main" val="4057902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err="1"/>
              <a:t>PrefixFPM</a:t>
            </a:r>
            <a:r>
              <a:rPr lang="en-US" altLang="zh-CN" baseline="0" dirty="0"/>
              <a:t> provides a unified programming interface for users to specify the mining algorithms for various patterns.</a:t>
            </a:r>
          </a:p>
          <a:p>
            <a:r>
              <a:rPr lang="en-US" altLang="zh-CN" baseline="0" dirty="0"/>
              <a:t>We</a:t>
            </a:r>
            <a:r>
              <a:rPr lang="zh-CN" altLang="en-US" baseline="0" dirty="0"/>
              <a:t> </a:t>
            </a:r>
            <a:r>
              <a:rPr lang="en-US" altLang="zh-CN" baseline="0" dirty="0"/>
              <a:t>have</a:t>
            </a:r>
            <a:r>
              <a:rPr lang="zh-CN" altLang="en-US" baseline="0" dirty="0"/>
              <a:t> </a:t>
            </a:r>
            <a:r>
              <a:rPr lang="en-US" altLang="zh-CN" baseline="0" dirty="0"/>
              <a:t>applied</a:t>
            </a:r>
            <a:r>
              <a:rPr lang="zh-CN" altLang="en-US" baseline="0" dirty="0"/>
              <a:t> </a:t>
            </a:r>
            <a:r>
              <a:rPr lang="en-US" altLang="zh-CN" baseline="0" dirty="0" err="1"/>
              <a:t>PrefixFPM</a:t>
            </a:r>
            <a:r>
              <a:rPr lang="zh-CN" altLang="en-US" baseline="0" dirty="0"/>
              <a:t> </a:t>
            </a:r>
            <a:r>
              <a:rPr lang="en-US" altLang="zh-CN" baseline="0" dirty="0"/>
              <a:t>for</a:t>
            </a:r>
            <a:r>
              <a:rPr lang="zh-CN" altLang="en-US" baseline="0" dirty="0"/>
              <a:t> </a:t>
            </a:r>
            <a:r>
              <a:rPr lang="en-US" altLang="zh-CN" baseline="0" dirty="0"/>
              <a:t>mining</a:t>
            </a:r>
            <a:r>
              <a:rPr lang="zh-CN" altLang="en-US" baseline="0" dirty="0"/>
              <a:t> </a:t>
            </a:r>
            <a:r>
              <a:rPr lang="en-US" altLang="zh-CN" baseline="0" dirty="0"/>
              <a:t>various</a:t>
            </a:r>
            <a:r>
              <a:rPr lang="zh-CN" altLang="en-US" baseline="0" dirty="0"/>
              <a:t> </a:t>
            </a:r>
            <a:r>
              <a:rPr lang="en-US" altLang="zh-CN" baseline="0" dirty="0"/>
              <a:t>patterns</a:t>
            </a:r>
            <a:r>
              <a:rPr lang="zh-CN" altLang="en-US" baseline="0" dirty="0"/>
              <a:t> </a:t>
            </a:r>
            <a:r>
              <a:rPr lang="en-US" altLang="zh-CN" baseline="0" dirty="0"/>
              <a:t>such</a:t>
            </a:r>
            <a:r>
              <a:rPr lang="zh-CN" altLang="en-US" baseline="0" dirty="0"/>
              <a:t> </a:t>
            </a:r>
            <a:r>
              <a:rPr lang="en-US" altLang="zh-CN" baseline="0" dirty="0"/>
              <a:t>as</a:t>
            </a:r>
            <a:r>
              <a:rPr lang="zh-CN" altLang="en-US" baseline="0" dirty="0"/>
              <a:t> </a:t>
            </a:r>
            <a:r>
              <a:rPr lang="en-US" altLang="zh-CN" baseline="0" dirty="0"/>
              <a:t>subsequences,</a:t>
            </a:r>
            <a:r>
              <a:rPr lang="zh-CN" altLang="en-US" baseline="0" dirty="0"/>
              <a:t> </a:t>
            </a:r>
            <a:r>
              <a:rPr lang="en-US" altLang="zh-CN" baseline="0" dirty="0"/>
              <a:t>subtrees,</a:t>
            </a:r>
            <a:r>
              <a:rPr lang="zh-CN" altLang="en-US" baseline="0" dirty="0"/>
              <a:t> </a:t>
            </a:r>
            <a:r>
              <a:rPr lang="en-US" altLang="zh-CN" baseline="0" dirty="0"/>
              <a:t>subgraphs</a:t>
            </a:r>
            <a:r>
              <a:rPr lang="zh-CN" altLang="en-US" baseline="0" dirty="0"/>
              <a:t> </a:t>
            </a:r>
            <a:r>
              <a:rPr lang="en-US" altLang="zh-CN" baseline="0" dirty="0"/>
              <a:t>and</a:t>
            </a:r>
            <a:r>
              <a:rPr lang="zh-CN" altLang="en-US" baseline="0" dirty="0"/>
              <a:t> </a:t>
            </a:r>
            <a:r>
              <a:rPr lang="en-US" altLang="zh-CN" baseline="0" dirty="0"/>
              <a:t>submatrices.</a:t>
            </a:r>
          </a:p>
          <a:p>
            <a:r>
              <a:rPr lang="en-US" altLang="zh-CN" baseline="0" dirty="0"/>
              <a:t>The</a:t>
            </a:r>
            <a:r>
              <a:rPr lang="zh-CN" altLang="en-US" baseline="0" dirty="0"/>
              <a:t> </a:t>
            </a:r>
            <a:r>
              <a:rPr lang="en-US" altLang="zh-CN" baseline="0" dirty="0"/>
              <a:t>related</a:t>
            </a:r>
            <a:r>
              <a:rPr lang="zh-CN" altLang="en-US" baseline="0" dirty="0"/>
              <a:t> </a:t>
            </a:r>
            <a:r>
              <a:rPr lang="en-US" altLang="zh-CN" baseline="0" dirty="0"/>
              <a:t>papers</a:t>
            </a:r>
            <a:r>
              <a:rPr lang="zh-CN" altLang="en-US" baseline="0" dirty="0"/>
              <a:t> </a:t>
            </a:r>
            <a:r>
              <a:rPr lang="en-US" altLang="zh-CN" baseline="0" dirty="0"/>
              <a:t>are</a:t>
            </a:r>
            <a:r>
              <a:rPr lang="zh-CN" altLang="en-US" baseline="0" dirty="0"/>
              <a:t> </a:t>
            </a:r>
            <a:r>
              <a:rPr lang="en-US" altLang="zh-CN" baseline="0" dirty="0"/>
              <a:t>listed</a:t>
            </a:r>
            <a:r>
              <a:rPr lang="zh-CN" altLang="en-US" baseline="0" dirty="0"/>
              <a:t> </a:t>
            </a:r>
            <a:r>
              <a:rPr lang="en-US" altLang="zh-CN" baseline="0" dirty="0"/>
              <a:t>on</a:t>
            </a:r>
            <a:r>
              <a:rPr lang="zh-CN" altLang="en-US" baseline="0" dirty="0"/>
              <a:t> </a:t>
            </a:r>
            <a:r>
              <a:rPr lang="en-US" altLang="zh-CN" baseline="0" dirty="0"/>
              <a:t>this</a:t>
            </a:r>
            <a:r>
              <a:rPr lang="zh-CN" altLang="en-US" baseline="0" dirty="0"/>
              <a:t> </a:t>
            </a:r>
            <a:r>
              <a:rPr lang="en-US" altLang="zh-CN" baseline="0" dirty="0"/>
              <a:t>slide.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33</a:t>
            </a:fld>
            <a:endParaRPr lang="en-US"/>
          </a:p>
        </p:txBody>
      </p:sp>
    </p:spTree>
    <p:extLst>
      <p:ext uri="{BB962C8B-B14F-4D97-AF65-F5344CB8AC3E}">
        <p14:creationId xmlns:p14="http://schemas.microsoft.com/office/powerpoint/2010/main" val="664640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The</a:t>
            </a:r>
            <a:r>
              <a:rPr lang="zh-CN" altLang="en-US" baseline="0" dirty="0"/>
              <a:t> </a:t>
            </a:r>
            <a:r>
              <a:rPr lang="en-US" altLang="zh-CN" baseline="0" dirty="0"/>
              <a:t>key</a:t>
            </a:r>
            <a:r>
              <a:rPr lang="zh-CN" altLang="en-US" baseline="0" dirty="0"/>
              <a:t> </a:t>
            </a:r>
            <a:r>
              <a:rPr lang="en-US" altLang="zh-CN" baseline="0" dirty="0"/>
              <a:t>idea</a:t>
            </a:r>
            <a:r>
              <a:rPr lang="zh-CN" altLang="en-US" baseline="0" dirty="0"/>
              <a:t> </a:t>
            </a:r>
            <a:r>
              <a:rPr lang="en-US" altLang="zh-CN" baseline="0" dirty="0"/>
              <a:t>of</a:t>
            </a:r>
            <a:r>
              <a:rPr lang="zh-CN" altLang="en-US" baseline="0" dirty="0"/>
              <a:t> </a:t>
            </a:r>
            <a:r>
              <a:rPr lang="en-US" altLang="zh-CN" baseline="0" dirty="0" err="1"/>
              <a:t>PrefixFPM’s</a:t>
            </a:r>
            <a:r>
              <a:rPr lang="zh-CN" altLang="en-US" baseline="0" dirty="0"/>
              <a:t> </a:t>
            </a:r>
            <a:r>
              <a:rPr lang="en-US" altLang="zh-CN" baseline="0" dirty="0"/>
              <a:t>design</a:t>
            </a:r>
            <a:r>
              <a:rPr lang="zh-CN" altLang="en-US" baseline="0" dirty="0"/>
              <a:t> </a:t>
            </a:r>
            <a:r>
              <a:rPr lang="en-US" altLang="zh-CN" baseline="0" dirty="0"/>
              <a:t>is</a:t>
            </a:r>
            <a:r>
              <a:rPr lang="zh-CN" altLang="en-US" baseline="0" dirty="0"/>
              <a:t> </a:t>
            </a:r>
            <a:r>
              <a:rPr lang="en-US" altLang="zh-CN" baseline="0" dirty="0"/>
              <a:t>prefix</a:t>
            </a:r>
            <a:r>
              <a:rPr lang="zh-CN" altLang="en-US" baseline="0" dirty="0"/>
              <a:t> </a:t>
            </a:r>
            <a:r>
              <a:rPr lang="en-US" altLang="zh-CN" baseline="0" dirty="0"/>
              <a:t>projection,</a:t>
            </a:r>
            <a:r>
              <a:rPr lang="zh-CN" altLang="en-US" baseline="0" dirty="0"/>
              <a:t> </a:t>
            </a:r>
            <a:r>
              <a:rPr lang="en-US" altLang="zh-CN" baseline="0" dirty="0"/>
              <a:t>which</a:t>
            </a:r>
            <a:r>
              <a:rPr lang="zh-CN" altLang="en-US" baseline="0" dirty="0"/>
              <a:t> </a:t>
            </a:r>
            <a:r>
              <a:rPr lang="en-US" altLang="zh-CN" baseline="0" dirty="0"/>
              <a:t>we</a:t>
            </a:r>
            <a:r>
              <a:rPr lang="zh-CN" altLang="en-US" baseline="0" dirty="0"/>
              <a:t> </a:t>
            </a:r>
            <a:r>
              <a:rPr lang="en-US" altLang="zh-CN" baseline="0" dirty="0"/>
              <a:t>illustrate</a:t>
            </a:r>
            <a:r>
              <a:rPr lang="zh-CN" altLang="en-US" baseline="0" dirty="0"/>
              <a:t> </a:t>
            </a:r>
            <a:r>
              <a:rPr lang="en-US" altLang="zh-CN" baseline="0" dirty="0"/>
              <a:t>here</a:t>
            </a:r>
            <a:r>
              <a:rPr lang="zh-CN" altLang="en-US" baseline="0" dirty="0"/>
              <a:t> </a:t>
            </a:r>
            <a:r>
              <a:rPr lang="en-US" altLang="zh-CN" baseline="0" dirty="0"/>
              <a:t>using</a:t>
            </a:r>
            <a:r>
              <a:rPr lang="zh-CN" altLang="en-US" baseline="0" dirty="0"/>
              <a:t> </a:t>
            </a:r>
            <a:r>
              <a:rPr lang="en-US" altLang="zh-CN" baseline="0" dirty="0"/>
              <a:t>sequential</a:t>
            </a:r>
            <a:r>
              <a:rPr lang="zh-CN" altLang="en-US" baseline="0" dirty="0"/>
              <a:t> </a:t>
            </a:r>
            <a:r>
              <a:rPr lang="en-US" altLang="zh-CN" baseline="0" dirty="0"/>
              <a:t>pattern</a:t>
            </a:r>
            <a:r>
              <a:rPr lang="zh-CN" altLang="en-US" baseline="0" dirty="0"/>
              <a:t> </a:t>
            </a:r>
            <a:r>
              <a:rPr lang="en-US" altLang="zh-CN" baseline="0" dirty="0"/>
              <a:t>mining.</a:t>
            </a:r>
          </a:p>
          <a:p>
            <a:r>
              <a:rPr lang="en-US" altLang="zh-CN" baseline="0" dirty="0"/>
              <a:t>Initially,</a:t>
            </a:r>
            <a:r>
              <a:rPr lang="zh-CN" altLang="en-US" baseline="0" dirty="0"/>
              <a:t> </a:t>
            </a:r>
            <a:r>
              <a:rPr lang="en-US" altLang="zh-CN" baseline="0" dirty="0"/>
              <a:t>the</a:t>
            </a:r>
            <a:r>
              <a:rPr lang="zh-CN" altLang="en-US" baseline="0" dirty="0"/>
              <a:t> </a:t>
            </a:r>
            <a:r>
              <a:rPr lang="en-US" altLang="zh-CN" baseline="0" dirty="0"/>
              <a:t>prefix</a:t>
            </a:r>
            <a:r>
              <a:rPr lang="zh-CN" altLang="en-US" baseline="0" dirty="0"/>
              <a:t> </a:t>
            </a:r>
            <a:r>
              <a:rPr lang="en-US" altLang="zh-CN" baseline="0" dirty="0"/>
              <a:t>is</a:t>
            </a:r>
            <a:r>
              <a:rPr lang="zh-CN" altLang="en-US" baseline="0" dirty="0"/>
              <a:t> </a:t>
            </a:r>
            <a:r>
              <a:rPr lang="en-US" altLang="zh-CN" baseline="0" dirty="0"/>
              <a:t>empty</a:t>
            </a:r>
            <a:r>
              <a:rPr lang="zh-CN" altLang="en-US" baseline="0" dirty="0"/>
              <a:t> </a:t>
            </a:r>
            <a:r>
              <a:rPr lang="en-US" altLang="zh-CN" baseline="0" dirty="0"/>
              <a:t>so</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all</a:t>
            </a:r>
            <a:r>
              <a:rPr lang="zh-CN" altLang="en-US" baseline="0" dirty="0"/>
              <a:t> </a:t>
            </a:r>
            <a:r>
              <a:rPr lang="en-US" altLang="zh-CN" baseline="0" dirty="0"/>
              <a:t>the</a:t>
            </a:r>
            <a:r>
              <a:rPr lang="zh-CN" altLang="en-US" baseline="0" dirty="0"/>
              <a:t> </a:t>
            </a:r>
            <a:r>
              <a:rPr lang="en-US" altLang="zh-CN" baseline="0" dirty="0"/>
              <a:t>sequences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database.</a:t>
            </a:r>
          </a:p>
          <a:p>
            <a:r>
              <a:rPr lang="en-US" altLang="zh-CN" baseline="0" dirty="0"/>
              <a:t>[click]</a:t>
            </a:r>
          </a:p>
          <a:p>
            <a:r>
              <a:rPr lang="en-US" altLang="zh-CN" baseline="0" dirty="0"/>
              <a:t>If</a:t>
            </a:r>
            <a:r>
              <a:rPr lang="zh-CN" altLang="en-US" baseline="0" dirty="0"/>
              <a:t> </a:t>
            </a:r>
            <a:r>
              <a:rPr lang="en-US" altLang="zh-CN" baseline="0" dirty="0"/>
              <a:t>we</a:t>
            </a:r>
            <a:r>
              <a:rPr lang="zh-CN" altLang="en-US" baseline="0" dirty="0"/>
              <a:t> </a:t>
            </a:r>
            <a:r>
              <a:rPr lang="en-US" altLang="zh-CN" baseline="0" dirty="0"/>
              <a:t>grow</a:t>
            </a:r>
            <a:r>
              <a:rPr lang="zh-CN" altLang="en-US" baseline="0" dirty="0"/>
              <a:t> </a:t>
            </a:r>
            <a:r>
              <a:rPr lang="en-US" altLang="zh-CN" baseline="0" dirty="0"/>
              <a:t>the</a:t>
            </a:r>
            <a:r>
              <a:rPr lang="zh-CN" altLang="en-US" baseline="0" dirty="0"/>
              <a:t> </a:t>
            </a:r>
            <a:r>
              <a:rPr lang="en-US" altLang="zh-CN" baseline="0" dirty="0"/>
              <a:t>prefix</a:t>
            </a:r>
            <a:r>
              <a:rPr lang="zh-CN" altLang="en-US" baseline="0" dirty="0"/>
              <a:t> </a:t>
            </a:r>
            <a:r>
              <a:rPr lang="en-US" altLang="zh-CN" baseline="0" dirty="0"/>
              <a:t>with</a:t>
            </a:r>
            <a:r>
              <a:rPr lang="zh-CN" altLang="en-US" baseline="0" dirty="0"/>
              <a:t> </a:t>
            </a:r>
            <a:r>
              <a:rPr lang="en-US" altLang="zh-CN" baseline="0" dirty="0"/>
              <a:t>an</a:t>
            </a:r>
            <a:r>
              <a:rPr lang="zh-CN" altLang="en-US" baseline="0" dirty="0"/>
              <a:t> </a:t>
            </a:r>
            <a:r>
              <a:rPr lang="en-US" altLang="zh-CN" baseline="0" dirty="0"/>
              <a:t>element</a:t>
            </a:r>
            <a:r>
              <a:rPr lang="zh-CN" altLang="en-US" baseline="0" dirty="0"/>
              <a:t> </a:t>
            </a:r>
            <a:r>
              <a:rPr lang="en-US" altLang="zh-CN" baseline="0" dirty="0"/>
              <a:t>A,</a:t>
            </a:r>
            <a:r>
              <a:rPr lang="zh-CN" altLang="en-US" baseline="0" dirty="0"/>
              <a:t> </a:t>
            </a:r>
            <a:r>
              <a:rPr lang="en-US" altLang="zh-CN" baseline="0" dirty="0"/>
              <a:t>then</a:t>
            </a:r>
            <a:r>
              <a:rPr lang="zh-CN" altLang="en-US" baseline="0" dirty="0"/>
              <a:t> </a:t>
            </a:r>
            <a:r>
              <a:rPr lang="en-US" altLang="zh-CN" baseline="0" dirty="0"/>
              <a:t>s4</a:t>
            </a:r>
            <a:r>
              <a:rPr lang="zh-CN" altLang="en-US" baseline="0" dirty="0"/>
              <a:t> </a:t>
            </a:r>
            <a:r>
              <a:rPr lang="en-US" altLang="zh-CN" baseline="0" dirty="0"/>
              <a:t>is</a:t>
            </a:r>
            <a:r>
              <a:rPr lang="zh-CN" altLang="en-US" baseline="0" dirty="0"/>
              <a:t> </a:t>
            </a:r>
            <a:r>
              <a:rPr lang="en-US" altLang="zh-CN" baseline="0" dirty="0"/>
              <a:t>gone</a:t>
            </a:r>
            <a:r>
              <a:rPr lang="zh-CN" altLang="en-US" baseline="0" dirty="0"/>
              <a:t> </a:t>
            </a:r>
            <a:r>
              <a:rPr lang="en-US" altLang="zh-CN" baseline="0" dirty="0"/>
              <a:t>since</a:t>
            </a:r>
            <a:r>
              <a:rPr lang="zh-CN" altLang="en-US" baseline="0" dirty="0"/>
              <a:t> </a:t>
            </a:r>
            <a:r>
              <a:rPr lang="en-US" altLang="zh-CN" baseline="0" dirty="0"/>
              <a:t>it</a:t>
            </a:r>
            <a:r>
              <a:rPr lang="zh-CN" altLang="en-US" baseline="0" dirty="0"/>
              <a:t> </a:t>
            </a:r>
            <a:r>
              <a:rPr lang="en-US" altLang="zh-CN" baseline="0" dirty="0"/>
              <a:t>does</a:t>
            </a:r>
            <a:r>
              <a:rPr lang="zh-CN" altLang="en-US" baseline="0" dirty="0"/>
              <a:t> </a:t>
            </a:r>
            <a:r>
              <a:rPr lang="en-US" altLang="zh-CN" baseline="0" dirty="0"/>
              <a:t>not</a:t>
            </a:r>
            <a:r>
              <a:rPr lang="zh-CN" altLang="en-US" baseline="0" dirty="0"/>
              <a:t> </a:t>
            </a:r>
            <a:r>
              <a:rPr lang="en-US" altLang="zh-CN" baseline="0" dirty="0"/>
              <a:t>contain</a:t>
            </a:r>
            <a:r>
              <a:rPr lang="zh-CN" altLang="en-US" baseline="0" dirty="0"/>
              <a:t> </a:t>
            </a:r>
            <a:r>
              <a:rPr lang="en-US" altLang="zh-CN" baseline="0" dirty="0"/>
              <a:t>A,</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matched</a:t>
            </a:r>
            <a:r>
              <a:rPr lang="zh-CN" altLang="en-US" baseline="0" dirty="0"/>
              <a:t> </a:t>
            </a:r>
            <a:r>
              <a:rPr lang="en-US" altLang="zh-CN" baseline="0" dirty="0"/>
              <a:t>positions</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three</a:t>
            </a:r>
            <a:r>
              <a:rPr lang="zh-CN" altLang="en-US" baseline="0" dirty="0"/>
              <a:t> </a:t>
            </a:r>
            <a:r>
              <a:rPr lang="en-US" altLang="zh-CN" baseline="0" dirty="0"/>
              <a:t>sequences</a:t>
            </a:r>
            <a:r>
              <a:rPr lang="zh-CN" altLang="en-US" baseline="0" dirty="0"/>
              <a:t> </a:t>
            </a:r>
            <a:r>
              <a:rPr lang="en-US" altLang="zh-CN" baseline="0" dirty="0"/>
              <a:t>are</a:t>
            </a:r>
            <a:r>
              <a:rPr lang="zh-CN" altLang="en-US" baseline="0" dirty="0"/>
              <a:t> </a:t>
            </a:r>
            <a:r>
              <a:rPr lang="en-US" altLang="zh-CN" baseline="0" dirty="0"/>
              <a:t>recorded</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database</a:t>
            </a:r>
            <a:r>
              <a:rPr lang="zh-CN" altLang="en-US" baseline="0" dirty="0"/>
              <a:t> </a:t>
            </a:r>
            <a:r>
              <a:rPr lang="en-US" altLang="zh-CN" baseline="0" dirty="0"/>
              <a:t>projected</a:t>
            </a:r>
            <a:r>
              <a:rPr lang="zh-CN" altLang="en-US" baseline="0" dirty="0"/>
              <a:t> </a:t>
            </a:r>
            <a:r>
              <a:rPr lang="en-US" altLang="zh-CN" baseline="0" dirty="0"/>
              <a:t>by</a:t>
            </a:r>
            <a:r>
              <a:rPr lang="zh-CN" altLang="en-US" baseline="0" dirty="0"/>
              <a:t> </a:t>
            </a:r>
            <a:r>
              <a:rPr lang="en-US" altLang="zh-CN" baseline="0" dirty="0"/>
              <a:t>A</a:t>
            </a:r>
            <a:r>
              <a:rPr lang="zh-CN" altLang="en-US" baseline="0" dirty="0"/>
              <a:t> </a:t>
            </a:r>
            <a:r>
              <a:rPr lang="en-US" altLang="zh-CN" baseline="0" dirty="0"/>
              <a:t>[click].</a:t>
            </a:r>
          </a:p>
          <a:p>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If</a:t>
            </a:r>
            <a:r>
              <a:rPr lang="zh-CN" altLang="en-US" baseline="0" dirty="0"/>
              <a:t> </a:t>
            </a:r>
            <a:r>
              <a:rPr lang="en-US" altLang="zh-CN" baseline="0" dirty="0"/>
              <a:t>we</a:t>
            </a:r>
            <a:r>
              <a:rPr lang="zh-CN" altLang="en-US" baseline="0" dirty="0"/>
              <a:t> </a:t>
            </a:r>
            <a:r>
              <a:rPr lang="en-US" altLang="zh-CN" baseline="0" dirty="0"/>
              <a:t>further</a:t>
            </a:r>
            <a:r>
              <a:rPr lang="zh-CN" altLang="en-US" baseline="0" dirty="0"/>
              <a:t> </a:t>
            </a:r>
            <a:r>
              <a:rPr lang="en-US" altLang="zh-CN" baseline="0" dirty="0"/>
              <a:t>grow</a:t>
            </a:r>
            <a:r>
              <a:rPr lang="zh-CN" altLang="en-US" baseline="0" dirty="0"/>
              <a:t> </a:t>
            </a:r>
            <a:r>
              <a:rPr lang="en-US" altLang="zh-CN" baseline="0" dirty="0"/>
              <a:t>the</a:t>
            </a:r>
            <a:r>
              <a:rPr lang="zh-CN" altLang="en-US" baseline="0" dirty="0"/>
              <a:t> </a:t>
            </a:r>
            <a:r>
              <a:rPr lang="en-US" altLang="zh-CN" baseline="0" dirty="0"/>
              <a:t>prefix</a:t>
            </a:r>
            <a:r>
              <a:rPr lang="zh-CN" altLang="en-US" baseline="0" dirty="0"/>
              <a:t> </a:t>
            </a:r>
            <a:r>
              <a:rPr lang="en-US" altLang="zh-CN" baseline="0" dirty="0"/>
              <a:t>with</a:t>
            </a:r>
            <a:r>
              <a:rPr lang="zh-CN" altLang="en-US" baseline="0" dirty="0"/>
              <a:t> </a:t>
            </a:r>
            <a:r>
              <a:rPr lang="en-US" altLang="zh-CN" baseline="0" dirty="0"/>
              <a:t>B,</a:t>
            </a:r>
            <a:r>
              <a:rPr lang="zh-CN" altLang="en-US" baseline="0" dirty="0"/>
              <a:t> </a:t>
            </a:r>
            <a:r>
              <a:rPr lang="en-US" altLang="zh-CN" baseline="0" dirty="0"/>
              <a:t>then</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match</a:t>
            </a:r>
            <a:r>
              <a:rPr lang="zh-CN" altLang="en-US" baseline="0" dirty="0"/>
              <a:t> </a:t>
            </a:r>
            <a:r>
              <a:rPr lang="en-US" altLang="zh-CN" baseline="0" dirty="0"/>
              <a:t>B</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previous</a:t>
            </a:r>
            <a:r>
              <a:rPr lang="zh-CN" altLang="en-US" baseline="0" dirty="0"/>
              <a:t> </a:t>
            </a:r>
            <a:r>
              <a:rPr lang="en-US" altLang="zh-CN" baseline="0" dirty="0"/>
              <a:t>projected</a:t>
            </a:r>
            <a:r>
              <a:rPr lang="zh-CN" altLang="en-US" baseline="0" dirty="0"/>
              <a:t> </a:t>
            </a:r>
            <a:r>
              <a:rPr lang="en-US" altLang="zh-CN" baseline="0" dirty="0"/>
              <a:t>database,</a:t>
            </a:r>
            <a:r>
              <a:rPr lang="zh-CN" altLang="en-US" baseline="0" dirty="0"/>
              <a:t> </a:t>
            </a:r>
            <a:r>
              <a:rPr lang="en-US" altLang="zh-CN" baseline="0" dirty="0"/>
              <a:t>and</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database</a:t>
            </a:r>
            <a:r>
              <a:rPr lang="zh-CN" altLang="en-US" baseline="0" dirty="0"/>
              <a:t> </a:t>
            </a:r>
            <a:r>
              <a:rPr lang="en-US" altLang="zh-CN" baseline="0" dirty="0"/>
              <a:t>projected</a:t>
            </a:r>
            <a:r>
              <a:rPr lang="zh-CN" altLang="en-US" baseline="0" dirty="0"/>
              <a:t> </a:t>
            </a:r>
            <a:r>
              <a:rPr lang="en-US" altLang="zh-CN" baseline="0" dirty="0"/>
              <a:t>by</a:t>
            </a:r>
            <a:r>
              <a:rPr lang="zh-CN" altLang="en-US" baseline="0" dirty="0"/>
              <a:t> </a:t>
            </a:r>
            <a:r>
              <a:rPr lang="en-US" altLang="zh-CN" baseline="0" dirty="0"/>
              <a:t>AB</a:t>
            </a:r>
            <a:r>
              <a:rPr lang="zh-CN" altLang="en-US" baseline="0" dirty="0"/>
              <a:t> </a:t>
            </a:r>
            <a:r>
              <a:rPr lang="en-US" altLang="zh-CN" baseline="0" dirty="0"/>
              <a:t>is</a:t>
            </a:r>
            <a:r>
              <a:rPr lang="zh-CN" altLang="en-US" baseline="0" dirty="0"/>
              <a:t> </a:t>
            </a:r>
            <a:r>
              <a:rPr lang="en-US" altLang="zh-CN" baseline="0" dirty="0"/>
              <a:t>obtained.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Here,</a:t>
            </a:r>
            <a:r>
              <a:rPr lang="zh-CN" altLang="en-US" baseline="0" dirty="0"/>
              <a:t> </a:t>
            </a:r>
            <a:r>
              <a:rPr lang="en-US" altLang="zh-CN" baseline="0" dirty="0"/>
              <a:t>if</a:t>
            </a:r>
            <a:r>
              <a:rPr lang="zh-CN" altLang="en-US" baseline="0" dirty="0"/>
              <a:t> </a:t>
            </a:r>
            <a:r>
              <a:rPr lang="en-US" altLang="zh-CN" baseline="0" dirty="0"/>
              <a:t>the</a:t>
            </a:r>
            <a:r>
              <a:rPr lang="zh-CN" altLang="en-US" baseline="0" dirty="0"/>
              <a:t> </a:t>
            </a:r>
            <a:r>
              <a:rPr lang="en-US" altLang="zh-CN" baseline="0" dirty="0"/>
              <a:t>frequency</a:t>
            </a:r>
            <a:r>
              <a:rPr lang="zh-CN" altLang="en-US" baseline="0" dirty="0"/>
              <a:t> </a:t>
            </a:r>
            <a:r>
              <a:rPr lang="en-US" altLang="zh-CN" baseline="0" dirty="0"/>
              <a:t>threshold</a:t>
            </a:r>
            <a:r>
              <a:rPr lang="zh-CN" altLang="en-US" baseline="0" dirty="0"/>
              <a:t> </a:t>
            </a:r>
            <a:r>
              <a:rPr lang="en-US" altLang="zh-CN" baseline="0" dirty="0"/>
              <a:t>is</a:t>
            </a:r>
            <a:r>
              <a:rPr lang="zh-CN" altLang="en-US" baseline="0" dirty="0"/>
              <a:t> </a:t>
            </a:r>
            <a:r>
              <a:rPr lang="en-US" altLang="zh-CN" baseline="0" dirty="0"/>
              <a:t>3</a:t>
            </a:r>
            <a:r>
              <a:rPr lang="zh-CN" altLang="en-US" baseline="0" dirty="0"/>
              <a:t> </a:t>
            </a:r>
            <a:r>
              <a:rPr lang="en-US" altLang="zh-CN" baseline="0" dirty="0"/>
              <a:t>or</a:t>
            </a:r>
            <a:r>
              <a:rPr lang="zh-CN" altLang="en-US" baseline="0" dirty="0"/>
              <a:t> </a:t>
            </a:r>
            <a:r>
              <a:rPr lang="en-US" altLang="zh-CN" baseline="0" dirty="0"/>
              <a:t>less,</a:t>
            </a:r>
            <a:r>
              <a:rPr lang="zh-CN" altLang="en-US" baseline="0" dirty="0"/>
              <a:t> </a:t>
            </a:r>
            <a:r>
              <a:rPr lang="en-US" altLang="zh-CN" baseline="0" dirty="0"/>
              <a:t>AB</a:t>
            </a:r>
            <a:r>
              <a:rPr lang="zh-CN" altLang="en-US" baseline="0" dirty="0"/>
              <a:t> </a:t>
            </a:r>
            <a:r>
              <a:rPr lang="en-US" altLang="zh-CN" baseline="0" dirty="0"/>
              <a:t>is</a:t>
            </a:r>
            <a:r>
              <a:rPr lang="zh-CN" altLang="en-US" baseline="0" dirty="0"/>
              <a:t> </a:t>
            </a:r>
            <a:r>
              <a:rPr lang="en-US" altLang="zh-CN" baseline="0" dirty="0"/>
              <a:t>still</a:t>
            </a:r>
            <a:r>
              <a:rPr lang="zh-CN" altLang="en-US" baseline="0" dirty="0"/>
              <a:t> </a:t>
            </a:r>
            <a:r>
              <a:rPr lang="en-US" altLang="zh-CN" baseline="0" dirty="0"/>
              <a:t>a</a:t>
            </a:r>
            <a:r>
              <a:rPr lang="zh-CN" altLang="en-US" baseline="0" dirty="0"/>
              <a:t> </a:t>
            </a:r>
            <a:r>
              <a:rPr lang="en-US" altLang="zh-CN" baseline="0" dirty="0"/>
              <a:t>frequent</a:t>
            </a:r>
            <a:r>
              <a:rPr lang="zh-CN" altLang="en-US" baseline="0" dirty="0"/>
              <a:t> </a:t>
            </a:r>
            <a:r>
              <a:rPr lang="en-US" altLang="zh-CN" baseline="0" dirty="0"/>
              <a:t>pattern,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so</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grow</a:t>
            </a:r>
            <a:r>
              <a:rPr lang="zh-CN" altLang="en-US" baseline="0" dirty="0"/>
              <a:t> </a:t>
            </a:r>
            <a:r>
              <a:rPr lang="en-US" altLang="zh-CN" baseline="0" dirty="0"/>
              <a:t>it</a:t>
            </a:r>
            <a:r>
              <a:rPr lang="zh-CN" altLang="en-US" baseline="0" dirty="0"/>
              <a:t> </a:t>
            </a:r>
            <a:r>
              <a:rPr lang="en-US" altLang="zh-CN" baseline="0" dirty="0"/>
              <a:t>further</a:t>
            </a:r>
            <a:r>
              <a:rPr lang="zh-CN" altLang="en-US" baseline="0" dirty="0"/>
              <a:t> </a:t>
            </a:r>
            <a:r>
              <a:rPr lang="en-US" altLang="zh-CN" baseline="0" dirty="0"/>
              <a:t>with</a:t>
            </a:r>
            <a:r>
              <a:rPr lang="zh-CN" altLang="en-US" baseline="0" dirty="0"/>
              <a:t> </a:t>
            </a:r>
            <a:r>
              <a:rPr lang="en-US" altLang="zh-CN" baseline="0" dirty="0"/>
              <a:t>element</a:t>
            </a:r>
            <a:r>
              <a:rPr lang="zh-CN" altLang="en-US" baseline="0" dirty="0"/>
              <a:t> </a:t>
            </a:r>
            <a:r>
              <a:rPr lang="en-US" altLang="zh-CN" baseline="0" dirty="0"/>
              <a:t>C</a:t>
            </a:r>
          </a:p>
          <a:p>
            <a:endParaRPr lang="en-US" altLang="zh-CN"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34</a:t>
            </a:fld>
            <a:endParaRPr lang="en-US"/>
          </a:p>
        </p:txBody>
      </p:sp>
    </p:spTree>
    <p:extLst>
      <p:ext uri="{BB962C8B-B14F-4D97-AF65-F5344CB8AC3E}">
        <p14:creationId xmlns:p14="http://schemas.microsoft.com/office/powerpoint/2010/main" val="30877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a:t>
            </a:r>
            <a:r>
              <a:rPr lang="zh-CN" altLang="en-US" baseline="0" dirty="0"/>
              <a:t> </a:t>
            </a:r>
            <a:r>
              <a:rPr lang="en-US" altLang="zh-CN" baseline="0" dirty="0"/>
              <a:t>is</a:t>
            </a:r>
            <a:r>
              <a:rPr lang="zh-CN" altLang="en-US" baseline="0" dirty="0"/>
              <a:t> </a:t>
            </a:r>
            <a:r>
              <a:rPr lang="en-US" altLang="zh-CN" baseline="0" dirty="0"/>
              <a:t>an</a:t>
            </a:r>
            <a:r>
              <a:rPr lang="zh-CN" altLang="en-US" baseline="0" dirty="0"/>
              <a:t> </a:t>
            </a:r>
            <a:r>
              <a:rPr lang="en-US" altLang="zh-CN" baseline="0" dirty="0"/>
              <a:t>example</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mining</a:t>
            </a:r>
            <a:r>
              <a:rPr lang="zh-CN" altLang="en-US" baseline="0" dirty="0"/>
              <a:t> </a:t>
            </a:r>
            <a:r>
              <a:rPr lang="en-US" altLang="zh-CN" baseline="0" dirty="0"/>
              <a:t>process</a:t>
            </a:r>
          </a:p>
          <a:p>
            <a:r>
              <a:rPr lang="en-US" altLang="zh-CN" baseline="0" dirty="0"/>
              <a:t>[… need to keep describing while clicking]</a:t>
            </a:r>
          </a:p>
          <a:p>
            <a:r>
              <a:rPr lang="en-US" altLang="zh-CN" baseline="0" dirty="0"/>
              <a:t>[click]</a:t>
            </a:r>
          </a:p>
          <a:p>
            <a:r>
              <a:rPr lang="en-US" altLang="zh-CN" baseline="0" dirty="0"/>
              <a:t>The</a:t>
            </a:r>
            <a:r>
              <a:rPr lang="zh-CN" altLang="en-US" baseline="0" dirty="0"/>
              <a:t> </a:t>
            </a:r>
            <a:r>
              <a:rPr lang="en-US" altLang="zh-CN" baseline="0" dirty="0"/>
              <a:t>benefit</a:t>
            </a:r>
            <a:r>
              <a:rPr lang="zh-CN" altLang="en-US" baseline="0" dirty="0"/>
              <a:t> </a:t>
            </a:r>
            <a:r>
              <a:rPr lang="en-US" altLang="zh-CN" baseline="0" dirty="0"/>
              <a:t>of</a:t>
            </a:r>
            <a:r>
              <a:rPr lang="zh-CN" altLang="en-US" baseline="0" dirty="0"/>
              <a:t> </a:t>
            </a:r>
            <a:r>
              <a:rPr lang="en-US" altLang="zh-CN" baseline="0" dirty="0"/>
              <a:t>this</a:t>
            </a:r>
            <a:r>
              <a:rPr lang="zh-CN" altLang="en-US" baseline="0" dirty="0"/>
              <a:t> </a:t>
            </a:r>
            <a:r>
              <a:rPr lang="en-US" altLang="zh-CN" baseline="0" dirty="0"/>
              <a:t>approach</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each</a:t>
            </a:r>
            <a:r>
              <a:rPr lang="zh-CN" altLang="en-US" baseline="0" dirty="0"/>
              <a:t> </a:t>
            </a:r>
            <a:r>
              <a:rPr lang="en-US" altLang="zh-CN" baseline="0" dirty="0"/>
              <a:t>pattern</a:t>
            </a:r>
            <a:r>
              <a:rPr lang="zh-CN" altLang="en-US" baseline="0" dirty="0"/>
              <a:t> </a:t>
            </a:r>
            <a:r>
              <a:rPr lang="en-US" altLang="zh-CN" baseline="0" dirty="0"/>
              <a:t>extension</a:t>
            </a:r>
            <a:r>
              <a:rPr lang="zh-CN" altLang="en-US" baseline="0" dirty="0"/>
              <a:t> </a:t>
            </a:r>
            <a:r>
              <a:rPr lang="en-US" altLang="zh-CN" baseline="0" dirty="0"/>
              <a:t>only</a:t>
            </a:r>
            <a:r>
              <a:rPr lang="zh-CN" altLang="en-US" baseline="0" dirty="0"/>
              <a:t> </a:t>
            </a:r>
            <a:r>
              <a:rPr lang="en-US" altLang="zh-CN" baseline="0" dirty="0"/>
              <a:t>checks</a:t>
            </a:r>
            <a:r>
              <a:rPr lang="zh-CN" altLang="en-US" baseline="0" dirty="0"/>
              <a:t> </a:t>
            </a:r>
            <a:r>
              <a:rPr lang="en-US" altLang="zh-CN" baseline="0" dirty="0"/>
              <a:t>a</a:t>
            </a:r>
            <a:r>
              <a:rPr lang="zh-CN" altLang="en-US" baseline="0" dirty="0"/>
              <a:t> </a:t>
            </a:r>
            <a:r>
              <a:rPr lang="en-US" altLang="zh-CN" baseline="0" dirty="0"/>
              <a:t>small</a:t>
            </a:r>
            <a:r>
              <a:rPr lang="zh-CN" altLang="en-US" baseline="0" dirty="0"/>
              <a:t> </a:t>
            </a:r>
            <a:r>
              <a:rPr lang="en-US" altLang="zh-CN" baseline="0" dirty="0"/>
              <a:t>projected</a:t>
            </a:r>
            <a:r>
              <a:rPr lang="zh-CN" altLang="en-US" baseline="0" dirty="0"/>
              <a:t> </a:t>
            </a:r>
            <a:r>
              <a:rPr lang="en-US" altLang="zh-CN" baseline="0" dirty="0"/>
              <a:t>database</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the</a:t>
            </a:r>
            <a:r>
              <a:rPr lang="zh-CN" altLang="en-US" baseline="0" dirty="0"/>
              <a:t> </a:t>
            </a:r>
            <a:r>
              <a:rPr lang="en-US" altLang="zh-CN" baseline="0" dirty="0"/>
              <a:t>entire</a:t>
            </a:r>
            <a:r>
              <a:rPr lang="zh-CN" altLang="en-US" baseline="0" dirty="0"/>
              <a:t> </a:t>
            </a:r>
            <a:r>
              <a:rPr lang="en-US" altLang="zh-CN" baseline="0" dirty="0"/>
              <a:t>database</a:t>
            </a:r>
          </a:p>
          <a:p>
            <a:r>
              <a:rPr lang="en-US" altLang="zh-CN" baseline="0" dirty="0"/>
              <a:t>[click]</a:t>
            </a:r>
          </a:p>
          <a:p>
            <a:r>
              <a:rPr lang="en-US" altLang="zh-CN" baseline="0" dirty="0"/>
              <a:t>Also, the</a:t>
            </a:r>
            <a:r>
              <a:rPr lang="zh-CN" altLang="en-US" baseline="0" dirty="0"/>
              <a:t> </a:t>
            </a:r>
            <a:r>
              <a:rPr lang="en-US" altLang="zh-CN" baseline="0" dirty="0"/>
              <a:t>pattern</a:t>
            </a:r>
            <a:r>
              <a:rPr lang="zh-CN" altLang="en-US" baseline="0" dirty="0"/>
              <a:t> </a:t>
            </a:r>
            <a:r>
              <a:rPr lang="en-US" altLang="zh-CN" baseline="0" dirty="0"/>
              <a:t>to</a:t>
            </a:r>
            <a:r>
              <a:rPr lang="zh-CN" altLang="en-US" baseline="0" dirty="0"/>
              <a:t> </a:t>
            </a:r>
            <a:r>
              <a:rPr lang="en-US" altLang="zh-CN" baseline="0" dirty="0"/>
              <a:t>database</a:t>
            </a:r>
            <a:r>
              <a:rPr lang="zh-CN" altLang="en-US" baseline="0" dirty="0"/>
              <a:t> </a:t>
            </a:r>
            <a:r>
              <a:rPr lang="en-US" altLang="zh-CN" baseline="0" dirty="0"/>
              <a:t>matching</a:t>
            </a:r>
            <a:r>
              <a:rPr lang="zh-CN" altLang="en-US" baseline="0" dirty="0"/>
              <a:t> </a:t>
            </a:r>
            <a:r>
              <a:rPr lang="en-US" altLang="zh-CN" baseline="0" dirty="0"/>
              <a:t>is</a:t>
            </a:r>
            <a:r>
              <a:rPr lang="zh-CN" altLang="en-US" baseline="0" dirty="0"/>
              <a:t> </a:t>
            </a:r>
            <a:r>
              <a:rPr lang="en-US" altLang="zh-CN" baseline="0" dirty="0"/>
              <a:t>incremental</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previous</a:t>
            </a:r>
            <a:r>
              <a:rPr lang="zh-CN" altLang="en-US" baseline="0" dirty="0"/>
              <a:t> </a:t>
            </a:r>
            <a:r>
              <a:rPr lang="en-US" altLang="zh-CN" baseline="0" dirty="0"/>
              <a:t>matches</a:t>
            </a:r>
            <a:r>
              <a:rPr lang="zh-CN" altLang="en-US" baseline="0" dirty="0"/>
              <a:t> </a:t>
            </a:r>
            <a:r>
              <a:rPr lang="en-US" altLang="zh-CN" baseline="0" dirty="0"/>
              <a:t>rather</a:t>
            </a:r>
            <a:r>
              <a:rPr lang="zh-CN" altLang="en-US" baseline="0" dirty="0"/>
              <a:t> </a:t>
            </a:r>
            <a:r>
              <a:rPr lang="en-US" altLang="zh-CN" baseline="0" dirty="0"/>
              <a:t>than</a:t>
            </a:r>
            <a:r>
              <a:rPr lang="zh-CN" altLang="en-US" baseline="0" dirty="0"/>
              <a:t> </a:t>
            </a:r>
            <a:r>
              <a:rPr lang="en-US" altLang="zh-CN" baseline="0" dirty="0"/>
              <a:t>from</a:t>
            </a:r>
            <a:r>
              <a:rPr lang="zh-CN" altLang="en-US" baseline="0" dirty="0"/>
              <a:t> </a:t>
            </a:r>
            <a:r>
              <a:rPr lang="en-US" altLang="zh-CN" baseline="0" dirty="0"/>
              <a:t>scratch</a:t>
            </a:r>
          </a:p>
          <a:p>
            <a:r>
              <a:rPr lang="en-US" altLang="zh-CN" baseline="0" dirty="0"/>
              <a:t>[click]</a:t>
            </a:r>
          </a:p>
          <a:p>
            <a:r>
              <a:rPr lang="en-US" altLang="zh-CN" baseline="0" dirty="0"/>
              <a:t>Finally, the</a:t>
            </a:r>
            <a:r>
              <a:rPr lang="zh-CN" altLang="en-US" baseline="0" dirty="0"/>
              <a:t> </a:t>
            </a:r>
            <a:r>
              <a:rPr lang="en-US" altLang="zh-CN" baseline="0" dirty="0"/>
              <a:t>child</a:t>
            </a:r>
            <a:r>
              <a:rPr lang="zh-CN" altLang="en-US" baseline="0" dirty="0"/>
              <a:t> </a:t>
            </a:r>
            <a:r>
              <a:rPr lang="en-US" altLang="zh-CN" baseline="0" dirty="0"/>
              <a:t>branches</a:t>
            </a:r>
            <a:r>
              <a:rPr lang="zh-CN" altLang="en-US" baseline="0" dirty="0"/>
              <a:t> </a:t>
            </a:r>
            <a:r>
              <a:rPr lang="en-US" altLang="zh-CN" baseline="0" dirty="0"/>
              <a:t>in</a:t>
            </a:r>
            <a:r>
              <a:rPr lang="zh-CN" altLang="en-US" baseline="0" dirty="0"/>
              <a:t> </a:t>
            </a:r>
            <a:r>
              <a:rPr lang="en-US" altLang="zh-CN" baseline="0" dirty="0"/>
              <a:t>this</a:t>
            </a:r>
            <a:r>
              <a:rPr lang="zh-CN" altLang="en-US" baseline="0" dirty="0"/>
              <a:t> </a:t>
            </a:r>
            <a:r>
              <a:rPr lang="en-US" altLang="zh-CN" baseline="0" dirty="0"/>
              <a:t>search</a:t>
            </a:r>
            <a:r>
              <a:rPr lang="zh-CN" altLang="en-US" baseline="0" dirty="0"/>
              <a:t> </a:t>
            </a:r>
            <a:r>
              <a:rPr lang="en-US" altLang="zh-CN" baseline="0" dirty="0"/>
              <a:t>tree</a:t>
            </a:r>
            <a:r>
              <a:rPr lang="zh-CN" altLang="en-US" baseline="0" dirty="0"/>
              <a:t> </a:t>
            </a:r>
            <a:r>
              <a:rPr lang="en-US" altLang="zh-CN" baseline="0" dirty="0"/>
              <a:t>are</a:t>
            </a:r>
            <a:r>
              <a:rPr lang="zh-CN" altLang="en-US" baseline="0" dirty="0"/>
              <a:t> </a:t>
            </a:r>
            <a:r>
              <a:rPr lang="en-US" altLang="zh-CN" baseline="0" dirty="0"/>
              <a:t>totally</a:t>
            </a:r>
            <a:r>
              <a:rPr lang="zh-CN" altLang="en-US" baseline="0" dirty="0"/>
              <a:t> </a:t>
            </a:r>
            <a:r>
              <a:rPr lang="en-US" altLang="zh-CN" baseline="0" dirty="0"/>
              <a:t>independent</a:t>
            </a:r>
            <a:r>
              <a:rPr lang="zh-CN" altLang="en-US" baseline="0" dirty="0"/>
              <a:t> </a:t>
            </a:r>
            <a:r>
              <a:rPr lang="en-US" altLang="zh-CN" baseline="0" dirty="0"/>
              <a:t>and</a:t>
            </a:r>
            <a:r>
              <a:rPr lang="zh-CN" altLang="en-US" baseline="0" dirty="0"/>
              <a:t> </a:t>
            </a:r>
            <a:r>
              <a:rPr lang="en-US" altLang="zh-CN" baseline="0" dirty="0"/>
              <a:t>can</a:t>
            </a:r>
            <a:r>
              <a:rPr lang="zh-CN" altLang="en-US" baseline="0" dirty="0"/>
              <a:t> </a:t>
            </a:r>
            <a:r>
              <a:rPr lang="en-US" altLang="zh-CN" baseline="0" dirty="0"/>
              <a:t>run</a:t>
            </a:r>
            <a:r>
              <a:rPr lang="zh-CN" altLang="en-US" baseline="0" dirty="0"/>
              <a:t> </a:t>
            </a:r>
            <a:r>
              <a:rPr lang="en-US" altLang="zh-CN" baseline="0" dirty="0"/>
              <a:t>in</a:t>
            </a:r>
            <a:r>
              <a:rPr lang="zh-CN" altLang="en-US" baseline="0" dirty="0"/>
              <a:t> </a:t>
            </a:r>
            <a:r>
              <a:rPr lang="en-US" altLang="zh-CN" baseline="0" dirty="0"/>
              <a:t>parallel.</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35</a:t>
            </a:fld>
            <a:endParaRPr lang="en-US"/>
          </a:p>
        </p:txBody>
      </p:sp>
    </p:spTree>
    <p:extLst>
      <p:ext uri="{BB962C8B-B14F-4D97-AF65-F5344CB8AC3E}">
        <p14:creationId xmlns:p14="http://schemas.microsoft.com/office/powerpoint/2010/main" val="1198628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Note</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idea</a:t>
            </a:r>
            <a:r>
              <a:rPr lang="zh-CN" altLang="en-US" baseline="0" dirty="0"/>
              <a:t> </a:t>
            </a:r>
            <a:r>
              <a:rPr lang="en-US" altLang="zh-CN" baseline="0" dirty="0"/>
              <a:t>of</a:t>
            </a:r>
            <a:r>
              <a:rPr lang="zh-CN" altLang="en-US" baseline="0" dirty="0"/>
              <a:t> </a:t>
            </a:r>
            <a:r>
              <a:rPr lang="en-US" altLang="zh-CN" baseline="0" dirty="0"/>
              <a:t>prefix</a:t>
            </a:r>
            <a:r>
              <a:rPr lang="zh-CN" altLang="en-US" baseline="0" dirty="0"/>
              <a:t> </a:t>
            </a:r>
            <a:r>
              <a:rPr lang="en-US" altLang="zh-CN" baseline="0" dirty="0"/>
              <a:t>projection</a:t>
            </a:r>
            <a:r>
              <a:rPr lang="zh-CN" altLang="en-US" baseline="0" dirty="0"/>
              <a:t> </a:t>
            </a:r>
            <a:r>
              <a:rPr lang="en-US" altLang="zh-CN" baseline="0" dirty="0"/>
              <a:t>carries</a:t>
            </a:r>
            <a:r>
              <a:rPr lang="zh-CN" altLang="en-US" baseline="0" dirty="0"/>
              <a:t> </a:t>
            </a:r>
            <a:r>
              <a:rPr lang="en-US" altLang="zh-CN" baseline="0" dirty="0"/>
              <a:t>over</a:t>
            </a:r>
            <a:r>
              <a:rPr lang="zh-CN" altLang="en-US" baseline="0" dirty="0"/>
              <a:t> </a:t>
            </a:r>
            <a:r>
              <a:rPr lang="en-US" altLang="zh-CN" baseline="0" dirty="0"/>
              <a:t>to</a:t>
            </a:r>
            <a:r>
              <a:rPr lang="zh-CN" altLang="en-US" baseline="0" dirty="0"/>
              <a:t> </a:t>
            </a:r>
            <a:r>
              <a:rPr lang="en-US" altLang="zh-CN" baseline="0" dirty="0"/>
              <a:t>graph</a:t>
            </a:r>
            <a:r>
              <a:rPr lang="zh-CN" altLang="en-US" baseline="0" dirty="0"/>
              <a:t> </a:t>
            </a:r>
            <a:r>
              <a:rPr lang="en-US" altLang="zh-CN" baseline="0" dirty="0"/>
              <a:t>patterns,</a:t>
            </a:r>
            <a:r>
              <a:rPr lang="zh-CN" altLang="en-US" baseline="0" dirty="0"/>
              <a:t> </a:t>
            </a:r>
            <a:r>
              <a:rPr lang="en-US" altLang="zh-CN" baseline="0" dirty="0"/>
              <a:t>but</a:t>
            </a:r>
            <a:r>
              <a:rPr lang="zh-CN" altLang="en-US" baseline="0" dirty="0"/>
              <a:t> </a:t>
            </a:r>
            <a:r>
              <a:rPr lang="en-US" altLang="zh-CN" baseline="0" dirty="0"/>
              <a:t>since</a:t>
            </a:r>
            <a:r>
              <a:rPr lang="zh-CN" altLang="en-US" baseline="0" dirty="0"/>
              <a:t> </a:t>
            </a:r>
            <a:r>
              <a:rPr lang="en-US" altLang="zh-CN" baseline="0" dirty="0"/>
              <a:t>different</a:t>
            </a:r>
            <a:r>
              <a:rPr lang="zh-CN" altLang="en-US" baseline="0" dirty="0"/>
              <a:t> </a:t>
            </a:r>
            <a:r>
              <a:rPr lang="en-US" altLang="zh-CN" baseline="0" dirty="0"/>
              <a:t>pattern</a:t>
            </a:r>
            <a:r>
              <a:rPr lang="zh-CN" altLang="en-US" baseline="0" dirty="0"/>
              <a:t> </a:t>
            </a:r>
            <a:r>
              <a:rPr lang="en-US" altLang="zh-CN" baseline="0" dirty="0"/>
              <a:t>extension</a:t>
            </a:r>
            <a:r>
              <a:rPr lang="zh-CN" altLang="en-US" baseline="0" dirty="0"/>
              <a:t> </a:t>
            </a:r>
            <a:r>
              <a:rPr lang="en-US" altLang="zh-CN" baseline="0" dirty="0"/>
              <a:t>paths</a:t>
            </a:r>
            <a:r>
              <a:rPr lang="zh-CN" altLang="en-US" baseline="0" dirty="0"/>
              <a:t> </a:t>
            </a:r>
            <a:r>
              <a:rPr lang="en-US" altLang="zh-CN" baseline="0" dirty="0"/>
              <a:t>may</a:t>
            </a:r>
            <a:r>
              <a:rPr lang="zh-CN" altLang="en-US" baseline="0" dirty="0"/>
              <a:t> </a:t>
            </a:r>
            <a:r>
              <a:rPr lang="en-US" altLang="zh-CN" baseline="0" dirty="0"/>
              <a:t>lead</a:t>
            </a:r>
            <a:r>
              <a:rPr lang="zh-CN" altLang="en-US" baseline="0" dirty="0"/>
              <a:t> </a:t>
            </a:r>
            <a:r>
              <a:rPr lang="en-US" altLang="zh-CN" baseline="0" dirty="0"/>
              <a:t>to</a:t>
            </a:r>
            <a:r>
              <a:rPr lang="zh-CN" altLang="en-US" baseline="0" dirty="0"/>
              <a:t> </a:t>
            </a:r>
            <a:r>
              <a:rPr lang="en-US" altLang="zh-CN" baseline="0" dirty="0"/>
              <a:t>isomorphic</a:t>
            </a:r>
            <a:r>
              <a:rPr lang="zh-CN" altLang="en-US" baseline="0" dirty="0"/>
              <a:t> </a:t>
            </a:r>
            <a:r>
              <a:rPr lang="en-US" altLang="zh-CN" baseline="0" dirty="0"/>
              <a:t>patterns,</a:t>
            </a:r>
            <a:r>
              <a:rPr lang="zh-CN" altLang="en-US" baseline="0" dirty="0"/>
              <a:t> </a:t>
            </a:r>
            <a:r>
              <a:rPr lang="en-US" altLang="zh-CN" baseline="0" dirty="0"/>
              <a:t>redundancy</a:t>
            </a:r>
            <a:r>
              <a:rPr lang="zh-CN" altLang="en-US" baseline="0" dirty="0"/>
              <a:t> </a:t>
            </a:r>
            <a:r>
              <a:rPr lang="en-US" altLang="zh-CN" baseline="0" dirty="0"/>
              <a:t>avoidance</a:t>
            </a:r>
            <a:r>
              <a:rPr lang="zh-CN" altLang="en-US" baseline="0" dirty="0"/>
              <a:t> </a:t>
            </a:r>
            <a:r>
              <a:rPr lang="en-US" altLang="zh-CN" baseline="0" dirty="0"/>
              <a:t>is</a:t>
            </a:r>
            <a:r>
              <a:rPr lang="zh-CN" altLang="en-US" baseline="0" dirty="0"/>
              <a:t> </a:t>
            </a:r>
            <a:r>
              <a:rPr lang="en-US" altLang="zh-CN" baseline="0" dirty="0"/>
              <a:t>important.</a:t>
            </a:r>
          </a:p>
          <a:p>
            <a:r>
              <a:rPr lang="en-US" altLang="zh-CN" baseline="0" dirty="0"/>
              <a:t>Here,</a:t>
            </a:r>
            <a:r>
              <a:rPr lang="zh-CN" altLang="en-US" baseline="0" dirty="0"/>
              <a:t> </a:t>
            </a:r>
            <a:r>
              <a:rPr lang="en-US" altLang="zh-CN" baseline="0" dirty="0"/>
              <a:t>we</a:t>
            </a:r>
            <a:r>
              <a:rPr lang="zh-CN" altLang="en-US" baseline="0" dirty="0"/>
              <a:t> </a:t>
            </a:r>
            <a:r>
              <a:rPr lang="en-US" altLang="zh-CN" baseline="0" dirty="0"/>
              <a:t>show</a:t>
            </a:r>
            <a:r>
              <a:rPr lang="zh-CN" altLang="en-US" baseline="0" dirty="0"/>
              <a:t> </a:t>
            </a:r>
            <a:r>
              <a:rPr lang="en-US" altLang="zh-CN" baseline="0" dirty="0"/>
              <a:t>three</a:t>
            </a:r>
            <a:r>
              <a:rPr lang="zh-CN" altLang="en-US" baseline="0" dirty="0"/>
              <a:t> </a:t>
            </a:r>
            <a:r>
              <a:rPr lang="en-US" altLang="zh-CN" baseline="0" dirty="0"/>
              <a:t>tree</a:t>
            </a:r>
            <a:r>
              <a:rPr lang="zh-CN" altLang="en-US" baseline="0" dirty="0"/>
              <a:t> </a:t>
            </a:r>
            <a:r>
              <a:rPr lang="en-US" altLang="zh-CN" baseline="0" dirty="0"/>
              <a:t>patterns</a:t>
            </a:r>
            <a:r>
              <a:rPr lang="zh-CN" altLang="en-US" baseline="0" dirty="0"/>
              <a:t> </a:t>
            </a:r>
            <a:r>
              <a:rPr lang="en-US" altLang="zh-CN" baseline="0" dirty="0"/>
              <a:t>that</a:t>
            </a:r>
            <a:r>
              <a:rPr lang="zh-CN" altLang="en-US" baseline="0" dirty="0"/>
              <a:t> </a:t>
            </a:r>
            <a:r>
              <a:rPr lang="en-US" altLang="zh-CN" baseline="0" dirty="0"/>
              <a:t>are</a:t>
            </a:r>
            <a:r>
              <a:rPr lang="zh-CN" altLang="en-US" baseline="0" dirty="0"/>
              <a:t> </a:t>
            </a:r>
            <a:r>
              <a:rPr lang="en-US" altLang="zh-CN" baseline="0" dirty="0"/>
              <a:t>isomorphic</a:t>
            </a:r>
            <a:r>
              <a:rPr lang="zh-CN" altLang="en-US" baseline="0" dirty="0"/>
              <a:t> </a:t>
            </a:r>
            <a:r>
              <a:rPr lang="en-US" altLang="zh-CN" baseline="0" dirty="0"/>
              <a:t>if</a:t>
            </a:r>
            <a:r>
              <a:rPr lang="zh-CN" altLang="en-US" baseline="0" dirty="0"/>
              <a:t> </a:t>
            </a:r>
            <a:r>
              <a:rPr lang="en-US" altLang="zh-CN" baseline="0" dirty="0"/>
              <a:t>we</a:t>
            </a:r>
            <a:r>
              <a:rPr lang="zh-CN" altLang="en-US" baseline="0" dirty="0"/>
              <a:t> </a:t>
            </a:r>
            <a:r>
              <a:rPr lang="en-US" altLang="zh-CN" baseline="0" dirty="0"/>
              <a:t>ignore</a:t>
            </a:r>
            <a:r>
              <a:rPr lang="zh-CN" altLang="en-US" baseline="0" dirty="0"/>
              <a:t> </a:t>
            </a:r>
            <a:r>
              <a:rPr lang="en-US" altLang="zh-CN" baseline="0" dirty="0"/>
              <a:t>the</a:t>
            </a:r>
            <a:r>
              <a:rPr lang="zh-CN" altLang="en-US" baseline="0" dirty="0"/>
              <a:t> </a:t>
            </a:r>
            <a:r>
              <a:rPr lang="en-US" altLang="zh-CN" baseline="0" dirty="0"/>
              <a:t>children</a:t>
            </a:r>
            <a:r>
              <a:rPr lang="zh-CN" altLang="en-US" baseline="0" dirty="0"/>
              <a:t> </a:t>
            </a:r>
            <a:r>
              <a:rPr lang="en-US" altLang="zh-CN" baseline="0" dirty="0"/>
              <a:t>order.</a:t>
            </a:r>
          </a:p>
          <a:p>
            <a:r>
              <a:rPr lang="en-US" altLang="zh-CN" baseline="0" dirty="0"/>
              <a:t>We</a:t>
            </a:r>
            <a:r>
              <a:rPr lang="zh-CN" altLang="en-US" baseline="0" dirty="0"/>
              <a:t> </a:t>
            </a:r>
            <a:r>
              <a:rPr lang="en-US" altLang="zh-CN" baseline="0" dirty="0"/>
              <a:t>can</a:t>
            </a:r>
            <a:r>
              <a:rPr lang="zh-CN" altLang="en-US" baseline="0" dirty="0"/>
              <a:t> </a:t>
            </a:r>
            <a:r>
              <a:rPr lang="en-US" altLang="zh-CN" baseline="0" dirty="0"/>
              <a:t>define</a:t>
            </a:r>
            <a:r>
              <a:rPr lang="zh-CN" altLang="en-US" baseline="0" dirty="0"/>
              <a:t> </a:t>
            </a:r>
            <a:r>
              <a:rPr lang="en-US" altLang="zh-CN" baseline="0" dirty="0"/>
              <a:t>the</a:t>
            </a:r>
            <a:r>
              <a:rPr lang="zh-CN" altLang="en-US" baseline="0" dirty="0"/>
              <a:t> </a:t>
            </a:r>
            <a:r>
              <a:rPr lang="en-US" altLang="zh-CN" baseline="0" dirty="0"/>
              <a:t>one</a:t>
            </a:r>
            <a:r>
              <a:rPr lang="zh-CN" altLang="en-US" baseline="0" dirty="0"/>
              <a:t> </a:t>
            </a:r>
            <a:r>
              <a:rPr lang="en-US" altLang="zh-CN" baseline="0" dirty="0"/>
              <a:t>whose</a:t>
            </a:r>
            <a:r>
              <a:rPr lang="zh-CN" altLang="en-US" baseline="0" dirty="0"/>
              <a:t> </a:t>
            </a:r>
            <a:r>
              <a:rPr lang="en-US" altLang="zh-CN" baseline="0" dirty="0"/>
              <a:t>DFS</a:t>
            </a:r>
            <a:r>
              <a:rPr lang="zh-CN" altLang="en-US" baseline="0" dirty="0"/>
              <a:t> </a:t>
            </a:r>
            <a:r>
              <a:rPr lang="en-US" altLang="zh-CN" baseline="0" dirty="0"/>
              <a:t>serialization</a:t>
            </a:r>
            <a:r>
              <a:rPr lang="zh-CN" altLang="en-US" baseline="0" dirty="0"/>
              <a:t> </a:t>
            </a:r>
            <a:r>
              <a:rPr lang="en-US" altLang="zh-CN" baseline="0" dirty="0"/>
              <a:t>code</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canonical,</a:t>
            </a:r>
            <a:r>
              <a:rPr lang="zh-CN" altLang="en-US" baseline="0" dirty="0"/>
              <a:t> </a:t>
            </a:r>
            <a:r>
              <a:rPr lang="en-US" altLang="zh-CN" baseline="0" dirty="0"/>
              <a:t>then</a:t>
            </a:r>
            <a:r>
              <a:rPr lang="zh-CN" altLang="en-US" baseline="0" dirty="0"/>
              <a:t> </a:t>
            </a:r>
            <a:r>
              <a:rPr lang="en-US" altLang="zh-CN" baseline="0" dirty="0"/>
              <a:t>we</a:t>
            </a:r>
            <a:r>
              <a:rPr lang="zh-CN" altLang="en-US" baseline="0" dirty="0"/>
              <a:t> </a:t>
            </a:r>
            <a:r>
              <a:rPr lang="en-US" altLang="zh-CN" baseline="0" dirty="0"/>
              <a:t>only</a:t>
            </a:r>
            <a:r>
              <a:rPr lang="zh-CN" altLang="en-US" baseline="0" dirty="0"/>
              <a:t> </a:t>
            </a:r>
            <a:r>
              <a:rPr lang="en-US" altLang="zh-CN" baseline="0" dirty="0"/>
              <a:t>need</a:t>
            </a:r>
            <a:r>
              <a:rPr lang="zh-CN" altLang="en-US" baseline="0" dirty="0"/>
              <a:t> </a:t>
            </a:r>
            <a:r>
              <a:rPr lang="en-US" altLang="zh-CN" baseline="0" dirty="0"/>
              <a:t>to</a:t>
            </a:r>
            <a:r>
              <a:rPr lang="zh-CN" altLang="en-US" baseline="0" dirty="0"/>
              <a:t> </a:t>
            </a:r>
            <a:r>
              <a:rPr lang="en-US" altLang="zh-CN" baseline="0" dirty="0"/>
              <a:t>expand</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if</a:t>
            </a:r>
            <a:r>
              <a:rPr lang="zh-CN" altLang="en-US" baseline="0" dirty="0"/>
              <a:t> </a:t>
            </a:r>
            <a:r>
              <a:rPr lang="en-US" altLang="zh-CN" baseline="0" dirty="0"/>
              <a:t>its</a:t>
            </a:r>
            <a:r>
              <a:rPr lang="zh-CN" altLang="en-US" baseline="0" dirty="0"/>
              <a:t> </a:t>
            </a:r>
            <a:r>
              <a:rPr lang="en-US" altLang="zh-CN" baseline="0" dirty="0"/>
              <a:t>DFS</a:t>
            </a:r>
            <a:r>
              <a:rPr lang="zh-CN" altLang="en-US" baseline="0" dirty="0"/>
              <a:t> </a:t>
            </a:r>
            <a:r>
              <a:rPr lang="en-US" altLang="zh-CN" baseline="0" dirty="0"/>
              <a:t>serialization</a:t>
            </a:r>
            <a:r>
              <a:rPr lang="zh-CN" altLang="en-US" baseline="0" dirty="0"/>
              <a:t> </a:t>
            </a:r>
            <a:r>
              <a:rPr lang="en-US" altLang="zh-CN" baseline="0" dirty="0"/>
              <a:t>code</a:t>
            </a:r>
            <a:r>
              <a:rPr lang="zh-CN" altLang="en-US" baseline="0" dirty="0"/>
              <a:t> </a:t>
            </a:r>
            <a:r>
              <a:rPr lang="en-US" altLang="zh-CN" baseline="0" dirty="0"/>
              <a:t>is</a:t>
            </a:r>
            <a:r>
              <a:rPr lang="zh-CN" altLang="en-US" baseline="0" dirty="0"/>
              <a:t> </a:t>
            </a:r>
            <a:r>
              <a:rPr lang="en-US" altLang="zh-CN" baseline="0" dirty="0"/>
              <a:t>canonical.</a:t>
            </a:r>
          </a:p>
          <a:p>
            <a:r>
              <a:rPr lang="en-US" altLang="zh-CN" baseline="0" dirty="0"/>
              <a:t>[click]</a:t>
            </a:r>
          </a:p>
          <a:p>
            <a:r>
              <a:rPr lang="en-US" altLang="zh-CN" baseline="0" dirty="0"/>
              <a:t>For</a:t>
            </a:r>
            <a:r>
              <a:rPr lang="zh-CN" altLang="en-US" baseline="0" dirty="0"/>
              <a:t> </a:t>
            </a:r>
            <a:r>
              <a:rPr lang="en-US" altLang="zh-CN" baseline="0" dirty="0"/>
              <a:t>tree</a:t>
            </a:r>
            <a:r>
              <a:rPr lang="zh-CN" altLang="en-US" baseline="0" dirty="0"/>
              <a:t> </a:t>
            </a:r>
            <a:r>
              <a:rPr lang="en-US" altLang="zh-CN" baseline="0" dirty="0"/>
              <a:t>patterns,</a:t>
            </a:r>
            <a:r>
              <a:rPr lang="zh-CN" altLang="en-US" baseline="0" dirty="0"/>
              <a:t> </a:t>
            </a:r>
            <a:r>
              <a:rPr lang="en-US" altLang="zh-CN" baseline="0" dirty="0"/>
              <a:t>canonicality</a:t>
            </a:r>
            <a:r>
              <a:rPr lang="zh-CN" altLang="en-US" baseline="0" dirty="0"/>
              <a:t> </a:t>
            </a:r>
            <a:r>
              <a:rPr lang="en-US" altLang="zh-CN" baseline="0" dirty="0"/>
              <a:t>is</a:t>
            </a:r>
            <a:r>
              <a:rPr lang="zh-CN" altLang="en-US" baseline="0" dirty="0"/>
              <a:t> </a:t>
            </a:r>
            <a:r>
              <a:rPr lang="en-US" altLang="zh-CN" baseline="0" dirty="0"/>
              <a:t>easy</a:t>
            </a:r>
            <a:r>
              <a:rPr lang="zh-CN" altLang="en-US" baseline="0" dirty="0"/>
              <a:t> </a:t>
            </a:r>
            <a:r>
              <a:rPr lang="en-US" altLang="zh-CN" baseline="0" dirty="0"/>
              <a:t>to</a:t>
            </a:r>
            <a:r>
              <a:rPr lang="zh-CN" altLang="en-US" baseline="0" dirty="0"/>
              <a:t> </a:t>
            </a:r>
            <a:r>
              <a:rPr lang="en-US" altLang="zh-CN" baseline="0" dirty="0"/>
              <a:t>check</a:t>
            </a:r>
            <a:r>
              <a:rPr lang="zh-CN" altLang="en-US" baseline="0" dirty="0"/>
              <a:t> </a:t>
            </a:r>
            <a:r>
              <a:rPr lang="en-US" altLang="zh-CN" baseline="0" dirty="0"/>
              <a:t>since</a:t>
            </a:r>
            <a:r>
              <a:rPr lang="zh-CN" altLang="en-US" baseline="0" dirty="0"/>
              <a:t> </a:t>
            </a:r>
            <a:r>
              <a:rPr lang="en-US" altLang="zh-CN" baseline="0" dirty="0"/>
              <a:t>only</a:t>
            </a:r>
            <a:r>
              <a:rPr lang="zh-CN" altLang="en-US" baseline="0" dirty="0"/>
              <a:t> </a:t>
            </a:r>
            <a:r>
              <a:rPr lang="en-US" altLang="zh-CN" baseline="0" dirty="0"/>
              <a:t>the</a:t>
            </a:r>
            <a:r>
              <a:rPr lang="zh-CN" altLang="en-US" baseline="0" dirty="0"/>
              <a:t> </a:t>
            </a:r>
            <a:r>
              <a:rPr lang="en-US" altLang="zh-CN" baseline="0" dirty="0"/>
              <a:t>pattern</a:t>
            </a:r>
            <a:r>
              <a:rPr lang="zh-CN" altLang="en-US" baseline="0" dirty="0"/>
              <a:t> </a:t>
            </a:r>
            <a:r>
              <a:rPr lang="en-US" altLang="zh-CN" baseline="0" dirty="0"/>
              <a:t>with</a:t>
            </a:r>
            <a:r>
              <a:rPr lang="zh-CN" altLang="en-US" baseline="0" dirty="0"/>
              <a:t> </a:t>
            </a:r>
            <a:r>
              <a:rPr lang="en-US" altLang="zh-CN" baseline="0" dirty="0"/>
              <a:t>children</a:t>
            </a:r>
            <a:r>
              <a:rPr lang="zh-CN" altLang="en-US" baseline="0" dirty="0"/>
              <a:t> </a:t>
            </a:r>
            <a:r>
              <a:rPr lang="en-US" altLang="zh-CN" baseline="0" dirty="0"/>
              <a:t>ordered</a:t>
            </a:r>
            <a:r>
              <a:rPr lang="zh-CN" altLang="en-US" baseline="0" dirty="0"/>
              <a:t> </a:t>
            </a:r>
            <a:r>
              <a:rPr lang="en-US" altLang="zh-CN" baseline="0" dirty="0"/>
              <a:t>exactly</a:t>
            </a:r>
            <a:r>
              <a:rPr lang="zh-CN" altLang="en-US" baseline="0" dirty="0"/>
              <a:t> </a:t>
            </a:r>
            <a:r>
              <a:rPr lang="en-US" altLang="zh-CN" baseline="0" dirty="0"/>
              <a:t>following</a:t>
            </a:r>
            <a:r>
              <a:rPr lang="zh-CN" altLang="en-US" baseline="0" dirty="0"/>
              <a:t> </a:t>
            </a:r>
            <a:r>
              <a:rPr lang="en-US" altLang="zh-CN" baseline="0" dirty="0"/>
              <a:t>the</a:t>
            </a:r>
            <a:r>
              <a:rPr lang="zh-CN" altLang="en-US" baseline="0" dirty="0"/>
              <a:t> </a:t>
            </a:r>
            <a:r>
              <a:rPr lang="en-US" altLang="zh-CN" baseline="0" dirty="0"/>
              <a:t>element</a:t>
            </a:r>
            <a:r>
              <a:rPr lang="zh-CN" altLang="en-US" baseline="0" dirty="0"/>
              <a:t> </a:t>
            </a:r>
            <a:r>
              <a:rPr lang="en-US" altLang="zh-CN" baseline="0" dirty="0"/>
              <a:t>order</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alphabet</a:t>
            </a:r>
            <a:r>
              <a:rPr lang="zh-CN" altLang="en-US" baseline="0" dirty="0"/>
              <a:t> </a:t>
            </a:r>
            <a:r>
              <a:rPr lang="en-US" altLang="zh-CN" baseline="0" dirty="0"/>
              <a:t>is</a:t>
            </a:r>
            <a:r>
              <a:rPr lang="zh-CN" altLang="en-US" baseline="0" dirty="0"/>
              <a:t> </a:t>
            </a:r>
            <a:r>
              <a:rPr lang="en-US" altLang="zh-CN" baseline="0" dirty="0"/>
              <a:t>canonical.</a:t>
            </a:r>
            <a:r>
              <a:rPr lang="zh-CN" altLang="en-US" baseline="0" dirty="0"/>
              <a:t> </a:t>
            </a:r>
            <a:r>
              <a:rPr lang="en-US" altLang="zh-CN" baseline="0" dirty="0"/>
              <a:t>This</a:t>
            </a:r>
            <a:r>
              <a:rPr lang="zh-CN" altLang="en-US" baseline="0" dirty="0"/>
              <a:t> </a:t>
            </a:r>
            <a:r>
              <a:rPr lang="en-US" altLang="zh-CN" baseline="0" dirty="0"/>
              <a:t>checking</a:t>
            </a:r>
            <a:r>
              <a:rPr lang="zh-CN" altLang="en-US" baseline="0" dirty="0"/>
              <a:t> </a:t>
            </a:r>
            <a:r>
              <a:rPr lang="en-US" altLang="zh-CN" baseline="0" dirty="0"/>
              <a:t>is</a:t>
            </a:r>
            <a:r>
              <a:rPr lang="zh-CN" altLang="en-US" baseline="0" dirty="0"/>
              <a:t> </a:t>
            </a:r>
            <a:r>
              <a:rPr lang="en-US" altLang="zh-CN" baseline="0" dirty="0"/>
              <a:t>more</a:t>
            </a:r>
            <a:r>
              <a:rPr lang="zh-CN" altLang="en-US" baseline="0" dirty="0"/>
              <a:t> </a:t>
            </a:r>
            <a:r>
              <a:rPr lang="en-US" altLang="zh-CN" baseline="0" dirty="0"/>
              <a:t>complicated</a:t>
            </a:r>
            <a:r>
              <a:rPr lang="zh-CN" altLang="en-US" baseline="0" dirty="0"/>
              <a:t> </a:t>
            </a:r>
            <a:r>
              <a:rPr lang="en-US" altLang="zh-CN" baseline="0" dirty="0"/>
              <a:t>for</a:t>
            </a:r>
            <a:r>
              <a:rPr lang="zh-CN" altLang="en-US" baseline="0" dirty="0"/>
              <a:t> </a:t>
            </a:r>
            <a:r>
              <a:rPr lang="en-US" altLang="zh-CN" baseline="0" dirty="0"/>
              <a:t>graphs</a:t>
            </a:r>
            <a:r>
              <a:rPr lang="zh-CN" altLang="en-US" baseline="0" dirty="0"/>
              <a:t> </a:t>
            </a:r>
            <a:r>
              <a:rPr lang="en-US" altLang="zh-CN" baseline="0" dirty="0"/>
              <a:t>but</a:t>
            </a:r>
            <a:r>
              <a:rPr lang="zh-CN" altLang="en-US" baseline="0" dirty="0"/>
              <a:t> </a:t>
            </a:r>
            <a:r>
              <a:rPr lang="en-US" altLang="zh-CN" baseline="0" dirty="0"/>
              <a:t>schemes</a:t>
            </a:r>
            <a:r>
              <a:rPr lang="zh-CN" altLang="en-US" baseline="0" dirty="0"/>
              <a:t> </a:t>
            </a:r>
            <a:r>
              <a:rPr lang="en-US" altLang="zh-CN" baseline="0" dirty="0"/>
              <a:t>like</a:t>
            </a:r>
            <a:r>
              <a:rPr lang="zh-CN" altLang="en-US" baseline="0" dirty="0"/>
              <a:t> </a:t>
            </a:r>
            <a:r>
              <a:rPr lang="en-US" altLang="zh-CN" baseline="0" dirty="0"/>
              <a:t>the</a:t>
            </a:r>
            <a:r>
              <a:rPr lang="zh-CN" altLang="en-US" baseline="0" dirty="0"/>
              <a:t> </a:t>
            </a:r>
            <a:r>
              <a:rPr lang="en-US" altLang="zh-CN" baseline="0" dirty="0"/>
              <a:t>DFS</a:t>
            </a:r>
            <a:r>
              <a:rPr lang="zh-CN" altLang="en-US" baseline="0" dirty="0"/>
              <a:t> </a:t>
            </a:r>
            <a:r>
              <a:rPr lang="en-US" altLang="zh-CN" baseline="0" dirty="0"/>
              <a:t>code</a:t>
            </a:r>
            <a:r>
              <a:rPr lang="zh-CN" altLang="en-US" baseline="0" dirty="0"/>
              <a:t> </a:t>
            </a:r>
            <a:r>
              <a:rPr lang="en-US" altLang="zh-CN" baseline="0" dirty="0"/>
              <a:t>of</a:t>
            </a:r>
            <a:r>
              <a:rPr lang="zh-CN" altLang="en-US" baseline="0" dirty="0"/>
              <a:t> </a:t>
            </a:r>
            <a:r>
              <a:rPr lang="en-US" altLang="zh-CN" baseline="0" dirty="0" err="1"/>
              <a:t>gSpan</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applied.</a:t>
            </a:r>
          </a:p>
          <a:p>
            <a:r>
              <a:rPr lang="en-US" altLang="zh-CN" baseline="0" dirty="0"/>
              <a:t>[click]</a:t>
            </a:r>
          </a:p>
          <a:p>
            <a:r>
              <a:rPr lang="en-US" altLang="zh-CN" baseline="0" dirty="0"/>
              <a:t>The</a:t>
            </a:r>
            <a:r>
              <a:rPr lang="zh-CN" altLang="en-US" baseline="0" dirty="0"/>
              <a:t> </a:t>
            </a:r>
            <a:r>
              <a:rPr lang="en-US" altLang="zh-CN" baseline="0" dirty="0"/>
              <a:t>other</a:t>
            </a:r>
            <a:r>
              <a:rPr lang="zh-CN" altLang="en-US" baseline="0" dirty="0"/>
              <a:t> </a:t>
            </a:r>
            <a:r>
              <a:rPr lang="en-US" altLang="zh-CN" baseline="0" dirty="0"/>
              <a:t>redundant</a:t>
            </a:r>
            <a:r>
              <a:rPr lang="zh-CN" altLang="en-US" baseline="0" dirty="0"/>
              <a:t> </a:t>
            </a:r>
            <a:r>
              <a:rPr lang="en-US" altLang="zh-CN" baseline="0" dirty="0"/>
              <a:t>branches</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pruned</a:t>
            </a:r>
            <a:r>
              <a:rPr lang="zh-CN" altLang="en-US" baseline="0" dirty="0"/>
              <a:t> </a:t>
            </a:r>
            <a:r>
              <a:rPr lang="en-US" altLang="zh-CN" baseline="0" dirty="0"/>
              <a:t>as</a:t>
            </a:r>
            <a:r>
              <a:rPr lang="zh-CN" altLang="en-US" baseline="0" dirty="0"/>
              <a:t> </a:t>
            </a:r>
            <a:r>
              <a:rPr lang="en-US" altLang="zh-CN" baseline="0" dirty="0"/>
              <a:t>shown</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right.</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36</a:t>
            </a:fld>
            <a:endParaRPr lang="en-US"/>
          </a:p>
        </p:txBody>
      </p:sp>
    </p:spTree>
    <p:extLst>
      <p:ext uri="{BB962C8B-B14F-4D97-AF65-F5344CB8AC3E}">
        <p14:creationId xmlns:p14="http://schemas.microsoft.com/office/powerpoint/2010/main" val="2883724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Here</a:t>
            </a:r>
            <a:r>
              <a:rPr lang="zh-CN" altLang="en-US" baseline="0" dirty="0"/>
              <a:t> </a:t>
            </a:r>
            <a:r>
              <a:rPr lang="en-US" altLang="zh-CN" baseline="0" dirty="0"/>
              <a:t>we</a:t>
            </a:r>
            <a:r>
              <a:rPr lang="zh-CN" altLang="en-US" baseline="0" dirty="0"/>
              <a:t> </a:t>
            </a:r>
            <a:r>
              <a:rPr lang="en-US" altLang="zh-CN" baseline="0" dirty="0"/>
              <a:t>show</a:t>
            </a:r>
            <a:r>
              <a:rPr lang="zh-CN" altLang="en-US" baseline="0" dirty="0"/>
              <a:t> </a:t>
            </a:r>
            <a:r>
              <a:rPr lang="en-US" altLang="zh-CN" baseline="0" dirty="0"/>
              <a:t>the</a:t>
            </a:r>
            <a:r>
              <a:rPr lang="zh-CN" altLang="en-US" baseline="0" dirty="0"/>
              <a:t> </a:t>
            </a:r>
            <a:r>
              <a:rPr lang="en-US" altLang="zh-CN" baseline="0" dirty="0"/>
              <a:t>mining</a:t>
            </a:r>
            <a:r>
              <a:rPr lang="zh-CN" altLang="en-US" baseline="0" dirty="0"/>
              <a:t> </a:t>
            </a:r>
            <a:r>
              <a:rPr lang="en-US" altLang="zh-CN" baseline="0" dirty="0"/>
              <a:t>process</a:t>
            </a:r>
            <a:r>
              <a:rPr lang="zh-CN" altLang="en-US" baseline="0" dirty="0"/>
              <a:t> </a:t>
            </a:r>
            <a:r>
              <a:rPr lang="en-US" altLang="zh-CN" baseline="0" dirty="0"/>
              <a:t>in</a:t>
            </a:r>
            <a:r>
              <a:rPr lang="zh-CN" altLang="en-US" baseline="0" dirty="0"/>
              <a:t> </a:t>
            </a:r>
            <a:r>
              <a:rPr lang="en-US" altLang="zh-CN" baseline="0" dirty="0" err="1"/>
              <a:t>PrefixFPM</a:t>
            </a:r>
            <a:r>
              <a:rPr lang="en-US" altLang="zh-CN" baseline="0" dirty="0"/>
              <a:t>,</a:t>
            </a:r>
            <a:r>
              <a:rPr lang="zh-CN" altLang="en-US" baseline="0" dirty="0"/>
              <a:t> </a:t>
            </a:r>
            <a:r>
              <a:rPr lang="en-US" altLang="zh-CN" baseline="0" dirty="0"/>
              <a:t>where</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available</a:t>
            </a:r>
            <a:r>
              <a:rPr lang="zh-CN" altLang="en-US" baseline="0" dirty="0"/>
              <a:t> </a:t>
            </a:r>
            <a:r>
              <a:rPr lang="en-US" altLang="zh-CN" baseline="0" dirty="0"/>
              <a:t>node</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leftmost</a:t>
            </a:r>
            <a:r>
              <a:rPr lang="zh-CN" altLang="en-US" baseline="0" dirty="0"/>
              <a:t> </a:t>
            </a:r>
            <a:r>
              <a:rPr lang="en-US" altLang="zh-CN" baseline="0" dirty="0"/>
              <a:t>path</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fetched</a:t>
            </a:r>
            <a:r>
              <a:rPr lang="zh-CN" altLang="en-US" baseline="0" dirty="0"/>
              <a:t> </a:t>
            </a:r>
            <a:r>
              <a:rPr lang="en-US" altLang="zh-CN" baseline="0" dirty="0"/>
              <a:t>as</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by</a:t>
            </a:r>
            <a:r>
              <a:rPr lang="zh-CN" altLang="en-US" baseline="0" dirty="0"/>
              <a:t> </a:t>
            </a:r>
            <a:r>
              <a:rPr lang="en-US" altLang="zh-CN" baseline="0" dirty="0"/>
              <a:t>each</a:t>
            </a:r>
            <a:r>
              <a:rPr lang="zh-CN" altLang="en-US" baseline="0" dirty="0"/>
              <a:t> </a:t>
            </a:r>
            <a:r>
              <a:rPr lang="en-US" altLang="zh-CN" baseline="0" dirty="0"/>
              <a:t>computing</a:t>
            </a:r>
            <a:r>
              <a:rPr lang="zh-CN" altLang="en-US" baseline="0" dirty="0"/>
              <a:t> </a:t>
            </a:r>
            <a:r>
              <a:rPr lang="en-US" altLang="zh-CN" baseline="0" dirty="0"/>
              <a:t>thread</a:t>
            </a:r>
            <a:r>
              <a:rPr lang="zh-CN" altLang="en-US" baseline="0" dirty="0"/>
              <a:t> </a:t>
            </a:r>
            <a:r>
              <a:rPr lang="en-US" altLang="zh-CN" baseline="0" dirty="0"/>
              <a:t>for</a:t>
            </a:r>
            <a:r>
              <a:rPr lang="zh-CN" altLang="en-US" baseline="0" dirty="0"/>
              <a:t> </a:t>
            </a:r>
            <a:r>
              <a:rPr lang="en-US" altLang="zh-CN" baseline="0" dirty="0"/>
              <a:t>mining</a:t>
            </a:r>
            <a:r>
              <a:rPr lang="zh-CN" altLang="en-US" baseline="0" dirty="0"/>
              <a:t> </a:t>
            </a:r>
            <a:r>
              <a:rPr lang="en-US" altLang="zh-CN" baseline="0" dirty="0"/>
              <a:t>its</a:t>
            </a:r>
            <a:r>
              <a:rPr lang="zh-CN" altLang="en-US" baseline="0" dirty="0"/>
              <a:t> </a:t>
            </a:r>
            <a:r>
              <a:rPr lang="en-US" altLang="zh-CN" baseline="0" dirty="0"/>
              <a:t>subtree.</a:t>
            </a:r>
          </a:p>
          <a:p>
            <a:r>
              <a:rPr lang="en-US" altLang="zh-CN" baseline="0" dirty="0"/>
              <a:t>[click]</a:t>
            </a:r>
            <a:r>
              <a:rPr lang="zh-CN" altLang="en-US" baseline="0" dirty="0"/>
              <a:t> </a:t>
            </a:r>
            <a:r>
              <a:rPr lang="en-US" altLang="zh-CN" baseline="0" dirty="0"/>
              <a:t>x</a:t>
            </a:r>
            <a:r>
              <a:rPr lang="zh-CN" altLang="en-US" baseline="0" dirty="0"/>
              <a:t> </a:t>
            </a:r>
            <a:r>
              <a:rPr lang="en-US" altLang="zh-CN" baseline="0" dirty="0"/>
              <a:t>4</a:t>
            </a:r>
          </a:p>
          <a:p>
            <a:r>
              <a:rPr lang="en-US" altLang="zh-CN" baseline="0" dirty="0"/>
              <a:t>If</a:t>
            </a:r>
            <a:r>
              <a:rPr lang="zh-CN" altLang="en-US" baseline="0" dirty="0"/>
              <a:t> </a:t>
            </a:r>
            <a:r>
              <a:rPr lang="en-US" altLang="zh-CN" baseline="0" dirty="0"/>
              <a:t>the</a:t>
            </a:r>
            <a:r>
              <a:rPr lang="zh-CN" altLang="en-US" baseline="0" dirty="0"/>
              <a:t> </a:t>
            </a:r>
            <a:r>
              <a:rPr lang="en-US" altLang="zh-CN" baseline="0" dirty="0"/>
              <a:t>mining</a:t>
            </a:r>
            <a:r>
              <a:rPr lang="zh-CN" altLang="en-US" baseline="0" dirty="0"/>
              <a:t> </a:t>
            </a:r>
            <a:r>
              <a:rPr lang="en-US" altLang="zh-CN" baseline="0" dirty="0"/>
              <a:t>by</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times</a:t>
            </a:r>
            <a:r>
              <a:rPr lang="zh-CN" altLang="en-US" baseline="0" dirty="0"/>
              <a:t> </a:t>
            </a:r>
            <a:r>
              <a:rPr lang="en-US" altLang="zh-CN" baseline="0" dirty="0"/>
              <a:t>out,</a:t>
            </a:r>
            <a:r>
              <a:rPr lang="zh-CN" altLang="en-US" baseline="0" dirty="0"/>
              <a:t> </a:t>
            </a:r>
            <a:r>
              <a:rPr lang="en-US" altLang="zh-CN" baseline="0" dirty="0"/>
              <a:t>the</a:t>
            </a:r>
            <a:r>
              <a:rPr lang="zh-CN" altLang="en-US" baseline="0" dirty="0"/>
              <a:t> </a:t>
            </a:r>
            <a:r>
              <a:rPr lang="en-US" altLang="zh-CN" baseline="0" dirty="0"/>
              <a:t>subtrees</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child</a:t>
            </a:r>
            <a:r>
              <a:rPr lang="zh-CN" altLang="en-US" baseline="0" dirty="0"/>
              <a:t> </a:t>
            </a:r>
            <a:r>
              <a:rPr lang="en-US" altLang="zh-CN" baseline="0" dirty="0"/>
              <a:t>nodes</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treated</a:t>
            </a:r>
            <a:r>
              <a:rPr lang="zh-CN" altLang="en-US" baseline="0" dirty="0"/>
              <a:t> </a:t>
            </a:r>
            <a:r>
              <a:rPr lang="en-US" altLang="zh-CN" baseline="0" dirty="0"/>
              <a:t>as</a:t>
            </a:r>
            <a:r>
              <a:rPr lang="zh-CN" altLang="en-US" baseline="0" dirty="0"/>
              <a:t> </a:t>
            </a:r>
            <a:r>
              <a:rPr lang="en-US" altLang="zh-CN" baseline="0" dirty="0"/>
              <a:t>new</a:t>
            </a:r>
            <a:r>
              <a:rPr lang="zh-CN" altLang="en-US" baseline="0" dirty="0"/>
              <a:t> </a:t>
            </a:r>
            <a:r>
              <a:rPr lang="en-US" altLang="zh-CN" baseline="0" dirty="0"/>
              <a:t>tasks</a:t>
            </a:r>
            <a:r>
              <a:rPr lang="zh-CN" altLang="en-US" baseline="0" dirty="0"/>
              <a:t> </a:t>
            </a:r>
            <a:r>
              <a:rPr lang="en-US" altLang="zh-CN" baseline="0" dirty="0"/>
              <a:t>and</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system</a:t>
            </a:r>
            <a:r>
              <a:rPr lang="zh-CN" altLang="en-US" baseline="0" dirty="0"/>
              <a:t> </a:t>
            </a:r>
            <a:r>
              <a:rPr lang="en-US" altLang="zh-CN" baseline="0" dirty="0"/>
              <a:t>for</a:t>
            </a:r>
            <a:r>
              <a:rPr lang="zh-CN" altLang="en-US" baseline="0" dirty="0"/>
              <a:t> </a:t>
            </a:r>
            <a:r>
              <a:rPr lang="en-US" altLang="zh-CN" baseline="0" dirty="0"/>
              <a:t>parallel</a:t>
            </a:r>
            <a:r>
              <a:rPr lang="zh-CN" altLang="en-US" baseline="0" dirty="0"/>
              <a:t> </a:t>
            </a:r>
            <a:r>
              <a:rPr lang="en-US" altLang="zh-CN" baseline="0" dirty="0"/>
              <a:t>processing</a:t>
            </a:r>
            <a:r>
              <a:rPr lang="zh-CN" altLang="en-US" baseline="0" dirty="0"/>
              <a:t> </a:t>
            </a:r>
            <a:r>
              <a:rPr lang="en-US" altLang="zh-CN" baseline="0" dirty="0"/>
              <a:t>to</a:t>
            </a:r>
            <a:r>
              <a:rPr lang="zh-CN" altLang="en-US" baseline="0" dirty="0"/>
              <a:t> </a:t>
            </a:r>
            <a:r>
              <a:rPr lang="en-US" altLang="zh-CN" baseline="0" dirty="0"/>
              <a:t>avoid</a:t>
            </a:r>
            <a:r>
              <a:rPr lang="zh-CN" altLang="en-US" baseline="0" dirty="0"/>
              <a:t> </a:t>
            </a:r>
            <a:r>
              <a:rPr lang="en-US" altLang="zh-CN" baseline="0" dirty="0"/>
              <a:t>stragglers.</a:t>
            </a:r>
          </a:p>
          <a:p>
            <a:r>
              <a:rPr lang="en-US" altLang="zh-CN" baseline="0" dirty="0"/>
              <a:t>[click]</a:t>
            </a:r>
            <a:r>
              <a:rPr lang="zh-CN" altLang="en-US" baseline="0" dirty="0"/>
              <a:t> </a:t>
            </a:r>
            <a:endParaRPr lang="en-US" altLang="zh-CN" baseline="0" dirty="0"/>
          </a:p>
          <a:p>
            <a:r>
              <a:rPr lang="en-US" altLang="zh-CN" baseline="0" dirty="0"/>
              <a:t>Initially</a:t>
            </a:r>
            <a:r>
              <a:rPr lang="zh-CN" altLang="en-US" baseline="0" dirty="0"/>
              <a:t> </a:t>
            </a:r>
            <a:r>
              <a:rPr lang="en-US" altLang="zh-CN" baseline="0" dirty="0"/>
              <a:t>when</a:t>
            </a:r>
            <a:r>
              <a:rPr lang="zh-CN" altLang="en-US" baseline="0" dirty="0"/>
              <a:t> </a:t>
            </a:r>
            <a:r>
              <a:rPr lang="en-US" altLang="zh-CN" baseline="0" dirty="0"/>
              <a:t>there</a:t>
            </a:r>
            <a:r>
              <a:rPr lang="zh-CN" altLang="en-US" baseline="0" dirty="0"/>
              <a:t> </a:t>
            </a:r>
            <a:r>
              <a:rPr lang="en-US" altLang="zh-CN" baseline="0" dirty="0"/>
              <a:t>are</a:t>
            </a:r>
            <a:r>
              <a:rPr lang="zh-CN" altLang="en-US" baseline="0" dirty="0"/>
              <a:t> </a:t>
            </a:r>
            <a:r>
              <a:rPr lang="en-US" altLang="zh-CN" baseline="0" dirty="0"/>
              <a:t>not</a:t>
            </a:r>
            <a:r>
              <a:rPr lang="zh-CN" altLang="en-US" baseline="0" dirty="0"/>
              <a:t> </a:t>
            </a:r>
            <a:r>
              <a:rPr lang="en-US" altLang="zh-CN" baseline="0" dirty="0"/>
              <a:t>many</a:t>
            </a:r>
            <a:r>
              <a:rPr lang="zh-CN" altLang="en-US" baseline="0" dirty="0"/>
              <a:t> </a:t>
            </a:r>
            <a:r>
              <a:rPr lang="en-US" altLang="zh-CN" baseline="0" dirty="0"/>
              <a:t>patterns,</a:t>
            </a:r>
            <a:r>
              <a:rPr lang="zh-CN" altLang="en-US" baseline="0" dirty="0"/>
              <a:t> </a:t>
            </a:r>
            <a:r>
              <a:rPr lang="en-US" altLang="zh-CN" baseline="0" dirty="0"/>
              <a:t>parallelism</a:t>
            </a:r>
            <a:r>
              <a:rPr lang="zh-CN" altLang="en-US" baseline="0" dirty="0"/>
              <a:t> </a:t>
            </a:r>
            <a:r>
              <a:rPr lang="en-US" altLang="zh-CN" baseline="0" dirty="0"/>
              <a:t>can</a:t>
            </a:r>
            <a:r>
              <a:rPr lang="zh-CN" altLang="en-US" baseline="0" dirty="0"/>
              <a:t> </a:t>
            </a:r>
            <a:r>
              <a:rPr lang="en-US" altLang="zh-CN" baseline="0" dirty="0"/>
              <a:t>come</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concurrent</a:t>
            </a:r>
            <a:r>
              <a:rPr lang="zh-CN" altLang="en-US" baseline="0" dirty="0"/>
              <a:t> </a:t>
            </a:r>
            <a:r>
              <a:rPr lang="en-US" altLang="zh-CN" baseline="0" dirty="0"/>
              <a:t>examining</a:t>
            </a:r>
            <a:r>
              <a:rPr lang="zh-CN" altLang="en-US" baseline="0" dirty="0"/>
              <a:t> </a:t>
            </a:r>
            <a:r>
              <a:rPr lang="en-US" altLang="zh-CN" baseline="0" dirty="0"/>
              <a:t>of</a:t>
            </a:r>
            <a:r>
              <a:rPr lang="zh-CN" altLang="en-US" baseline="0" dirty="0"/>
              <a:t> </a:t>
            </a:r>
            <a:r>
              <a:rPr lang="en-US" altLang="zh-CN" baseline="0" dirty="0"/>
              <a:t>data</a:t>
            </a:r>
            <a:r>
              <a:rPr lang="zh-CN" altLang="en-US" baseline="0" dirty="0"/>
              <a:t> </a:t>
            </a:r>
            <a:r>
              <a:rPr lang="en-US" altLang="zh-CN" baseline="0" dirty="0"/>
              <a:t>items</a:t>
            </a:r>
            <a:r>
              <a:rPr lang="zh-CN" altLang="en-US" baseline="0" dirty="0"/>
              <a:t> </a:t>
            </a:r>
            <a:r>
              <a:rPr lang="en-US" altLang="zh-CN" baseline="0" dirty="0"/>
              <a:t>for</a:t>
            </a:r>
            <a:r>
              <a:rPr lang="zh-CN" altLang="en-US" baseline="0" dirty="0"/>
              <a:t> </a:t>
            </a:r>
            <a:r>
              <a:rPr lang="en-US" altLang="zh-CN" baseline="0" dirty="0"/>
              <a:t>pattern</a:t>
            </a:r>
            <a:r>
              <a:rPr lang="zh-CN" altLang="en-US" baseline="0" dirty="0"/>
              <a:t> </a:t>
            </a:r>
            <a:r>
              <a:rPr lang="en-US" altLang="zh-CN" baseline="0" dirty="0"/>
              <a:t>matching.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37</a:t>
            </a:fld>
            <a:endParaRPr lang="en-US"/>
          </a:p>
        </p:txBody>
      </p:sp>
    </p:spTree>
    <p:extLst>
      <p:ext uri="{BB962C8B-B14F-4D97-AF65-F5344CB8AC3E}">
        <p14:creationId xmlns:p14="http://schemas.microsoft.com/office/powerpoint/2010/main" val="3854542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Finally, we review the T-FSM system which is for frequent subgraph pattern mining on a single big graph.</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38</a:t>
            </a:fld>
            <a:endParaRPr lang="en-US"/>
          </a:p>
        </p:txBody>
      </p:sp>
    </p:spTree>
    <p:extLst>
      <p:ext uri="{BB962C8B-B14F-4D97-AF65-F5344CB8AC3E}">
        <p14:creationId xmlns:p14="http://schemas.microsoft.com/office/powerpoint/2010/main" val="13255503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A</a:t>
            </a:r>
            <a:r>
              <a:rPr lang="zh-CN" altLang="en-US" baseline="0" dirty="0"/>
              <a:t> </a:t>
            </a:r>
            <a:r>
              <a:rPr lang="en-US" altLang="zh-CN" baseline="0" dirty="0"/>
              <a:t>notable</a:t>
            </a:r>
            <a:r>
              <a:rPr lang="zh-CN" altLang="en-US" baseline="0" dirty="0"/>
              <a:t> </a:t>
            </a:r>
            <a:r>
              <a:rPr lang="en-US" altLang="zh-CN" baseline="0" dirty="0"/>
              <a:t>difference</a:t>
            </a:r>
            <a:r>
              <a:rPr lang="zh-CN" altLang="en-US" baseline="0" dirty="0"/>
              <a:t> </a:t>
            </a:r>
            <a:r>
              <a:rPr lang="en-US" altLang="zh-CN" baseline="0" dirty="0"/>
              <a:t>from</a:t>
            </a:r>
            <a:r>
              <a:rPr lang="zh-CN" altLang="en-US" baseline="0" dirty="0"/>
              <a:t> </a:t>
            </a:r>
            <a:r>
              <a:rPr lang="en-US" altLang="zh-CN" baseline="0" dirty="0"/>
              <a:t>mining</a:t>
            </a:r>
            <a:r>
              <a:rPr lang="zh-CN" altLang="en-US" baseline="0" dirty="0"/>
              <a:t> </a:t>
            </a:r>
            <a:r>
              <a:rPr lang="en-US" altLang="zh-CN" baseline="0" dirty="0"/>
              <a:t>frequent</a:t>
            </a:r>
            <a:r>
              <a:rPr lang="zh-CN" altLang="en-US" baseline="0" dirty="0"/>
              <a:t> </a:t>
            </a:r>
            <a:r>
              <a:rPr lang="en-US" altLang="zh-CN" baseline="0" dirty="0"/>
              <a:t>patterns</a:t>
            </a:r>
            <a:r>
              <a:rPr lang="zh-CN" altLang="en-US" baseline="0" dirty="0"/>
              <a:t> </a:t>
            </a:r>
            <a:r>
              <a:rPr lang="en-US" altLang="zh-CN" baseline="0" dirty="0"/>
              <a:t>from</a:t>
            </a:r>
            <a:r>
              <a:rPr lang="zh-CN" altLang="en-US" baseline="0" dirty="0"/>
              <a:t> </a:t>
            </a:r>
            <a:r>
              <a:rPr lang="en-US" altLang="zh-CN" baseline="0" dirty="0"/>
              <a:t>a</a:t>
            </a:r>
            <a:r>
              <a:rPr lang="zh-CN" altLang="en-US" baseline="0" dirty="0"/>
              <a:t> </a:t>
            </a:r>
            <a:r>
              <a:rPr lang="en-US" altLang="zh-CN" baseline="0" dirty="0"/>
              <a:t>transaction</a:t>
            </a:r>
            <a:r>
              <a:rPr lang="zh-CN" altLang="en-US" baseline="0" dirty="0"/>
              <a:t> </a:t>
            </a:r>
            <a:r>
              <a:rPr lang="en-US" altLang="zh-CN" baseline="0" dirty="0"/>
              <a:t>database</a:t>
            </a:r>
            <a:r>
              <a:rPr lang="zh-CN" altLang="en-US" baseline="0" dirty="0"/>
              <a:t> </a:t>
            </a:r>
            <a:r>
              <a:rPr lang="en-US" altLang="zh-CN" baseline="0" dirty="0"/>
              <a:t>is</a:t>
            </a:r>
            <a:r>
              <a:rPr lang="zh-CN" altLang="en-US" baseline="0" dirty="0"/>
              <a:t> </a:t>
            </a:r>
            <a:r>
              <a:rPr lang="en-US" altLang="zh-CN" baseline="0" dirty="0"/>
              <a:t>that,</a:t>
            </a:r>
            <a:r>
              <a:rPr lang="zh-CN" altLang="en-US" baseline="0" dirty="0"/>
              <a:t> </a:t>
            </a:r>
            <a:r>
              <a:rPr lang="en-US" altLang="zh-CN" baseline="0" dirty="0"/>
              <a:t>frequency</a:t>
            </a:r>
            <a:r>
              <a:rPr lang="zh-CN" altLang="en-US" baseline="0" dirty="0"/>
              <a:t> </a:t>
            </a:r>
            <a:r>
              <a:rPr lang="en-US" altLang="zh-CN" baseline="0" dirty="0"/>
              <a:t>here</a:t>
            </a:r>
            <a:r>
              <a:rPr lang="zh-CN" altLang="en-US" baseline="0" dirty="0"/>
              <a:t> </a:t>
            </a:r>
            <a:r>
              <a:rPr lang="en-US" altLang="zh-CN" baseline="0" dirty="0"/>
              <a:t>is</a:t>
            </a:r>
            <a:r>
              <a:rPr lang="zh-CN" altLang="en-US" baseline="0" dirty="0"/>
              <a:t> </a:t>
            </a:r>
            <a:r>
              <a:rPr lang="en-US" altLang="zh-CN" baseline="0" dirty="0"/>
              <a:t>not</a:t>
            </a:r>
            <a:r>
              <a:rPr lang="zh-CN" altLang="en-US" baseline="0" dirty="0"/>
              <a:t> </a:t>
            </a:r>
            <a:r>
              <a:rPr lang="en-US" altLang="zh-CN" baseline="0" dirty="0"/>
              <a:t>an</a:t>
            </a:r>
            <a:r>
              <a:rPr lang="zh-CN" altLang="en-US" baseline="0" dirty="0"/>
              <a:t> </a:t>
            </a:r>
            <a:r>
              <a:rPr lang="en-US" altLang="zh-CN" baseline="0" dirty="0"/>
              <a:t>anti-monotonic</a:t>
            </a:r>
            <a:r>
              <a:rPr lang="zh-CN" altLang="en-US" baseline="0" dirty="0"/>
              <a:t> </a:t>
            </a:r>
            <a:r>
              <a:rPr lang="en-US" altLang="zh-CN" baseline="0" dirty="0"/>
              <a:t>measure.</a:t>
            </a:r>
          </a:p>
          <a:p>
            <a:r>
              <a:rPr lang="en-US" altLang="zh-CN" baseline="0" dirty="0"/>
              <a:t>[click]</a:t>
            </a:r>
          </a:p>
          <a:p>
            <a:r>
              <a:rPr lang="en-US" altLang="zh-CN" baseline="0" dirty="0"/>
              <a:t>For</a:t>
            </a:r>
            <a:r>
              <a:rPr lang="zh-CN" altLang="en-US" baseline="0" dirty="0"/>
              <a:t> </a:t>
            </a:r>
            <a:r>
              <a:rPr lang="en-US" altLang="zh-CN" baseline="0" dirty="0"/>
              <a:t>example,</a:t>
            </a:r>
            <a:r>
              <a:rPr lang="zh-CN" altLang="en-US" baseline="0" dirty="0"/>
              <a:t> </a:t>
            </a:r>
            <a:r>
              <a:rPr lang="en-US" altLang="zh-CN" baseline="0" dirty="0"/>
              <a:t>S1</a:t>
            </a:r>
            <a:r>
              <a:rPr lang="zh-CN" altLang="en-US" baseline="0" dirty="0"/>
              <a:t> </a:t>
            </a:r>
            <a:r>
              <a:rPr lang="en-US" altLang="zh-CN" baseline="0" dirty="0"/>
              <a:t>appears</a:t>
            </a:r>
            <a:r>
              <a:rPr lang="zh-CN" altLang="en-US" baseline="0" dirty="0"/>
              <a:t> </a:t>
            </a:r>
            <a:r>
              <a:rPr lang="en-US" altLang="zh-CN" baseline="0" dirty="0"/>
              <a:t>only</a:t>
            </a:r>
            <a:r>
              <a:rPr lang="zh-CN" altLang="en-US" baseline="0" dirty="0"/>
              <a:t> </a:t>
            </a:r>
            <a:r>
              <a:rPr lang="en-US" altLang="zh-CN" baseline="0" dirty="0"/>
              <a:t>once</a:t>
            </a:r>
            <a:r>
              <a:rPr lang="zh-CN" altLang="en-US" baseline="0" dirty="0"/>
              <a:t> </a:t>
            </a:r>
            <a:r>
              <a:rPr lang="en-US" altLang="zh-CN" baseline="0" dirty="0"/>
              <a:t>in</a:t>
            </a:r>
            <a:r>
              <a:rPr lang="zh-CN" altLang="en-US" baseline="0" dirty="0"/>
              <a:t> </a:t>
            </a:r>
            <a:r>
              <a:rPr lang="en-US" altLang="zh-CN" baseline="0" dirty="0"/>
              <a:t>G1,</a:t>
            </a:r>
            <a:r>
              <a:rPr lang="zh-CN" altLang="en-US" baseline="0" dirty="0"/>
              <a:t> </a:t>
            </a:r>
            <a:r>
              <a:rPr lang="en-US" altLang="zh-CN" baseline="0" dirty="0"/>
              <a:t>but</a:t>
            </a:r>
            <a:r>
              <a:rPr lang="zh-CN" altLang="en-US" baseline="0" dirty="0"/>
              <a:t> </a:t>
            </a:r>
            <a:r>
              <a:rPr lang="en-US" altLang="zh-CN" baseline="0" dirty="0"/>
              <a:t>its</a:t>
            </a:r>
            <a:r>
              <a:rPr lang="zh-CN" altLang="en-US" baseline="0" dirty="0"/>
              <a:t> </a:t>
            </a:r>
            <a:r>
              <a:rPr lang="en-US" altLang="zh-CN" baseline="0" dirty="0" err="1"/>
              <a:t>superpattern</a:t>
            </a:r>
            <a:r>
              <a:rPr lang="zh-CN" altLang="en-US" baseline="0" dirty="0"/>
              <a:t> </a:t>
            </a:r>
            <a:r>
              <a:rPr lang="en-US" altLang="zh-CN" baseline="0" dirty="0"/>
              <a:t>S2</a:t>
            </a:r>
            <a:r>
              <a:rPr lang="zh-CN" altLang="en-US" baseline="0" dirty="0"/>
              <a:t> </a:t>
            </a:r>
            <a:r>
              <a:rPr lang="en-US" altLang="zh-CN" baseline="0" dirty="0"/>
              <a:t>appears</a:t>
            </a:r>
            <a:r>
              <a:rPr lang="zh-CN" altLang="en-US" baseline="0" dirty="0"/>
              <a:t> </a:t>
            </a:r>
            <a:r>
              <a:rPr lang="en-US" altLang="zh-CN" baseline="0" dirty="0"/>
              <a:t>3</a:t>
            </a:r>
            <a:r>
              <a:rPr lang="zh-CN" altLang="en-US" baseline="0" dirty="0"/>
              <a:t> </a:t>
            </a:r>
            <a:r>
              <a:rPr lang="en-US" altLang="zh-CN" baseline="0" dirty="0"/>
              <a:t>times,</a:t>
            </a:r>
            <a:r>
              <a:rPr lang="zh-CN" altLang="en-US" baseline="0" dirty="0"/>
              <a:t> </a:t>
            </a:r>
            <a:r>
              <a:rPr lang="en-US" altLang="zh-CN" baseline="0" dirty="0"/>
              <a:t>which</a:t>
            </a:r>
            <a:r>
              <a:rPr lang="zh-CN" altLang="en-US" baseline="0" dirty="0"/>
              <a:t> </a:t>
            </a:r>
            <a:r>
              <a:rPr lang="en-US" altLang="zh-CN" baseline="0" dirty="0"/>
              <a:t>is</a:t>
            </a:r>
            <a:r>
              <a:rPr lang="zh-CN" altLang="en-US" baseline="0" dirty="0"/>
              <a:t> </a:t>
            </a:r>
            <a:r>
              <a:rPr lang="en-US" altLang="zh-CN" baseline="0" dirty="0"/>
              <a:t>even</a:t>
            </a:r>
            <a:r>
              <a:rPr lang="zh-CN" altLang="en-US" baseline="0" dirty="0"/>
              <a:t> </a:t>
            </a:r>
            <a:r>
              <a:rPr lang="en-US" altLang="zh-CN" baseline="0" dirty="0"/>
              <a:t>larger.</a:t>
            </a:r>
          </a:p>
        </p:txBody>
      </p:sp>
      <p:sp>
        <p:nvSpPr>
          <p:cNvPr id="4" name="Slide Number Placeholder 3"/>
          <p:cNvSpPr>
            <a:spLocks noGrp="1"/>
          </p:cNvSpPr>
          <p:nvPr>
            <p:ph type="sldNum" sz="quarter" idx="10"/>
          </p:nvPr>
        </p:nvSpPr>
        <p:spPr/>
        <p:txBody>
          <a:bodyPr/>
          <a:lstStyle/>
          <a:p>
            <a:fld id="{E4BD9A76-C457-694D-9067-3B862B4C239D}" type="slidenum">
              <a:rPr lang="en-US" smtClean="0"/>
              <a:pPr/>
              <a:t>39</a:t>
            </a:fld>
            <a:endParaRPr lang="en-US"/>
          </a:p>
        </p:txBody>
      </p:sp>
    </p:spTree>
    <p:extLst>
      <p:ext uri="{BB962C8B-B14F-4D97-AF65-F5344CB8AC3E}">
        <p14:creationId xmlns:p14="http://schemas.microsoft.com/office/powerpoint/2010/main" val="85287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look at vertex analytics.</a:t>
            </a:r>
          </a:p>
          <a:p>
            <a:r>
              <a:rPr lang="en-US" dirty="0"/>
              <a:t>Such tasks are often solved using the think-like-a-vertex computing model.</a:t>
            </a:r>
          </a:p>
        </p:txBody>
      </p:sp>
      <p:sp>
        <p:nvSpPr>
          <p:cNvPr id="4" name="Slide Number Placeholder 3"/>
          <p:cNvSpPr>
            <a:spLocks noGrp="1"/>
          </p:cNvSpPr>
          <p:nvPr>
            <p:ph type="sldNum" sz="quarter" idx="5"/>
          </p:nvPr>
        </p:nvSpPr>
        <p:spPr/>
        <p:txBody>
          <a:bodyPr/>
          <a:lstStyle/>
          <a:p>
            <a:fld id="{6CBDB9B7-31D6-1746-9125-59444946BEA7}" type="slidenum">
              <a:rPr lang="en-US" smtClean="0"/>
              <a:t>4</a:t>
            </a:fld>
            <a:endParaRPr lang="en-US"/>
          </a:p>
        </p:txBody>
      </p:sp>
    </p:spTree>
    <p:extLst>
      <p:ext uri="{BB962C8B-B14F-4D97-AF65-F5344CB8AC3E}">
        <p14:creationId xmlns:p14="http://schemas.microsoft.com/office/powerpoint/2010/main" val="3230544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MNI</a:t>
            </a:r>
            <a:r>
              <a:rPr lang="zh-CN" altLang="en-US" baseline="0" dirty="0"/>
              <a:t> </a:t>
            </a:r>
            <a:r>
              <a:rPr lang="en-US" altLang="zh-CN" baseline="0" dirty="0"/>
              <a:t>is</a:t>
            </a:r>
            <a:r>
              <a:rPr lang="zh-CN" altLang="en-US" baseline="0" dirty="0"/>
              <a:t> </a:t>
            </a:r>
            <a:r>
              <a:rPr lang="en-US" altLang="zh-CN" baseline="0" dirty="0"/>
              <a:t>the</a:t>
            </a:r>
            <a:r>
              <a:rPr lang="zh-CN" altLang="en-US" baseline="0" dirty="0"/>
              <a:t> </a:t>
            </a:r>
            <a:r>
              <a:rPr lang="en-US" altLang="zh-CN" baseline="0" dirty="0"/>
              <a:t>widely</a:t>
            </a:r>
            <a:r>
              <a:rPr lang="zh-CN" altLang="en-US" baseline="0" dirty="0"/>
              <a:t> </a:t>
            </a:r>
            <a:r>
              <a:rPr lang="en-US" altLang="zh-CN" baseline="0" dirty="0"/>
              <a:t>adopted</a:t>
            </a:r>
            <a:r>
              <a:rPr lang="zh-CN" altLang="en-US" baseline="0" dirty="0"/>
              <a:t> </a:t>
            </a:r>
            <a:r>
              <a:rPr lang="en-US" altLang="zh-CN" baseline="0" dirty="0"/>
              <a:t>anti-monotonic</a:t>
            </a:r>
            <a:r>
              <a:rPr lang="zh-CN" altLang="en-US" baseline="0" dirty="0"/>
              <a:t> </a:t>
            </a:r>
            <a:r>
              <a:rPr lang="en-US" altLang="zh-CN" baseline="0" dirty="0"/>
              <a:t>measure</a:t>
            </a:r>
            <a:r>
              <a:rPr lang="zh-CN" altLang="en-US" baseline="0" dirty="0"/>
              <a:t> </a:t>
            </a:r>
            <a:r>
              <a:rPr lang="en-US" altLang="zh-CN" baseline="0" dirty="0"/>
              <a:t>for</a:t>
            </a:r>
            <a:r>
              <a:rPr lang="zh-CN" altLang="en-US" baseline="0" dirty="0"/>
              <a:t> </a:t>
            </a:r>
            <a:r>
              <a:rPr lang="en-US" altLang="zh-CN" baseline="0" dirty="0"/>
              <a:t>support,</a:t>
            </a:r>
            <a:r>
              <a:rPr lang="zh-CN" altLang="en-US" baseline="0" dirty="0"/>
              <a:t> </a:t>
            </a:r>
            <a:r>
              <a:rPr lang="en-US" altLang="zh-CN" baseline="0" dirty="0"/>
              <a:t>which</a:t>
            </a:r>
            <a:r>
              <a:rPr lang="zh-CN" altLang="en-US" baseline="0" dirty="0"/>
              <a:t> </a:t>
            </a:r>
            <a:r>
              <a:rPr lang="en-US" altLang="zh-CN" baseline="0" dirty="0"/>
              <a:t>equals</a:t>
            </a:r>
            <a:r>
              <a:rPr lang="zh-CN" altLang="en-US" baseline="0" dirty="0"/>
              <a:t> </a:t>
            </a:r>
            <a:r>
              <a:rPr lang="en-US" altLang="zh-CN" baseline="0" dirty="0"/>
              <a:t>the</a:t>
            </a:r>
            <a:r>
              <a:rPr lang="zh-CN" altLang="en-US" baseline="0" dirty="0"/>
              <a:t> </a:t>
            </a:r>
            <a:r>
              <a:rPr lang="en-US" altLang="zh-CN" baseline="0" dirty="0"/>
              <a:t>least</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distinct</a:t>
            </a:r>
            <a:r>
              <a:rPr lang="zh-CN" altLang="en-US" baseline="0" dirty="0"/>
              <a:t> </a:t>
            </a:r>
            <a:r>
              <a:rPr lang="en-US" altLang="zh-CN" baseline="0" dirty="0"/>
              <a:t>valid</a:t>
            </a:r>
            <a:r>
              <a:rPr lang="zh-CN" altLang="en-US" baseline="0" dirty="0"/>
              <a:t> </a:t>
            </a:r>
            <a:r>
              <a:rPr lang="en-US" altLang="zh-CN" baseline="0" dirty="0"/>
              <a:t>matches</a:t>
            </a:r>
            <a:r>
              <a:rPr lang="zh-CN" altLang="en-US" baseline="0" dirty="0"/>
              <a:t> </a:t>
            </a:r>
            <a:r>
              <a:rPr lang="en-US" altLang="zh-CN" sz="1200" dirty="0"/>
              <a:t>from any</a:t>
            </a:r>
            <a:r>
              <a:rPr lang="zh-CN" altLang="en-US" sz="1200" dirty="0"/>
              <a:t> </a:t>
            </a:r>
            <a:r>
              <a:rPr lang="en-US" altLang="zh-CN" sz="1200" dirty="0"/>
              <a:t>pattern</a:t>
            </a:r>
            <a:r>
              <a:rPr lang="zh-CN" altLang="en-US" sz="1200" dirty="0"/>
              <a:t> </a:t>
            </a:r>
            <a:r>
              <a:rPr lang="en-US" altLang="zh-CN" sz="1200" dirty="0"/>
              <a:t>vertex</a:t>
            </a:r>
          </a:p>
          <a:p>
            <a:r>
              <a:rPr lang="en-US" altLang="zh-CN" sz="1200" baseline="0" dirty="0"/>
              <a:t>For</a:t>
            </a:r>
            <a:r>
              <a:rPr lang="zh-CN" altLang="en-US" sz="1200" baseline="0" dirty="0"/>
              <a:t> </a:t>
            </a:r>
            <a:r>
              <a:rPr lang="en-US" altLang="zh-CN" sz="1200" baseline="0" dirty="0"/>
              <a:t>example,</a:t>
            </a:r>
            <a:r>
              <a:rPr lang="zh-CN" altLang="en-US" sz="1200" baseline="0" dirty="0"/>
              <a:t> </a:t>
            </a:r>
            <a:r>
              <a:rPr lang="en-US" altLang="zh-CN" sz="1200" baseline="0" dirty="0"/>
              <a:t>u1</a:t>
            </a:r>
            <a:r>
              <a:rPr lang="zh-CN" altLang="en-US" sz="1200" baseline="0" dirty="0"/>
              <a:t> </a:t>
            </a:r>
            <a:r>
              <a:rPr lang="en-US" altLang="zh-CN" sz="1200" baseline="0" dirty="0"/>
              <a:t>in</a:t>
            </a:r>
            <a:r>
              <a:rPr lang="zh-CN" altLang="en-US" sz="1200" baseline="0" dirty="0"/>
              <a:t> </a:t>
            </a:r>
            <a:r>
              <a:rPr lang="en-US" altLang="zh-CN" sz="1200" baseline="0" dirty="0"/>
              <a:t>S2</a:t>
            </a:r>
            <a:r>
              <a:rPr lang="zh-CN" altLang="en-US" sz="1200" baseline="0" dirty="0"/>
              <a:t> </a:t>
            </a:r>
            <a:r>
              <a:rPr lang="en-US" altLang="zh-CN" sz="1200" baseline="0" dirty="0"/>
              <a:t>has</a:t>
            </a:r>
            <a:r>
              <a:rPr lang="zh-CN" altLang="en-US" sz="1200" baseline="0" dirty="0"/>
              <a:t> </a:t>
            </a:r>
            <a:r>
              <a:rPr lang="en-US" altLang="zh-CN" sz="1200" baseline="0" dirty="0"/>
              <a:t>four</a:t>
            </a:r>
            <a:r>
              <a:rPr lang="zh-CN" altLang="en-US" sz="1200" baseline="0" dirty="0"/>
              <a:t> </a:t>
            </a:r>
            <a:r>
              <a:rPr lang="en-US" altLang="zh-CN" sz="1200" baseline="0" dirty="0"/>
              <a:t>valid</a:t>
            </a:r>
            <a:r>
              <a:rPr lang="zh-CN" altLang="en-US" sz="1200" baseline="0" dirty="0"/>
              <a:t> </a:t>
            </a:r>
            <a:r>
              <a:rPr lang="en-US" altLang="zh-CN" sz="1200" baseline="0" dirty="0"/>
              <a:t>matches</a:t>
            </a:r>
            <a:r>
              <a:rPr lang="zh-CN" altLang="en-US" sz="1200" baseline="0" dirty="0"/>
              <a:t> </a:t>
            </a:r>
            <a:r>
              <a:rPr lang="en-US" altLang="zh-CN" sz="1200" baseline="0" dirty="0"/>
              <a:t>[click]</a:t>
            </a:r>
            <a:r>
              <a:rPr lang="zh-CN" altLang="en-US" sz="1200" baseline="0" dirty="0"/>
              <a:t> </a:t>
            </a:r>
            <a:r>
              <a:rPr lang="en-US" altLang="zh-CN" sz="1200" baseline="0" dirty="0"/>
              <a:t>x</a:t>
            </a:r>
            <a:r>
              <a:rPr lang="zh-CN" altLang="en-US" sz="1200" baseline="0" dirty="0"/>
              <a:t> </a:t>
            </a:r>
            <a:r>
              <a:rPr lang="en-US" altLang="zh-CN" sz="1200" baseline="0" dirty="0"/>
              <a:t>4</a:t>
            </a:r>
          </a:p>
          <a:p>
            <a:endParaRPr lang="en-US" altLang="zh-CN" baseline="0" dirty="0"/>
          </a:p>
          <a:p>
            <a:endParaRPr lang="en-US" altLang="zh-CN"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40</a:t>
            </a:fld>
            <a:endParaRPr lang="en-US"/>
          </a:p>
        </p:txBody>
      </p:sp>
    </p:spTree>
    <p:extLst>
      <p:ext uri="{BB962C8B-B14F-4D97-AF65-F5344CB8AC3E}">
        <p14:creationId xmlns:p14="http://schemas.microsoft.com/office/powerpoint/2010/main" val="14114359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a:t>and</a:t>
            </a:r>
            <a:r>
              <a:rPr lang="zh-CN" altLang="en-US" baseline="0" dirty="0"/>
              <a:t> </a:t>
            </a:r>
            <a:r>
              <a:rPr lang="en-US" altLang="zh-CN" baseline="0" dirty="0"/>
              <a:t>u2</a:t>
            </a:r>
            <a:r>
              <a:rPr lang="zh-CN" altLang="en-US" baseline="0" dirty="0"/>
              <a:t> </a:t>
            </a:r>
            <a:r>
              <a:rPr lang="en-US" altLang="zh-CN" baseline="0" dirty="0"/>
              <a:t>also</a:t>
            </a:r>
            <a:r>
              <a:rPr lang="zh-CN" altLang="en-US" baseline="0" dirty="0"/>
              <a:t> </a:t>
            </a:r>
            <a:r>
              <a:rPr lang="en-US" altLang="zh-CN" baseline="0" dirty="0"/>
              <a:t>has</a:t>
            </a:r>
            <a:r>
              <a:rPr lang="zh-CN" altLang="en-US" baseline="0" dirty="0"/>
              <a:t> </a:t>
            </a:r>
            <a:r>
              <a:rPr lang="en-US" altLang="zh-CN" baseline="0" dirty="0"/>
              <a:t>four</a:t>
            </a:r>
            <a:r>
              <a:rPr lang="zh-CN" altLang="en-US" baseline="0" dirty="0"/>
              <a:t> </a:t>
            </a:r>
            <a:r>
              <a:rPr lang="en-US" altLang="zh-CN" baseline="0" dirty="0"/>
              <a:t>valid</a:t>
            </a:r>
            <a:r>
              <a:rPr lang="zh-CN" altLang="en-US" baseline="0" dirty="0"/>
              <a:t> </a:t>
            </a:r>
            <a:r>
              <a:rPr lang="en-US" altLang="zh-CN" baseline="0" dirty="0"/>
              <a:t>matches</a:t>
            </a:r>
            <a:r>
              <a:rPr lang="zh-CN" altLang="en-US" baseline="0" dirty="0"/>
              <a:t> </a:t>
            </a:r>
            <a:r>
              <a:rPr lang="en-US" altLang="zh-CN" sz="1200" baseline="0" dirty="0"/>
              <a:t>[click]</a:t>
            </a:r>
            <a:r>
              <a:rPr lang="zh-CN" altLang="en-US" sz="1200" baseline="0" dirty="0"/>
              <a:t> </a:t>
            </a:r>
            <a:r>
              <a:rPr lang="en-US" altLang="zh-CN" sz="1200" baseline="0" dirty="0"/>
              <a:t>x</a:t>
            </a:r>
            <a:r>
              <a:rPr lang="zh-CN" altLang="en-US" sz="1200" baseline="0" dirty="0"/>
              <a:t> </a:t>
            </a:r>
            <a:r>
              <a:rPr lang="en-US" altLang="zh-CN" sz="1200" baseline="0"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So</a:t>
            </a:r>
            <a:r>
              <a:rPr lang="zh-CN" altLang="en-US" sz="1200" baseline="0" dirty="0"/>
              <a:t> </a:t>
            </a:r>
            <a:r>
              <a:rPr lang="en-US" altLang="zh-CN" sz="1200" baseline="0" dirty="0"/>
              <a:t>the</a:t>
            </a:r>
            <a:r>
              <a:rPr lang="zh-CN" altLang="en-US" sz="1200" baseline="0" dirty="0"/>
              <a:t> </a:t>
            </a:r>
            <a:r>
              <a:rPr lang="en-US" altLang="zh-CN" sz="1200" baseline="0" dirty="0"/>
              <a:t>MNI</a:t>
            </a:r>
            <a:r>
              <a:rPr lang="zh-CN" altLang="en-US" sz="1200" baseline="0" dirty="0"/>
              <a:t> </a:t>
            </a:r>
            <a:r>
              <a:rPr lang="en-US" altLang="zh-CN" sz="1200" baseline="0" dirty="0"/>
              <a:t>is</a:t>
            </a:r>
            <a:r>
              <a:rPr lang="zh-CN" altLang="en-US" sz="1200" baseline="0" dirty="0"/>
              <a:t> </a:t>
            </a:r>
            <a:r>
              <a:rPr lang="en-US" altLang="zh-CN" sz="1200" baseline="0" dirty="0"/>
              <a:t>the</a:t>
            </a:r>
            <a:r>
              <a:rPr lang="zh-CN" altLang="en-US" sz="1200" baseline="0" dirty="0"/>
              <a:t> </a:t>
            </a:r>
            <a:r>
              <a:rPr lang="en-US" altLang="zh-CN" sz="1200" baseline="0" dirty="0"/>
              <a:t>minimum</a:t>
            </a:r>
            <a:r>
              <a:rPr lang="zh-CN" altLang="en-US" sz="1200" baseline="0" dirty="0"/>
              <a:t> </a:t>
            </a:r>
            <a:r>
              <a:rPr lang="en-US" altLang="zh-CN" sz="1200" baseline="0" dirty="0"/>
              <a:t>of</a:t>
            </a:r>
            <a:r>
              <a:rPr lang="zh-CN" altLang="en-US" sz="1200" baseline="0" dirty="0"/>
              <a:t> </a:t>
            </a:r>
            <a:r>
              <a:rPr lang="en-US" altLang="zh-CN" sz="1200" baseline="0" dirty="0"/>
              <a:t>the</a:t>
            </a:r>
            <a:r>
              <a:rPr lang="zh-CN" altLang="en-US" sz="1200" baseline="0" dirty="0"/>
              <a:t> </a:t>
            </a:r>
            <a:r>
              <a:rPr lang="en-US" altLang="zh-CN" sz="1200" baseline="0" dirty="0"/>
              <a:t>two</a:t>
            </a:r>
            <a:r>
              <a:rPr lang="zh-CN" altLang="en-US" sz="1200" baseline="0" dirty="0"/>
              <a:t> </a:t>
            </a:r>
            <a:r>
              <a:rPr lang="en-US" altLang="zh-CN" sz="1200" baseline="0" dirty="0"/>
              <a:t>numbers</a:t>
            </a:r>
            <a:r>
              <a:rPr lang="zh-CN" altLang="en-US" sz="1200" baseline="0" dirty="0"/>
              <a:t> </a:t>
            </a:r>
            <a:r>
              <a:rPr lang="en-US" altLang="zh-CN" sz="1200" baseline="0" dirty="0"/>
              <a:t>which</a:t>
            </a:r>
            <a:r>
              <a:rPr lang="zh-CN" altLang="en-US" sz="1200" baseline="0" dirty="0"/>
              <a:t> </a:t>
            </a:r>
            <a:r>
              <a:rPr lang="en-US" altLang="zh-CN" sz="1200" baseline="0" dirty="0"/>
              <a:t>is</a:t>
            </a:r>
            <a:r>
              <a:rPr lang="zh-CN" altLang="en-US" sz="1200" baseline="0" dirty="0"/>
              <a:t> </a:t>
            </a:r>
            <a:r>
              <a:rPr lang="en-US" altLang="zh-CN" sz="1200" baseline="0" dirty="0"/>
              <a:t>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a:t>However,</a:t>
            </a:r>
            <a:r>
              <a:rPr lang="zh-CN" altLang="en-US" sz="1200" baseline="0" dirty="0"/>
              <a:t> </a:t>
            </a:r>
            <a:r>
              <a:rPr lang="en-US" altLang="zh-CN" sz="1200" baseline="0" dirty="0"/>
              <a:t>the</a:t>
            </a:r>
            <a:r>
              <a:rPr lang="zh-CN" altLang="en-US" sz="1200" baseline="0" dirty="0"/>
              <a:t> </a:t>
            </a:r>
            <a:r>
              <a:rPr lang="en-US" altLang="zh-CN" sz="1200" baseline="0" dirty="0"/>
              <a:t>ground</a:t>
            </a:r>
            <a:r>
              <a:rPr lang="zh-CN" altLang="en-US" sz="1200" baseline="0" dirty="0"/>
              <a:t> </a:t>
            </a:r>
            <a:r>
              <a:rPr lang="en-US" altLang="zh-CN" sz="1200" baseline="0" dirty="0"/>
              <a:t>truth</a:t>
            </a:r>
            <a:r>
              <a:rPr lang="zh-CN" altLang="en-US" sz="1200" baseline="0" dirty="0"/>
              <a:t> </a:t>
            </a:r>
            <a:r>
              <a:rPr lang="en-US" altLang="zh-CN" sz="1200" baseline="0" dirty="0"/>
              <a:t>should</a:t>
            </a:r>
            <a:r>
              <a:rPr lang="zh-CN" altLang="en-US" sz="1200" baseline="0" dirty="0"/>
              <a:t> </a:t>
            </a:r>
            <a:r>
              <a:rPr lang="en-US" altLang="zh-CN" sz="1200" baseline="0" dirty="0"/>
              <a:t>be</a:t>
            </a:r>
            <a:r>
              <a:rPr lang="zh-CN" altLang="en-US" sz="1200" baseline="0" dirty="0"/>
              <a:t> </a:t>
            </a:r>
            <a:r>
              <a:rPr lang="en-US" altLang="zh-CN" sz="1200" baseline="0" dirty="0"/>
              <a:t>2</a:t>
            </a:r>
            <a:r>
              <a:rPr lang="zh-CN" altLang="en-US" sz="1200" baseline="0" dirty="0"/>
              <a:t> </a:t>
            </a:r>
            <a:r>
              <a:rPr lang="en-US" altLang="zh-CN" sz="1200" baseline="0" dirty="0"/>
              <a:t>since</a:t>
            </a:r>
            <a:r>
              <a:rPr lang="zh-CN" altLang="en-US" sz="1200" baseline="0" dirty="0"/>
              <a:t> </a:t>
            </a:r>
            <a:r>
              <a:rPr lang="en-US" altLang="zh-CN" sz="1200" baseline="0" dirty="0"/>
              <a:t>we</a:t>
            </a:r>
            <a:r>
              <a:rPr lang="zh-CN" altLang="en-US" sz="1200" baseline="0" dirty="0"/>
              <a:t> </a:t>
            </a:r>
            <a:r>
              <a:rPr lang="en-US" altLang="zh-CN" sz="1200" baseline="0" dirty="0"/>
              <a:t>can</a:t>
            </a:r>
            <a:r>
              <a:rPr lang="zh-CN" altLang="en-US" sz="1200" baseline="0" dirty="0"/>
              <a:t> </a:t>
            </a:r>
            <a:r>
              <a:rPr lang="en-US" altLang="zh-CN" sz="1200" baseline="0" dirty="0"/>
              <a:t>get</a:t>
            </a:r>
            <a:r>
              <a:rPr lang="zh-CN" altLang="en-US" sz="1200" baseline="0" dirty="0"/>
              <a:t> </a:t>
            </a:r>
            <a:r>
              <a:rPr lang="en-US" altLang="zh-CN" sz="1200" baseline="0" dirty="0"/>
              <a:t>at</a:t>
            </a:r>
            <a:r>
              <a:rPr lang="zh-CN" altLang="en-US" sz="1200" baseline="0" dirty="0"/>
              <a:t> </a:t>
            </a:r>
            <a:r>
              <a:rPr lang="en-US" altLang="zh-CN" sz="1200" baseline="0" dirty="0"/>
              <a:t>most</a:t>
            </a:r>
            <a:r>
              <a:rPr lang="zh-CN" altLang="en-US" sz="1200" baseline="0" dirty="0"/>
              <a:t> </a:t>
            </a:r>
            <a:r>
              <a:rPr lang="en-US" altLang="zh-CN" sz="1200" baseline="0" dirty="0"/>
              <a:t>2</a:t>
            </a:r>
            <a:r>
              <a:rPr lang="zh-CN" altLang="en-US" sz="1200" baseline="0" dirty="0"/>
              <a:t> </a:t>
            </a:r>
            <a:r>
              <a:rPr lang="en-US" altLang="zh-CN" sz="1200" baseline="0" dirty="0"/>
              <a:t>pairs</a:t>
            </a:r>
            <a:r>
              <a:rPr lang="zh-CN" altLang="en-US" sz="1200" baseline="0" dirty="0"/>
              <a:t> </a:t>
            </a:r>
            <a:r>
              <a:rPr lang="en-US" altLang="zh-CN" sz="1200" baseline="0" dirty="0"/>
              <a:t>of</a:t>
            </a:r>
            <a:r>
              <a:rPr lang="zh-CN" altLang="en-US" sz="1200" baseline="0" dirty="0"/>
              <a:t> </a:t>
            </a:r>
            <a:r>
              <a:rPr lang="en-US" altLang="zh-CN" sz="1200" baseline="0" dirty="0"/>
              <a:t>AB</a:t>
            </a:r>
            <a:r>
              <a:rPr lang="zh-CN" altLang="en-US" sz="1200" baseline="0" dirty="0"/>
              <a:t> </a:t>
            </a:r>
            <a:r>
              <a:rPr lang="en-US" altLang="zh-CN" sz="1200" baseline="0" dirty="0"/>
              <a:t>in</a:t>
            </a:r>
            <a:r>
              <a:rPr lang="zh-CN" altLang="en-US" sz="1200" baseline="0" dirty="0"/>
              <a:t> </a:t>
            </a:r>
            <a:r>
              <a:rPr lang="en-US" altLang="zh-CN" sz="1200" baseline="0" dirty="0"/>
              <a:t>the</a:t>
            </a:r>
            <a:r>
              <a:rPr lang="zh-CN" altLang="en-US" sz="1200" baseline="0" dirty="0"/>
              <a:t> </a:t>
            </a:r>
            <a:r>
              <a:rPr lang="en-US" altLang="zh-CN" sz="1200" baseline="0" dirty="0"/>
              <a:t>data</a:t>
            </a:r>
            <a:r>
              <a:rPr lang="zh-CN" altLang="en-US" sz="1200" baseline="0" dirty="0"/>
              <a:t> </a:t>
            </a:r>
            <a:r>
              <a:rPr lang="en-US" altLang="zh-CN" sz="1200" baseline="0" dirty="0"/>
              <a:t>graph</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41</a:t>
            </a:fld>
            <a:endParaRPr lang="en-US"/>
          </a:p>
        </p:txBody>
      </p:sp>
    </p:spTree>
    <p:extLst>
      <p:ext uri="{BB962C8B-B14F-4D97-AF65-F5344CB8AC3E}">
        <p14:creationId xmlns:p14="http://schemas.microsoft.com/office/powerpoint/2010/main" val="33988560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Our</a:t>
            </a:r>
            <a:r>
              <a:rPr lang="zh-CN" altLang="en-US" baseline="0" dirty="0"/>
              <a:t> </a:t>
            </a:r>
            <a:r>
              <a:rPr lang="en-US" altLang="zh-CN" baseline="0" dirty="0"/>
              <a:t>solution</a:t>
            </a:r>
            <a:r>
              <a:rPr lang="zh-CN" altLang="en-US" baseline="0" dirty="0"/>
              <a:t> </a:t>
            </a:r>
            <a:r>
              <a:rPr lang="en-US" altLang="zh-CN" baseline="0" dirty="0"/>
              <a:t>is</a:t>
            </a:r>
            <a:r>
              <a:rPr lang="zh-CN" altLang="en-US" baseline="0" dirty="0"/>
              <a:t> </a:t>
            </a:r>
            <a:r>
              <a:rPr lang="en-US" altLang="zh-CN" baseline="0" dirty="0"/>
              <a:t>to</a:t>
            </a:r>
            <a:r>
              <a:rPr lang="zh-CN" altLang="en-US" baseline="0" dirty="0"/>
              <a:t> </a:t>
            </a:r>
            <a:r>
              <a:rPr lang="en-US" altLang="zh-CN" baseline="0" dirty="0"/>
              <a:t>extend</a:t>
            </a:r>
            <a:r>
              <a:rPr lang="zh-CN" altLang="en-US" baseline="0" dirty="0"/>
              <a:t> </a:t>
            </a:r>
            <a:r>
              <a:rPr lang="en-US" altLang="zh-CN" baseline="0" dirty="0"/>
              <a:t>the</a:t>
            </a:r>
            <a:r>
              <a:rPr lang="zh-CN" altLang="en-US" baseline="0" dirty="0"/>
              <a:t> </a:t>
            </a:r>
            <a:r>
              <a:rPr lang="en-US" altLang="zh-CN" baseline="0" dirty="0"/>
              <a:t>concept</a:t>
            </a:r>
            <a:r>
              <a:rPr lang="zh-CN" altLang="en-US" baseline="0" dirty="0"/>
              <a:t> </a:t>
            </a:r>
            <a:r>
              <a:rPr lang="en-US" altLang="zh-CN" baseline="0" dirty="0"/>
              <a:t>of</a:t>
            </a:r>
            <a:r>
              <a:rPr lang="zh-CN" altLang="en-US" baseline="0" dirty="0"/>
              <a:t> </a:t>
            </a:r>
            <a:r>
              <a:rPr lang="en-US" altLang="zh-CN" baseline="0" dirty="0"/>
              <a:t>Fraction-Score</a:t>
            </a:r>
            <a:r>
              <a:rPr lang="zh-CN" altLang="en-US" baseline="0" dirty="0"/>
              <a:t> </a:t>
            </a:r>
            <a:r>
              <a:rPr lang="en-US" altLang="zh-CN" baseline="0" dirty="0"/>
              <a:t>from</a:t>
            </a:r>
            <a:r>
              <a:rPr lang="zh-CN" altLang="en-US" baseline="0" dirty="0"/>
              <a:t> </a:t>
            </a:r>
            <a:r>
              <a:rPr lang="en-US" altLang="zh-CN" baseline="0" dirty="0"/>
              <a:t>our</a:t>
            </a:r>
            <a:r>
              <a:rPr lang="zh-CN" altLang="en-US" baseline="0" dirty="0"/>
              <a:t> </a:t>
            </a:r>
            <a:r>
              <a:rPr lang="en-US" altLang="zh-CN" baseline="0" dirty="0"/>
              <a:t>prior</a:t>
            </a:r>
            <a:r>
              <a:rPr lang="zh-CN" altLang="en-US" baseline="0" dirty="0"/>
              <a:t> </a:t>
            </a:r>
            <a:r>
              <a:rPr lang="en-US" altLang="zh-CN" baseline="0" dirty="0"/>
              <a:t>work</a:t>
            </a:r>
            <a:r>
              <a:rPr lang="zh-CN" altLang="en-US" baseline="0" dirty="0"/>
              <a:t> </a:t>
            </a:r>
            <a:r>
              <a:rPr lang="en-US" altLang="zh-CN" baseline="0" dirty="0"/>
              <a:t>on</a:t>
            </a:r>
            <a:r>
              <a:rPr lang="zh-CN" altLang="en-US" baseline="0" dirty="0"/>
              <a:t> </a:t>
            </a:r>
            <a:r>
              <a:rPr lang="en-US" altLang="zh-CN" baseline="0" dirty="0"/>
              <a:t>colocation</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setting.</a:t>
            </a:r>
            <a:br>
              <a:rPr lang="en-US" altLang="zh-CN" baseline="0" dirty="0"/>
            </a:br>
            <a:r>
              <a:rPr lang="en-US" altLang="zh-CN" baseline="0" dirty="0"/>
              <a:t>Note</a:t>
            </a:r>
            <a:r>
              <a:rPr lang="zh-CN" altLang="en-US" baseline="0" dirty="0"/>
              <a:t> </a:t>
            </a:r>
            <a:r>
              <a:rPr lang="en-US" altLang="zh-CN" baseline="0" dirty="0"/>
              <a:t>that</a:t>
            </a:r>
            <a:r>
              <a:rPr lang="zh-CN" altLang="en-US" baseline="0" dirty="0"/>
              <a:t> </a:t>
            </a:r>
            <a:r>
              <a:rPr lang="en-US" altLang="zh-CN" baseline="0" dirty="0"/>
              <a:t>colocation</a:t>
            </a:r>
            <a:r>
              <a:rPr lang="zh-CN" altLang="en-US" baseline="0" dirty="0"/>
              <a:t> </a:t>
            </a:r>
            <a:r>
              <a:rPr lang="en-US" altLang="zh-CN" baseline="0" dirty="0"/>
              <a:t>pattern</a:t>
            </a:r>
            <a:r>
              <a:rPr lang="zh-CN" altLang="en-US" baseline="0" dirty="0"/>
              <a:t> </a:t>
            </a:r>
            <a:r>
              <a:rPr lang="en-US" altLang="zh-CN" baseline="0" dirty="0"/>
              <a:t>mining</a:t>
            </a:r>
            <a:r>
              <a:rPr lang="zh-CN" altLang="en-US" baseline="0" dirty="0"/>
              <a:t> </a:t>
            </a:r>
            <a:r>
              <a:rPr lang="en-US" altLang="zh-CN" baseline="0" dirty="0"/>
              <a:t>requires</a:t>
            </a:r>
            <a:r>
              <a:rPr lang="zh-CN" altLang="en-US" baseline="0" dirty="0"/>
              <a:t> </a:t>
            </a:r>
            <a:r>
              <a:rPr lang="en-US" altLang="zh-CN" baseline="0" dirty="0"/>
              <a:t>every</a:t>
            </a:r>
            <a:r>
              <a:rPr lang="zh-CN" altLang="en-US" baseline="0" dirty="0"/>
              <a:t> </a:t>
            </a:r>
            <a:r>
              <a:rPr lang="en-US" altLang="zh-CN" baseline="0" dirty="0"/>
              <a:t>POI</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within</a:t>
            </a:r>
            <a:r>
              <a:rPr lang="zh-CN" altLang="en-US" baseline="0" dirty="0"/>
              <a:t> </a:t>
            </a:r>
            <a:r>
              <a:rPr lang="en-US" altLang="zh-CN" baseline="0" dirty="0"/>
              <a:t>distance</a:t>
            </a:r>
            <a:r>
              <a:rPr lang="zh-CN" altLang="en-US" baseline="0" dirty="0"/>
              <a:t> </a:t>
            </a:r>
            <a:r>
              <a:rPr lang="en-US" altLang="zh-CN" baseline="0" dirty="0"/>
              <a:t>d</a:t>
            </a:r>
            <a:r>
              <a:rPr lang="zh-CN" altLang="en-US" baseline="0" dirty="0"/>
              <a:t> </a:t>
            </a:r>
            <a:r>
              <a:rPr lang="en-US" altLang="zh-CN" baseline="0" dirty="0"/>
              <a:t>from</a:t>
            </a:r>
            <a:r>
              <a:rPr lang="zh-CN" altLang="en-US" baseline="0" dirty="0"/>
              <a:t> </a:t>
            </a:r>
            <a:r>
              <a:rPr lang="en-US" altLang="zh-CN" baseline="0" dirty="0"/>
              <a:t>each</a:t>
            </a:r>
            <a:r>
              <a:rPr lang="zh-CN" altLang="en-US" baseline="0" dirty="0"/>
              <a:t> </a:t>
            </a:r>
            <a:r>
              <a:rPr lang="en-US" altLang="zh-CN" baseline="0" dirty="0"/>
              <a:t>other,</a:t>
            </a:r>
            <a:r>
              <a:rPr lang="zh-CN" altLang="en-US" baseline="0" dirty="0"/>
              <a:t> </a:t>
            </a:r>
            <a:r>
              <a:rPr lang="en-US" altLang="zh-CN" baseline="0" dirty="0"/>
              <a:t>while</a:t>
            </a:r>
            <a:r>
              <a:rPr lang="zh-CN" altLang="en-US" baseline="0" dirty="0"/>
              <a:t> </a:t>
            </a:r>
            <a:r>
              <a:rPr lang="en-US" altLang="zh-CN" baseline="0" dirty="0"/>
              <a:t>our</a:t>
            </a:r>
            <a:r>
              <a:rPr lang="zh-CN" altLang="en-US" baseline="0" dirty="0"/>
              <a:t> </a:t>
            </a:r>
            <a:r>
              <a:rPr lang="en-US" altLang="zh-CN" baseline="0" dirty="0"/>
              <a:t>patterns</a:t>
            </a:r>
            <a:r>
              <a:rPr lang="zh-CN" altLang="en-US" baseline="0" dirty="0"/>
              <a:t> </a:t>
            </a:r>
            <a:r>
              <a:rPr lang="en-US" altLang="zh-CN" baseline="0" dirty="0"/>
              <a:t>are</a:t>
            </a:r>
            <a:r>
              <a:rPr lang="zh-CN" altLang="en-US" baseline="0" dirty="0"/>
              <a:t> </a:t>
            </a:r>
            <a:r>
              <a:rPr lang="en-US" altLang="zh-CN" baseline="0" dirty="0"/>
              <a:t>more</a:t>
            </a:r>
            <a:r>
              <a:rPr lang="zh-CN" altLang="en-US" baseline="0" dirty="0"/>
              <a:t> </a:t>
            </a:r>
            <a:r>
              <a:rPr lang="en-US" altLang="zh-CN" baseline="0" dirty="0"/>
              <a:t>general</a:t>
            </a:r>
            <a:r>
              <a:rPr lang="zh-CN" altLang="en-US" baseline="0" dirty="0"/>
              <a:t> </a:t>
            </a:r>
            <a:r>
              <a:rPr lang="en-US" altLang="zh-CN" baseline="0" dirty="0"/>
              <a:t>as</a:t>
            </a:r>
            <a:r>
              <a:rPr lang="zh-CN" altLang="en-US" baseline="0" dirty="0"/>
              <a:t> </a:t>
            </a:r>
            <a:r>
              <a:rPr lang="en-US" altLang="zh-CN" baseline="0" dirty="0"/>
              <a:t>shown</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right,</a:t>
            </a:r>
            <a:r>
              <a:rPr lang="zh-CN" altLang="en-US" baseline="0" dirty="0"/>
              <a:t> </a:t>
            </a:r>
            <a:r>
              <a:rPr lang="en-US" altLang="zh-CN" baseline="0" dirty="0"/>
              <a:t>which</a:t>
            </a:r>
            <a:r>
              <a:rPr lang="zh-CN" altLang="en-US" baseline="0" dirty="0"/>
              <a:t> </a:t>
            </a:r>
            <a:r>
              <a:rPr lang="en-US" altLang="zh-CN" baseline="0" dirty="0"/>
              <a:t>allows</a:t>
            </a:r>
            <a:r>
              <a:rPr lang="zh-CN" altLang="en-US" baseline="0" dirty="0"/>
              <a:t> </a:t>
            </a:r>
            <a:r>
              <a:rPr lang="en-US" altLang="zh-CN" baseline="0" dirty="0"/>
              <a:t>two</a:t>
            </a:r>
            <a:r>
              <a:rPr lang="zh-CN" altLang="en-US" baseline="0" dirty="0"/>
              <a:t> </a:t>
            </a:r>
            <a:r>
              <a:rPr lang="en-US" altLang="zh-CN" baseline="0" dirty="0"/>
              <a:t>clusters</a:t>
            </a:r>
            <a:r>
              <a:rPr lang="zh-CN" altLang="en-US" baseline="0" dirty="0"/>
              <a:t> </a:t>
            </a:r>
            <a:r>
              <a:rPr lang="en-US" altLang="zh-CN" baseline="0" dirty="0"/>
              <a:t>of</a:t>
            </a:r>
            <a:r>
              <a:rPr lang="zh-CN" altLang="en-US" baseline="0" dirty="0"/>
              <a:t> </a:t>
            </a:r>
            <a:r>
              <a:rPr lang="en-US" altLang="zh-CN" baseline="0" dirty="0"/>
              <a:t>locations</a:t>
            </a:r>
            <a:r>
              <a:rPr lang="zh-CN" altLang="en-US" baseline="0" dirty="0"/>
              <a:t> </a:t>
            </a:r>
            <a:r>
              <a:rPr lang="en-US" altLang="zh-CN" baseline="0" dirty="0"/>
              <a:t>around</a:t>
            </a:r>
            <a:r>
              <a:rPr lang="zh-CN" altLang="en-US" baseline="0" dirty="0"/>
              <a:t> </a:t>
            </a:r>
            <a:r>
              <a:rPr lang="en-US" altLang="zh-CN" baseline="0" dirty="0"/>
              <a:t>a</a:t>
            </a:r>
            <a:r>
              <a:rPr lang="zh-CN" altLang="en-US" baseline="0" dirty="0"/>
              <a:t> </a:t>
            </a:r>
            <a:r>
              <a:rPr lang="en-US" altLang="zh-CN" baseline="0" dirty="0"/>
              <a:t>hotel,</a:t>
            </a:r>
            <a:r>
              <a:rPr lang="zh-CN" altLang="en-US" baseline="0" dirty="0"/>
              <a:t> </a:t>
            </a:r>
            <a:r>
              <a:rPr lang="en-US" altLang="zh-CN" baseline="0" dirty="0"/>
              <a:t>one</a:t>
            </a:r>
            <a:r>
              <a:rPr lang="zh-CN" altLang="en-US" baseline="0" dirty="0"/>
              <a:t> </a:t>
            </a:r>
            <a:r>
              <a:rPr lang="en-US" altLang="zh-CN" baseline="0" dirty="0"/>
              <a:t>for</a:t>
            </a:r>
            <a:r>
              <a:rPr lang="zh-CN" altLang="en-US" baseline="0" dirty="0"/>
              <a:t> </a:t>
            </a:r>
            <a:r>
              <a:rPr lang="en-US" altLang="zh-CN" baseline="0" dirty="0"/>
              <a:t>theme</a:t>
            </a:r>
            <a:r>
              <a:rPr lang="zh-CN" altLang="en-US" baseline="0" dirty="0"/>
              <a:t> </a:t>
            </a:r>
            <a:r>
              <a:rPr lang="en-US" altLang="zh-CN" baseline="0" dirty="0"/>
              <a:t>park</a:t>
            </a:r>
            <a:r>
              <a:rPr lang="zh-CN" altLang="en-US" baseline="0" dirty="0"/>
              <a:t> </a:t>
            </a:r>
            <a:r>
              <a:rPr lang="en-US" altLang="zh-CN" baseline="0" dirty="0"/>
              <a:t>visit</a:t>
            </a:r>
            <a:r>
              <a:rPr lang="zh-CN" altLang="en-US" baseline="0" dirty="0"/>
              <a:t> </a:t>
            </a:r>
            <a:r>
              <a:rPr lang="en-US" altLang="zh-CN" baseline="0" dirty="0"/>
              <a:t>on</a:t>
            </a:r>
            <a:r>
              <a:rPr lang="zh-CN" altLang="en-US" baseline="0" dirty="0"/>
              <a:t> </a:t>
            </a:r>
            <a:r>
              <a:rPr lang="en-US" altLang="zh-CN" baseline="0" dirty="0"/>
              <a:t>a</a:t>
            </a:r>
            <a:r>
              <a:rPr lang="zh-CN" altLang="en-US" baseline="0" dirty="0"/>
              <a:t> </a:t>
            </a:r>
            <a:r>
              <a:rPr lang="en-US" altLang="zh-CN" baseline="0" dirty="0"/>
              <a:t>day</a:t>
            </a:r>
            <a:r>
              <a:rPr lang="zh-CN" altLang="en-US" baseline="0" dirty="0"/>
              <a:t> </a:t>
            </a:r>
            <a:r>
              <a:rPr lang="en-US" altLang="zh-CN" baseline="0" dirty="0"/>
              <a:t>of</a:t>
            </a:r>
            <a:r>
              <a:rPr lang="zh-CN" altLang="en-US" baseline="0" dirty="0"/>
              <a:t> </a:t>
            </a:r>
            <a:r>
              <a:rPr lang="en-US" altLang="zh-CN" baseline="0" dirty="0"/>
              <a:t>travel,</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other</a:t>
            </a:r>
            <a:r>
              <a:rPr lang="zh-CN" altLang="en-US" baseline="0" dirty="0"/>
              <a:t> </a:t>
            </a:r>
            <a:r>
              <a:rPr lang="en-US" altLang="zh-CN" baseline="0" dirty="0"/>
              <a:t>for</a:t>
            </a:r>
            <a:r>
              <a:rPr lang="zh-CN" altLang="en-US" baseline="0" dirty="0"/>
              <a:t> </a:t>
            </a:r>
            <a:r>
              <a:rPr lang="en-US" altLang="zh-CN" baseline="0" dirty="0"/>
              <a:t>shopping</a:t>
            </a:r>
            <a:r>
              <a:rPr lang="zh-CN" altLang="en-US" baseline="0" dirty="0"/>
              <a:t> </a:t>
            </a:r>
            <a:r>
              <a:rPr lang="en-US" altLang="zh-CN" baseline="0" dirty="0"/>
              <a:t>at</a:t>
            </a:r>
            <a:r>
              <a:rPr lang="zh-CN" altLang="en-US" baseline="0" dirty="0"/>
              <a:t> </a:t>
            </a:r>
            <a:r>
              <a:rPr lang="en-US" altLang="zh-CN" baseline="0" dirty="0"/>
              <a:t>an</a:t>
            </a:r>
            <a:r>
              <a:rPr lang="zh-CN" altLang="en-US" baseline="0" dirty="0"/>
              <a:t> </a:t>
            </a:r>
            <a:r>
              <a:rPr lang="en-US" altLang="zh-CN" baseline="0" dirty="0"/>
              <a:t>outlet</a:t>
            </a:r>
            <a:r>
              <a:rPr lang="zh-CN" altLang="en-US" baseline="0" dirty="0"/>
              <a:t> </a:t>
            </a:r>
            <a:r>
              <a:rPr lang="en-US" altLang="zh-CN" baseline="0" dirty="0"/>
              <a:t>on</a:t>
            </a:r>
            <a:r>
              <a:rPr lang="zh-CN" altLang="en-US" baseline="0" dirty="0"/>
              <a:t> </a:t>
            </a:r>
            <a:r>
              <a:rPr lang="en-US" altLang="zh-CN" baseline="0" dirty="0"/>
              <a:t>another</a:t>
            </a:r>
            <a:r>
              <a:rPr lang="zh-CN" altLang="en-US" baseline="0" dirty="0"/>
              <a:t> </a:t>
            </a:r>
            <a:r>
              <a:rPr lang="en-US" altLang="zh-CN" baseline="0" dirty="0"/>
              <a:t>day.</a:t>
            </a:r>
          </a:p>
          <a:p>
            <a:r>
              <a:rPr lang="en-US" altLang="zh-CN" baseline="0" dirty="0"/>
              <a:t>Fraction-Score</a:t>
            </a:r>
            <a:r>
              <a:rPr lang="zh-CN" altLang="en-US" baseline="0" dirty="0"/>
              <a:t> </a:t>
            </a:r>
            <a:r>
              <a:rPr lang="en-US" altLang="zh-CN" baseline="0" dirty="0"/>
              <a:t>is</a:t>
            </a:r>
            <a:r>
              <a:rPr lang="zh-CN" altLang="en-US" baseline="0" dirty="0"/>
              <a:t> </a:t>
            </a:r>
            <a:r>
              <a:rPr lang="en-US" altLang="zh-CN" baseline="0" dirty="0"/>
              <a:t>much</a:t>
            </a:r>
            <a:r>
              <a:rPr lang="zh-CN" altLang="en-US" baseline="0" dirty="0"/>
              <a:t> </a:t>
            </a:r>
            <a:r>
              <a:rPr lang="en-US" altLang="zh-CN" baseline="0" dirty="0"/>
              <a:t>tighter</a:t>
            </a:r>
            <a:r>
              <a:rPr lang="zh-CN" altLang="en-US" baseline="0" dirty="0"/>
              <a:t> </a:t>
            </a:r>
            <a:r>
              <a:rPr lang="en-US" altLang="zh-CN" baseline="0" dirty="0"/>
              <a:t>than</a:t>
            </a:r>
            <a:r>
              <a:rPr lang="zh-CN" altLang="en-US" baseline="0" dirty="0"/>
              <a:t> </a:t>
            </a:r>
            <a:r>
              <a:rPr lang="en-US" altLang="zh-CN" baseline="0" dirty="0"/>
              <a:t>MNI</a:t>
            </a:r>
            <a:r>
              <a:rPr lang="zh-CN" altLang="en-US" baseline="0" dirty="0"/>
              <a:t> </a:t>
            </a:r>
            <a:r>
              <a:rPr lang="en-US" altLang="zh-CN" baseline="0" dirty="0"/>
              <a:t>in</a:t>
            </a:r>
            <a:r>
              <a:rPr lang="zh-CN" altLang="en-US" baseline="0" dirty="0"/>
              <a:t> </a:t>
            </a:r>
            <a:r>
              <a:rPr lang="en-US" altLang="zh-CN" baseline="0" dirty="0"/>
              <a:t>our</a:t>
            </a:r>
            <a:r>
              <a:rPr lang="zh-CN" altLang="en-US" baseline="0" dirty="0"/>
              <a:t> </a:t>
            </a:r>
            <a:r>
              <a:rPr lang="en-US" altLang="zh-CN" baseline="0" dirty="0"/>
              <a:t>context</a:t>
            </a:r>
            <a:r>
              <a:rPr lang="zh-CN" altLang="en-US" baseline="0" dirty="0"/>
              <a:t> </a:t>
            </a:r>
            <a:r>
              <a:rPr lang="en-US" altLang="zh-CN" baseline="0" dirty="0"/>
              <a:t>since</a:t>
            </a:r>
            <a:r>
              <a:rPr lang="zh-CN" altLang="en-US" baseline="0" dirty="0"/>
              <a:t> </a:t>
            </a:r>
            <a:r>
              <a:rPr lang="en-US" altLang="zh-CN" baseline="0" dirty="0"/>
              <a:t>it</a:t>
            </a:r>
            <a:r>
              <a:rPr lang="zh-CN" altLang="en-US" baseline="0" dirty="0"/>
              <a:t> </a:t>
            </a:r>
            <a:r>
              <a:rPr lang="en-US" altLang="zh-CN" baseline="0" dirty="0"/>
              <a:t>avoids</a:t>
            </a:r>
            <a:r>
              <a:rPr lang="zh-CN" altLang="en-US" baseline="0" dirty="0"/>
              <a:t> </a:t>
            </a:r>
            <a:r>
              <a:rPr lang="en-US" altLang="zh-CN" baseline="0" dirty="0"/>
              <a:t>double</a:t>
            </a:r>
            <a:r>
              <a:rPr lang="zh-CN" altLang="en-US" baseline="0" dirty="0"/>
              <a:t> </a:t>
            </a:r>
            <a:r>
              <a:rPr lang="en-US" altLang="zh-CN" baseline="0" dirty="0"/>
              <a:t>counting</a:t>
            </a:r>
            <a:r>
              <a:rPr lang="zh-CN" altLang="en-US" baseline="0" dirty="0"/>
              <a:t> </a:t>
            </a:r>
            <a:r>
              <a:rPr lang="en-US" altLang="zh-CN" baseline="0" dirty="0"/>
              <a:t>an</a:t>
            </a:r>
            <a:r>
              <a:rPr lang="zh-CN" altLang="en-US" baseline="0" dirty="0"/>
              <a:t> </a:t>
            </a:r>
            <a:r>
              <a:rPr lang="en-US" altLang="zh-CN" baseline="0" dirty="0"/>
              <a:t>object</a:t>
            </a:r>
            <a:r>
              <a:rPr lang="zh-CN" altLang="en-US" baseline="0" dirty="0"/>
              <a:t> </a:t>
            </a:r>
            <a:r>
              <a:rPr lang="en-US" altLang="zh-CN" baseline="0" dirty="0"/>
              <a:t>involved</a:t>
            </a:r>
            <a:r>
              <a:rPr lang="zh-CN" altLang="en-US" baseline="0" dirty="0"/>
              <a:t> </a:t>
            </a:r>
            <a:r>
              <a:rPr lang="en-US" altLang="zh-CN" baseline="0" dirty="0"/>
              <a:t>in</a:t>
            </a:r>
            <a:r>
              <a:rPr lang="zh-CN" altLang="en-US" baseline="0" dirty="0"/>
              <a:t> </a:t>
            </a:r>
            <a:r>
              <a:rPr lang="en-US" altLang="zh-CN" baseline="0" dirty="0"/>
              <a:t>multiple</a:t>
            </a:r>
            <a:r>
              <a:rPr lang="zh-CN" altLang="en-US" baseline="0" dirty="0"/>
              <a:t> </a:t>
            </a:r>
            <a:r>
              <a:rPr lang="en-US" altLang="zh-CN" baseline="0" dirty="0"/>
              <a:t>matches.</a:t>
            </a:r>
          </a:p>
          <a:p>
            <a:r>
              <a:rPr lang="en-US" altLang="zh-CN" baseline="0" dirty="0"/>
              <a:t>In</a:t>
            </a:r>
            <a:r>
              <a:rPr lang="zh-CN" altLang="en-US" baseline="0" dirty="0"/>
              <a:t> </a:t>
            </a:r>
            <a:r>
              <a:rPr lang="en-US" altLang="zh-CN" baseline="0" dirty="0"/>
              <a:t>the</a:t>
            </a:r>
            <a:r>
              <a:rPr lang="zh-CN" altLang="en-US" baseline="0" dirty="0"/>
              <a:t> </a:t>
            </a:r>
            <a:r>
              <a:rPr lang="en-US" altLang="zh-CN" baseline="0" dirty="0"/>
              <a:t>figure</a:t>
            </a:r>
            <a:r>
              <a:rPr lang="zh-CN" altLang="en-US" baseline="0" dirty="0"/>
              <a:t> </a:t>
            </a:r>
            <a:r>
              <a:rPr lang="en-US" altLang="zh-CN" baseline="0" dirty="0"/>
              <a:t>on</a:t>
            </a:r>
            <a:r>
              <a:rPr lang="zh-CN" altLang="en-US" baseline="0" dirty="0"/>
              <a:t> </a:t>
            </a:r>
            <a:r>
              <a:rPr lang="en-US" altLang="zh-CN" baseline="0" dirty="0"/>
              <a:t>the</a:t>
            </a:r>
            <a:r>
              <a:rPr lang="zh-CN" altLang="en-US" baseline="0" dirty="0"/>
              <a:t> </a:t>
            </a:r>
            <a:r>
              <a:rPr lang="en-US" altLang="zh-CN" baseline="0" dirty="0"/>
              <a:t>left,</a:t>
            </a:r>
            <a:r>
              <a:rPr lang="zh-CN" altLang="en-US" baseline="0" dirty="0"/>
              <a:t> </a:t>
            </a:r>
            <a:r>
              <a:rPr lang="en-US" altLang="zh-CN" baseline="0" dirty="0"/>
              <a:t>we</a:t>
            </a:r>
            <a:r>
              <a:rPr lang="zh-CN" altLang="en-US" baseline="0" dirty="0"/>
              <a:t> </a:t>
            </a:r>
            <a:r>
              <a:rPr lang="en-US" altLang="zh-CN" baseline="0" dirty="0"/>
              <a:t>use</a:t>
            </a:r>
            <a:r>
              <a:rPr lang="zh-CN" altLang="en-US" baseline="0" dirty="0"/>
              <a:t> </a:t>
            </a:r>
            <a:r>
              <a:rPr lang="en-US" altLang="zh-CN" baseline="0" dirty="0"/>
              <a:t>a</a:t>
            </a:r>
            <a:r>
              <a:rPr lang="zh-CN" altLang="en-US" baseline="0" dirty="0"/>
              <a:t> </a:t>
            </a:r>
            <a:r>
              <a:rPr lang="en-US" altLang="zh-CN" baseline="0" dirty="0"/>
              <a:t>synthetic</a:t>
            </a:r>
            <a:r>
              <a:rPr lang="zh-CN" altLang="en-US" baseline="0" dirty="0"/>
              <a:t> </a:t>
            </a:r>
            <a:r>
              <a:rPr lang="en-US" altLang="zh-CN" baseline="0" dirty="0"/>
              <a:t>dataset</a:t>
            </a:r>
            <a:r>
              <a:rPr lang="zh-CN" altLang="en-US" baseline="0" dirty="0"/>
              <a:t> </a:t>
            </a:r>
            <a:r>
              <a:rPr lang="en-US" altLang="zh-CN" baseline="0" dirty="0"/>
              <a:t>for</a:t>
            </a:r>
            <a:r>
              <a:rPr lang="zh-CN" altLang="en-US" baseline="0" dirty="0"/>
              <a:t> </a:t>
            </a:r>
            <a:r>
              <a:rPr lang="en-US" altLang="zh-CN" baseline="0" dirty="0"/>
              <a:t>which</a:t>
            </a:r>
            <a:r>
              <a:rPr lang="zh-CN" altLang="en-US" baseline="0" dirty="0"/>
              <a:t> </a:t>
            </a:r>
            <a:r>
              <a:rPr lang="en-US" altLang="zh-CN" baseline="0" dirty="0"/>
              <a:t>we</a:t>
            </a:r>
            <a:r>
              <a:rPr lang="zh-CN" altLang="en-US" baseline="0" dirty="0"/>
              <a:t> </a:t>
            </a:r>
            <a:r>
              <a:rPr lang="en-US" altLang="zh-CN" baseline="0" dirty="0"/>
              <a:t>know</a:t>
            </a:r>
            <a:r>
              <a:rPr lang="zh-CN" altLang="en-US" baseline="0" dirty="0"/>
              <a:t> </a:t>
            </a:r>
            <a:r>
              <a:rPr lang="en-US" altLang="zh-CN" baseline="0" dirty="0"/>
              <a:t>the</a:t>
            </a:r>
            <a:r>
              <a:rPr lang="zh-CN" altLang="en-US" baseline="0" dirty="0"/>
              <a:t> </a:t>
            </a:r>
            <a:r>
              <a:rPr lang="en-US" altLang="zh-CN" baseline="0" dirty="0"/>
              <a:t>ground-truth</a:t>
            </a:r>
            <a:r>
              <a:rPr lang="zh-CN" altLang="en-US" baseline="0" dirty="0"/>
              <a:t> </a:t>
            </a:r>
            <a:r>
              <a:rPr lang="en-US" altLang="zh-CN" baseline="0" dirty="0"/>
              <a:t>support</a:t>
            </a:r>
            <a:r>
              <a:rPr lang="zh-CN" altLang="en-US" baseline="0" dirty="0"/>
              <a:t> </a:t>
            </a:r>
            <a:r>
              <a:rPr lang="en-US" altLang="zh-CN" baseline="0" dirty="0"/>
              <a:t>to</a:t>
            </a:r>
            <a:r>
              <a:rPr lang="zh-CN" altLang="en-US" baseline="0" dirty="0"/>
              <a:t> </a:t>
            </a:r>
            <a:r>
              <a:rPr lang="en-US" altLang="zh-CN" baseline="0" dirty="0"/>
              <a:t>compare</a:t>
            </a:r>
            <a:r>
              <a:rPr lang="zh-CN" altLang="en-US" baseline="0" dirty="0"/>
              <a:t> </a:t>
            </a:r>
            <a:r>
              <a:rPr lang="en-US" altLang="zh-CN" baseline="0" dirty="0"/>
              <a:t>the</a:t>
            </a:r>
            <a:r>
              <a:rPr lang="zh-CN" altLang="en-US" baseline="0" dirty="0"/>
              <a:t> </a:t>
            </a:r>
            <a:r>
              <a:rPr lang="en-US" altLang="zh-CN" baseline="0" dirty="0"/>
              <a:t>tightness</a:t>
            </a:r>
            <a:r>
              <a:rPr lang="zh-CN" altLang="en-US" baseline="0" dirty="0"/>
              <a:t> </a:t>
            </a:r>
            <a:r>
              <a:rPr lang="en-US" altLang="zh-CN" baseline="0" dirty="0"/>
              <a:t>of</a:t>
            </a:r>
            <a:r>
              <a:rPr lang="zh-CN" altLang="en-US" baseline="0" dirty="0"/>
              <a:t> </a:t>
            </a:r>
            <a:r>
              <a:rPr lang="en-US" altLang="zh-CN" baseline="0" dirty="0"/>
              <a:t>Fraction-Score</a:t>
            </a:r>
            <a:r>
              <a:rPr lang="zh-CN" altLang="en-US" baseline="0" dirty="0"/>
              <a:t> </a:t>
            </a:r>
            <a:r>
              <a:rPr lang="en-US" altLang="zh-CN" baseline="0" dirty="0"/>
              <a:t>and</a:t>
            </a:r>
            <a:r>
              <a:rPr lang="zh-CN" altLang="en-US" baseline="0" dirty="0"/>
              <a:t> </a:t>
            </a:r>
            <a:r>
              <a:rPr lang="en-US" altLang="zh-CN" baseline="0" dirty="0"/>
              <a:t>MNI,</a:t>
            </a:r>
            <a:r>
              <a:rPr lang="zh-CN" altLang="en-US" baseline="0" dirty="0"/>
              <a:t> </a:t>
            </a:r>
            <a:r>
              <a:rPr lang="en-US" altLang="zh-CN" baseline="0" dirty="0"/>
              <a:t>where</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see</a:t>
            </a:r>
            <a:r>
              <a:rPr lang="zh-CN" altLang="en-US" baseline="0" dirty="0"/>
              <a:t> </a:t>
            </a:r>
            <a:r>
              <a:rPr lang="en-US" altLang="zh-CN" baseline="0" dirty="0"/>
              <a:t>that</a:t>
            </a:r>
            <a:r>
              <a:rPr lang="zh-CN" altLang="en-US" baseline="0" dirty="0"/>
              <a:t> </a:t>
            </a:r>
            <a:r>
              <a:rPr lang="en-US" altLang="zh-CN" baseline="0" dirty="0"/>
              <a:t>Fraction-Score</a:t>
            </a:r>
            <a:r>
              <a:rPr lang="zh-CN" altLang="en-US" baseline="0" dirty="0"/>
              <a:t> </a:t>
            </a:r>
            <a:r>
              <a:rPr lang="en-US" altLang="zh-CN" baseline="0" dirty="0"/>
              <a:t>is</a:t>
            </a:r>
            <a:r>
              <a:rPr lang="zh-CN" altLang="en-US" baseline="0" dirty="0"/>
              <a:t> </a:t>
            </a:r>
            <a:r>
              <a:rPr lang="en-US" altLang="zh-CN" baseline="0" dirty="0"/>
              <a:t>much</a:t>
            </a:r>
            <a:r>
              <a:rPr lang="zh-CN" altLang="en-US" baseline="0" dirty="0"/>
              <a:t> </a:t>
            </a:r>
            <a:r>
              <a:rPr lang="en-US" altLang="zh-CN" baseline="0" dirty="0"/>
              <a:t>closer</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ground</a:t>
            </a:r>
            <a:r>
              <a:rPr lang="zh-CN" altLang="en-US" baseline="0" dirty="0"/>
              <a:t> </a:t>
            </a:r>
            <a:r>
              <a:rPr lang="en-US" altLang="zh-CN" baseline="0" dirty="0"/>
              <a:t>truth.</a:t>
            </a:r>
          </a:p>
          <a:p>
            <a:r>
              <a:rPr lang="en-US" altLang="zh-CN" baseline="0" dirty="0"/>
              <a:t>In</a:t>
            </a:r>
            <a:r>
              <a:rPr lang="zh-CN" altLang="en-US" baseline="0" dirty="0"/>
              <a:t> </a:t>
            </a:r>
            <a:r>
              <a:rPr lang="en-US" altLang="zh-CN" baseline="0" dirty="0"/>
              <a:t>our</a:t>
            </a:r>
            <a:r>
              <a:rPr lang="zh-CN" altLang="en-US" baseline="0" dirty="0"/>
              <a:t> </a:t>
            </a:r>
            <a:r>
              <a:rPr lang="en-US" altLang="zh-CN" baseline="0" dirty="0"/>
              <a:t>previous</a:t>
            </a:r>
            <a:r>
              <a:rPr lang="zh-CN" altLang="en-US" baseline="0" dirty="0"/>
              <a:t> </a:t>
            </a:r>
            <a:r>
              <a:rPr lang="en-US" altLang="zh-CN" baseline="0" dirty="0"/>
              <a:t>example,</a:t>
            </a:r>
            <a:r>
              <a:rPr lang="zh-CN" altLang="en-US" baseline="0" dirty="0"/>
              <a:t> </a:t>
            </a:r>
            <a:r>
              <a:rPr lang="en-US" altLang="zh-CN" baseline="0" dirty="0"/>
              <a:t>Fraction-Score</a:t>
            </a:r>
            <a:r>
              <a:rPr lang="zh-CN" altLang="en-US" baseline="0" dirty="0"/>
              <a:t> </a:t>
            </a:r>
            <a:r>
              <a:rPr lang="en-US" altLang="zh-CN" baseline="0" dirty="0"/>
              <a:t>can</a:t>
            </a:r>
            <a:r>
              <a:rPr lang="zh-CN" altLang="en-US" baseline="0" dirty="0"/>
              <a:t> </a:t>
            </a:r>
            <a:r>
              <a:rPr lang="en-US" altLang="zh-CN" baseline="0" dirty="0"/>
              <a:t>successfully</a:t>
            </a:r>
            <a:r>
              <a:rPr lang="zh-CN" altLang="en-US" baseline="0" dirty="0"/>
              <a:t> </a:t>
            </a:r>
            <a:r>
              <a:rPr lang="en-US" altLang="zh-CN" baseline="0" dirty="0"/>
              <a:t>recover</a:t>
            </a:r>
            <a:r>
              <a:rPr lang="zh-CN" altLang="en-US" baseline="0" dirty="0"/>
              <a:t> </a:t>
            </a:r>
            <a:r>
              <a:rPr lang="en-US" altLang="zh-CN" baseline="0" dirty="0"/>
              <a:t>the</a:t>
            </a:r>
            <a:r>
              <a:rPr lang="zh-CN" altLang="en-US" baseline="0" dirty="0"/>
              <a:t> </a:t>
            </a:r>
            <a:r>
              <a:rPr lang="en-US" altLang="zh-CN" baseline="0" dirty="0"/>
              <a:t>ground-truth</a:t>
            </a:r>
            <a:r>
              <a:rPr lang="zh-CN" altLang="en-US" baseline="0" dirty="0"/>
              <a:t> </a:t>
            </a:r>
            <a:r>
              <a:rPr lang="en-US" altLang="zh-CN" baseline="0" dirty="0"/>
              <a:t>support</a:t>
            </a:r>
            <a:r>
              <a:rPr lang="zh-CN" altLang="en-US" baseline="0" dirty="0"/>
              <a:t> </a:t>
            </a:r>
            <a:r>
              <a:rPr lang="en-US" altLang="zh-CN" baseline="0" dirty="0"/>
              <a:t>2.</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42</a:t>
            </a:fld>
            <a:endParaRPr lang="en-US"/>
          </a:p>
        </p:txBody>
      </p:sp>
    </p:spTree>
    <p:extLst>
      <p:ext uri="{BB962C8B-B14F-4D97-AF65-F5344CB8AC3E}">
        <p14:creationId xmlns:p14="http://schemas.microsoft.com/office/powerpoint/2010/main" val="2278149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As</a:t>
            </a:r>
            <a:r>
              <a:rPr lang="zh-CN" altLang="en-US" baseline="0" dirty="0"/>
              <a:t> </a:t>
            </a:r>
            <a:r>
              <a:rPr lang="en-US" altLang="zh-CN" baseline="0" dirty="0"/>
              <a:t>we</a:t>
            </a:r>
            <a:r>
              <a:rPr lang="zh-CN" altLang="en-US" baseline="0" dirty="0"/>
              <a:t> </a:t>
            </a:r>
            <a:r>
              <a:rPr lang="en-US" altLang="zh-CN" baseline="0" dirty="0"/>
              <a:t>have</a:t>
            </a:r>
            <a:r>
              <a:rPr lang="zh-CN" altLang="en-US" baseline="0" dirty="0"/>
              <a:t> </a:t>
            </a:r>
            <a:r>
              <a:rPr lang="en-US" altLang="zh-CN" baseline="0" dirty="0"/>
              <a:t>previously</a:t>
            </a:r>
            <a:r>
              <a:rPr lang="zh-CN" altLang="en-US" baseline="0" dirty="0"/>
              <a:t> </a:t>
            </a:r>
            <a:r>
              <a:rPr lang="en-US" altLang="zh-CN" baseline="0" dirty="0"/>
              <a:t>seen,</a:t>
            </a:r>
            <a:r>
              <a:rPr lang="zh-CN" altLang="en-US" baseline="0" dirty="0"/>
              <a:t> </a:t>
            </a:r>
            <a:r>
              <a:rPr lang="en-US" altLang="zh-CN" baseline="0" dirty="0"/>
              <a:t>given</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to</a:t>
            </a:r>
            <a:r>
              <a:rPr lang="zh-CN" altLang="en-US" baseline="0" dirty="0"/>
              <a:t> </a:t>
            </a:r>
            <a:r>
              <a:rPr lang="en-US" altLang="zh-CN" baseline="0" dirty="0"/>
              <a:t>check</a:t>
            </a:r>
            <a:r>
              <a:rPr lang="zh-CN" altLang="en-US" baseline="0" dirty="0"/>
              <a:t> </a:t>
            </a:r>
            <a:r>
              <a:rPr lang="en-US" altLang="zh-CN" baseline="0" dirty="0"/>
              <a:t>if</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frequent</a:t>
            </a:r>
            <a:r>
              <a:rPr lang="zh-CN" altLang="en-US" baseline="0" dirty="0"/>
              <a:t> </a:t>
            </a:r>
            <a:r>
              <a:rPr lang="en-US" altLang="zh-CN" baseline="0" dirty="0"/>
              <a:t>according</a:t>
            </a:r>
            <a:r>
              <a:rPr lang="zh-CN" altLang="en-US" baseline="0" dirty="0"/>
              <a:t> </a:t>
            </a:r>
            <a:r>
              <a:rPr lang="en-US" altLang="zh-CN" baseline="0" dirty="0"/>
              <a:t>to</a:t>
            </a:r>
            <a:r>
              <a:rPr lang="zh-CN" altLang="en-US" baseline="0" dirty="0"/>
              <a:t> </a:t>
            </a:r>
            <a:r>
              <a:rPr lang="en-US" altLang="zh-CN" baseline="0" dirty="0"/>
              <a:t>MNI</a:t>
            </a:r>
            <a:r>
              <a:rPr lang="zh-CN" altLang="en-US" baseline="0" dirty="0"/>
              <a:t> </a:t>
            </a:r>
            <a:r>
              <a:rPr lang="en-US" altLang="zh-CN" baseline="0" dirty="0"/>
              <a:t>or</a:t>
            </a:r>
            <a:r>
              <a:rPr lang="zh-CN" altLang="en-US" baseline="0" dirty="0"/>
              <a:t> </a:t>
            </a:r>
            <a:r>
              <a:rPr lang="en-US" altLang="zh-CN" baseline="0" dirty="0"/>
              <a:t>Fraction-Score |</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converted</a:t>
            </a:r>
            <a:r>
              <a:rPr lang="zh-CN" altLang="en-US" baseline="0" dirty="0"/>
              <a:t> </a:t>
            </a:r>
            <a:r>
              <a:rPr lang="en-US" altLang="zh-CN" baseline="0" dirty="0"/>
              <a:t>into</a:t>
            </a:r>
            <a:r>
              <a:rPr lang="zh-CN" altLang="en-US" baseline="0" dirty="0"/>
              <a:t> </a:t>
            </a:r>
            <a:r>
              <a:rPr lang="en-US" altLang="zh-CN" baseline="0" dirty="0"/>
              <a:t>the</a:t>
            </a:r>
            <a:r>
              <a:rPr lang="zh-CN" altLang="en-US" baseline="0" dirty="0"/>
              <a:t> </a:t>
            </a:r>
            <a:r>
              <a:rPr lang="en-US" altLang="zh-CN" baseline="0" dirty="0"/>
              <a:t>checking</a:t>
            </a:r>
            <a:r>
              <a:rPr lang="zh-CN" altLang="en-US" baseline="0" dirty="0"/>
              <a:t> </a:t>
            </a:r>
            <a:r>
              <a:rPr lang="en-US" altLang="zh-CN" baseline="0" dirty="0"/>
              <a:t>of</a:t>
            </a:r>
            <a:r>
              <a:rPr lang="zh-CN" altLang="en-US" baseline="0" dirty="0"/>
              <a:t> </a:t>
            </a:r>
            <a:r>
              <a:rPr lang="en-US" altLang="zh-CN" baseline="0" dirty="0"/>
              <a:t>whether</a:t>
            </a:r>
            <a:r>
              <a:rPr lang="zh-CN" altLang="en-US" baseline="0" dirty="0"/>
              <a:t> </a:t>
            </a:r>
            <a:r>
              <a:rPr lang="en-US" altLang="zh-CN" baseline="0" dirty="0"/>
              <a:t>a</a:t>
            </a:r>
            <a:r>
              <a:rPr lang="zh-CN" altLang="en-US" baseline="0" dirty="0"/>
              <a:t> </a:t>
            </a:r>
            <a:r>
              <a:rPr lang="en-US" altLang="zh-CN" baseline="0" dirty="0"/>
              <a:t>subgraph</a:t>
            </a:r>
            <a:r>
              <a:rPr lang="zh-CN" altLang="en-US" baseline="0" dirty="0"/>
              <a:t> </a:t>
            </a:r>
            <a:r>
              <a:rPr lang="en-US" altLang="zh-CN" baseline="0" dirty="0"/>
              <a:t>matching</a:t>
            </a:r>
            <a:r>
              <a:rPr lang="zh-CN" altLang="en-US" baseline="0" dirty="0"/>
              <a:t> </a:t>
            </a:r>
            <a:r>
              <a:rPr lang="en-US" altLang="zh-CN" baseline="0" dirty="0"/>
              <a:t>of</a:t>
            </a:r>
            <a:r>
              <a:rPr lang="zh-CN" altLang="en-US" baseline="0" dirty="0"/>
              <a:t> </a:t>
            </a:r>
            <a:r>
              <a:rPr lang="en-US" altLang="zh-CN" baseline="0" dirty="0"/>
              <a:t>the</a:t>
            </a:r>
            <a:r>
              <a:rPr lang="zh-CN" altLang="en-US" baseline="0" dirty="0"/>
              <a:t> </a:t>
            </a:r>
            <a:r>
              <a:rPr lang="en-US" altLang="zh-CN" baseline="0" dirty="0"/>
              <a:t>pattern</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found</a:t>
            </a:r>
            <a:r>
              <a:rPr lang="zh-CN" altLang="en-US" baseline="0" dirty="0"/>
              <a:t> </a:t>
            </a:r>
            <a:r>
              <a:rPr lang="en-US" altLang="zh-CN" baseline="0" dirty="0"/>
              <a:t>from</a:t>
            </a:r>
            <a:r>
              <a:rPr lang="zh-CN" altLang="en-US" baseline="0" dirty="0"/>
              <a:t> </a:t>
            </a:r>
            <a:r>
              <a:rPr lang="en-US" altLang="zh-CN" baseline="0" dirty="0"/>
              <a:t>each</a:t>
            </a:r>
            <a:r>
              <a:rPr lang="zh-CN" altLang="en-US" baseline="0" dirty="0"/>
              <a:t> </a:t>
            </a:r>
            <a:r>
              <a:rPr lang="en-US" altLang="zh-CN" baseline="0" dirty="0"/>
              <a:t>data</a:t>
            </a:r>
            <a:r>
              <a:rPr lang="zh-CN" altLang="en-US" baseline="0" dirty="0"/>
              <a:t> </a:t>
            </a:r>
            <a:r>
              <a:rPr lang="en-US" altLang="zh-CN" baseline="0" dirty="0"/>
              <a:t>vertex</a:t>
            </a:r>
            <a:r>
              <a:rPr lang="zh-CN" altLang="en-US" baseline="0" dirty="0"/>
              <a:t> </a:t>
            </a:r>
            <a:r>
              <a:rPr lang="en-US" altLang="zh-CN" baseline="0" dirty="0"/>
              <a:t>v</a:t>
            </a:r>
            <a:r>
              <a:rPr lang="zh-CN" altLang="en-US" baseline="0" dirty="0"/>
              <a:t> </a:t>
            </a:r>
            <a:r>
              <a:rPr lang="en-US" altLang="zh-CN" baseline="0" dirty="0"/>
              <a:t>that</a:t>
            </a:r>
            <a:r>
              <a:rPr lang="zh-CN" altLang="en-US" baseline="0" dirty="0"/>
              <a:t> </a:t>
            </a:r>
            <a:r>
              <a:rPr lang="en-US" altLang="zh-CN" baseline="0" dirty="0"/>
              <a:t>can</a:t>
            </a:r>
            <a:r>
              <a:rPr lang="zh-CN" altLang="en-US" baseline="0" dirty="0"/>
              <a:t> </a:t>
            </a:r>
            <a:r>
              <a:rPr lang="en-US" altLang="zh-CN" baseline="0" dirty="0"/>
              <a:t>match</a:t>
            </a:r>
            <a:r>
              <a:rPr lang="zh-CN" altLang="en-US" baseline="0" dirty="0"/>
              <a:t> </a:t>
            </a:r>
            <a:r>
              <a:rPr lang="en-US" altLang="zh-CN" baseline="0" dirty="0"/>
              <a:t>each</a:t>
            </a:r>
            <a:r>
              <a:rPr lang="zh-CN" altLang="en-US" baseline="0" dirty="0"/>
              <a:t> </a:t>
            </a:r>
            <a:r>
              <a:rPr lang="en-US" altLang="zh-CN" baseline="0" dirty="0"/>
              <a:t>query</a:t>
            </a:r>
            <a:r>
              <a:rPr lang="zh-CN" altLang="en-US" baseline="0" dirty="0"/>
              <a:t> </a:t>
            </a:r>
            <a:r>
              <a:rPr lang="en-US" altLang="zh-CN" baseline="0" dirty="0"/>
              <a:t>vertex</a:t>
            </a:r>
            <a:r>
              <a:rPr lang="zh-CN" altLang="en-US" baseline="0" dirty="0"/>
              <a:t> </a:t>
            </a:r>
            <a:r>
              <a:rPr lang="en-US" altLang="zh-CN" baseline="0" dirty="0" err="1"/>
              <a:t>ui</a:t>
            </a:r>
            <a:endParaRPr lang="en-US" altLang="zh-CN" baseline="0" dirty="0"/>
          </a:p>
          <a:p>
            <a:endParaRPr lang="en-US" altLang="zh-CN" baseline="0" dirty="0"/>
          </a:p>
          <a:p>
            <a:r>
              <a:rPr lang="en-US" altLang="zh-CN" baseline="0" dirty="0"/>
              <a:t>MNI</a:t>
            </a:r>
            <a:r>
              <a:rPr lang="zh-CN" altLang="en-US" baseline="0" dirty="0"/>
              <a:t> </a:t>
            </a:r>
            <a:r>
              <a:rPr lang="en-US" altLang="zh-CN" baseline="0" dirty="0"/>
              <a:t>is</a:t>
            </a:r>
            <a:r>
              <a:rPr lang="zh-CN" altLang="en-US" baseline="0" dirty="0"/>
              <a:t> </a:t>
            </a:r>
            <a:r>
              <a:rPr lang="en-US" altLang="zh-CN" baseline="0" dirty="0"/>
              <a:t>simply</a:t>
            </a:r>
            <a:r>
              <a:rPr lang="zh-CN" altLang="en-US" baseline="0" dirty="0"/>
              <a:t> </a:t>
            </a:r>
            <a:r>
              <a:rPr lang="en-US" altLang="zh-CN" baseline="0" dirty="0"/>
              <a:t>the</a:t>
            </a:r>
            <a:r>
              <a:rPr lang="zh-CN" altLang="en-US" baseline="0" dirty="0"/>
              <a:t> </a:t>
            </a:r>
            <a:r>
              <a:rPr lang="en-US" altLang="zh-CN" baseline="0" dirty="0"/>
              <a:t>smallest</a:t>
            </a:r>
            <a:r>
              <a:rPr lang="zh-CN" altLang="en-US" baseline="0" dirty="0"/>
              <a:t> </a:t>
            </a:r>
            <a:r>
              <a:rPr lang="en-US" altLang="zh-CN" baseline="0" dirty="0"/>
              <a:t>number</a:t>
            </a:r>
            <a:r>
              <a:rPr lang="zh-CN" altLang="en-US" baseline="0" dirty="0"/>
              <a:t> </a:t>
            </a:r>
            <a:r>
              <a:rPr lang="en-US" altLang="zh-CN" baseline="0" dirty="0"/>
              <a:t>of</a:t>
            </a:r>
            <a:r>
              <a:rPr lang="zh-CN" altLang="en-US" baseline="0" dirty="0"/>
              <a:t> </a:t>
            </a:r>
            <a:r>
              <a:rPr lang="en-US" altLang="zh-CN" baseline="0" dirty="0"/>
              <a:t>valid</a:t>
            </a:r>
            <a:r>
              <a:rPr lang="zh-CN" altLang="en-US" baseline="0" dirty="0"/>
              <a:t> </a:t>
            </a:r>
            <a:r>
              <a:rPr lang="en-US" altLang="zh-CN" baseline="0" dirty="0"/>
              <a:t>matches</a:t>
            </a:r>
            <a:r>
              <a:rPr lang="zh-CN" altLang="en-US" baseline="0" dirty="0"/>
              <a:t> </a:t>
            </a:r>
            <a:r>
              <a:rPr lang="en-US" altLang="zh-CN" baseline="0" dirty="0"/>
              <a:t>to</a:t>
            </a:r>
            <a:r>
              <a:rPr lang="zh-CN" altLang="en-US" baseline="0" dirty="0"/>
              <a:t> </a:t>
            </a:r>
            <a:r>
              <a:rPr lang="en-US" altLang="zh-CN" baseline="0" dirty="0"/>
              <a:t>any</a:t>
            </a:r>
            <a:r>
              <a:rPr lang="zh-CN" altLang="en-US" baseline="0" dirty="0"/>
              <a:t> </a:t>
            </a:r>
            <a:r>
              <a:rPr lang="en-US" altLang="zh-CN" baseline="0" dirty="0" err="1"/>
              <a:t>ui</a:t>
            </a:r>
            <a:r>
              <a:rPr lang="en-US" altLang="zh-CN" baseline="0" dirty="0"/>
              <a:t>.</a:t>
            </a:r>
          </a:p>
          <a:p>
            <a:endParaRPr lang="en-US" altLang="zh-CN" baseline="0" dirty="0"/>
          </a:p>
          <a:p>
            <a:r>
              <a:rPr lang="en-US" altLang="zh-CN" baseline="0" dirty="0"/>
              <a:t>[can</a:t>
            </a:r>
            <a:r>
              <a:rPr lang="zh-CN" altLang="en-US" baseline="0" dirty="0"/>
              <a:t> </a:t>
            </a:r>
            <a:r>
              <a:rPr lang="en-US" altLang="zh-CN" baseline="0" dirty="0"/>
              <a:t>use</a:t>
            </a:r>
            <a:r>
              <a:rPr lang="zh-CN" altLang="en-US" baseline="0" dirty="0"/>
              <a:t> </a:t>
            </a:r>
            <a:r>
              <a:rPr lang="en-US" altLang="zh-CN" baseline="0" dirty="0"/>
              <a:t>u1</a:t>
            </a:r>
            <a:r>
              <a:rPr lang="zh-CN" altLang="en-US" baseline="0" dirty="0"/>
              <a:t> </a:t>
            </a:r>
            <a:r>
              <a:rPr lang="en-US" altLang="zh-CN" baseline="0" dirty="0"/>
              <a:t>-&gt;</a:t>
            </a:r>
            <a:r>
              <a:rPr lang="zh-CN" altLang="en-US" baseline="0" dirty="0"/>
              <a:t> </a:t>
            </a:r>
            <a:r>
              <a:rPr lang="en-US" altLang="zh-CN" baseline="0" dirty="0"/>
              <a:t>v1,</a:t>
            </a:r>
            <a:r>
              <a:rPr lang="zh-CN" altLang="en-US" baseline="0" dirty="0"/>
              <a:t> </a:t>
            </a:r>
            <a:r>
              <a:rPr lang="en-US" altLang="zh-CN" baseline="0" dirty="0"/>
              <a:t>v4, v8-noTriangle, v_7 to</a:t>
            </a:r>
            <a:r>
              <a:rPr lang="zh-CN" altLang="en-US" baseline="0" dirty="0"/>
              <a:t> </a:t>
            </a:r>
            <a:r>
              <a:rPr lang="en-US" altLang="zh-CN" baseline="0" dirty="0"/>
              <a:t>illustrate]</a:t>
            </a:r>
          </a:p>
          <a:p>
            <a:r>
              <a:rPr lang="en-US" altLang="zh-CN" baseline="0" dirty="0"/>
              <a:t>Note</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lot</a:t>
            </a:r>
            <a:r>
              <a:rPr lang="zh-CN" altLang="en-US" baseline="0" dirty="0"/>
              <a:t> </a:t>
            </a:r>
            <a:r>
              <a:rPr lang="en-US" altLang="zh-CN" baseline="0" dirty="0"/>
              <a:t>pruning</a:t>
            </a:r>
            <a:r>
              <a:rPr lang="zh-CN" altLang="en-US" baseline="0" dirty="0"/>
              <a:t> </a:t>
            </a:r>
            <a:r>
              <a:rPr lang="en-US" altLang="zh-CN" baseline="0" dirty="0"/>
              <a:t>is</a:t>
            </a:r>
            <a:r>
              <a:rPr lang="zh-CN" altLang="en-US" baseline="0" dirty="0"/>
              <a:t> </a:t>
            </a:r>
            <a:r>
              <a:rPr lang="en-US" altLang="zh-CN" baseline="0" dirty="0"/>
              <a:t>possible.</a:t>
            </a:r>
            <a:r>
              <a:rPr lang="zh-CN" altLang="en-US" baseline="0" dirty="0"/>
              <a:t> </a:t>
            </a:r>
            <a:r>
              <a:rPr lang="en-US" altLang="zh-CN" baseline="0" dirty="0"/>
              <a:t>For</a:t>
            </a:r>
            <a:r>
              <a:rPr lang="zh-CN" altLang="en-US" baseline="0" dirty="0"/>
              <a:t> </a:t>
            </a:r>
            <a:r>
              <a:rPr lang="en-US" altLang="zh-CN" baseline="0" dirty="0"/>
              <a:t>example,</a:t>
            </a:r>
            <a:r>
              <a:rPr lang="zh-CN" altLang="en-US" baseline="0" dirty="0"/>
              <a:t> </a:t>
            </a:r>
            <a:r>
              <a:rPr lang="en-US" altLang="zh-CN" baseline="0" dirty="0"/>
              <a:t>if</a:t>
            </a:r>
            <a:r>
              <a:rPr lang="zh-CN" altLang="en-US" baseline="0" dirty="0"/>
              <a:t> </a:t>
            </a:r>
            <a:r>
              <a:rPr lang="en-US" altLang="zh-CN" baseline="0" dirty="0"/>
              <a:t>we</a:t>
            </a:r>
            <a:r>
              <a:rPr lang="zh-CN" altLang="en-US" baseline="0" dirty="0"/>
              <a:t> </a:t>
            </a:r>
            <a:r>
              <a:rPr lang="en-US" altLang="zh-CN" baseline="0" dirty="0"/>
              <a:t>require</a:t>
            </a:r>
            <a:r>
              <a:rPr lang="zh-CN" altLang="en-US" baseline="0" dirty="0"/>
              <a:t> </a:t>
            </a:r>
            <a:r>
              <a:rPr lang="en-US" altLang="zh-CN" baseline="0" dirty="0"/>
              <a:t>MNI</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2</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frequent,</a:t>
            </a:r>
            <a:r>
              <a:rPr lang="zh-CN" altLang="en-US" baseline="0" dirty="0"/>
              <a:t> </a:t>
            </a:r>
            <a:r>
              <a:rPr lang="en-US" altLang="zh-CN" baseline="0" dirty="0"/>
              <a:t>then</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stop</a:t>
            </a:r>
            <a:r>
              <a:rPr lang="zh-CN" altLang="en-US" baseline="0" dirty="0"/>
              <a:t> </a:t>
            </a:r>
            <a:r>
              <a:rPr lang="en-US" altLang="zh-CN" baseline="0" dirty="0"/>
              <a:t>checking</a:t>
            </a:r>
            <a:r>
              <a:rPr lang="zh-CN" altLang="en-US" baseline="0" dirty="0"/>
              <a:t> </a:t>
            </a:r>
            <a:r>
              <a:rPr lang="en-US" altLang="zh-CN" baseline="0" dirty="0"/>
              <a:t>the</a:t>
            </a:r>
            <a:r>
              <a:rPr lang="zh-CN" altLang="en-US" baseline="0" dirty="0"/>
              <a:t> </a:t>
            </a:r>
            <a:r>
              <a:rPr lang="en-US" altLang="zh-CN" baseline="0" dirty="0"/>
              <a:t>data</a:t>
            </a:r>
            <a:r>
              <a:rPr lang="zh-CN" altLang="en-US" baseline="0" dirty="0"/>
              <a:t> </a:t>
            </a:r>
            <a:r>
              <a:rPr lang="en-US" altLang="zh-CN" baseline="0" dirty="0"/>
              <a:t>vertices</a:t>
            </a:r>
            <a:r>
              <a:rPr lang="zh-CN" altLang="en-US" baseline="0" dirty="0"/>
              <a:t> </a:t>
            </a:r>
            <a:r>
              <a:rPr lang="en-US" altLang="zh-CN" baseline="0" dirty="0"/>
              <a:t>for</a:t>
            </a:r>
            <a:r>
              <a:rPr lang="zh-CN" altLang="en-US" baseline="0" dirty="0"/>
              <a:t> </a:t>
            </a:r>
            <a:r>
              <a:rPr lang="en-US" altLang="zh-CN" baseline="0" dirty="0"/>
              <a:t>each</a:t>
            </a:r>
            <a:r>
              <a:rPr lang="zh-CN" altLang="en-US" baseline="0" dirty="0"/>
              <a:t> </a:t>
            </a:r>
            <a:r>
              <a:rPr lang="en-US" altLang="zh-CN" baseline="0" dirty="0" err="1"/>
              <a:t>ui</a:t>
            </a:r>
            <a:r>
              <a:rPr lang="zh-CN" altLang="en-US" baseline="0" dirty="0"/>
              <a:t> </a:t>
            </a:r>
            <a:r>
              <a:rPr lang="en-US" altLang="zh-CN" baseline="0" dirty="0"/>
              <a:t>as</a:t>
            </a:r>
            <a:r>
              <a:rPr lang="zh-CN" altLang="en-US" baseline="0" dirty="0"/>
              <a:t> </a:t>
            </a:r>
            <a:r>
              <a:rPr lang="en-US" altLang="zh-CN" baseline="0" dirty="0"/>
              <a:t>soon</a:t>
            </a:r>
            <a:r>
              <a:rPr lang="zh-CN" altLang="en-US" baseline="0" dirty="0"/>
              <a:t> </a:t>
            </a:r>
            <a:r>
              <a:rPr lang="en-US" altLang="zh-CN" baseline="0" dirty="0"/>
              <a:t>as</a:t>
            </a:r>
            <a:r>
              <a:rPr lang="zh-CN" altLang="en-US" baseline="0" dirty="0"/>
              <a:t> </a:t>
            </a:r>
            <a:r>
              <a:rPr lang="en-US" altLang="zh-CN" baseline="0" dirty="0"/>
              <a:t>2</a:t>
            </a:r>
            <a:r>
              <a:rPr lang="zh-CN" altLang="en-US" baseline="0" dirty="0"/>
              <a:t> </a:t>
            </a:r>
            <a:r>
              <a:rPr lang="en-US" altLang="zh-CN" baseline="0" dirty="0"/>
              <a:t>matches</a:t>
            </a:r>
            <a:r>
              <a:rPr lang="zh-CN" altLang="en-US" baseline="0" dirty="0"/>
              <a:t> </a:t>
            </a:r>
            <a:r>
              <a:rPr lang="en-US" altLang="zh-CN" baseline="0" dirty="0"/>
              <a:t>have</a:t>
            </a:r>
            <a:r>
              <a:rPr lang="zh-CN" altLang="en-US" baseline="0" dirty="0"/>
              <a:t> </a:t>
            </a:r>
            <a:r>
              <a:rPr lang="en-US" altLang="zh-CN" baseline="0" dirty="0"/>
              <a:t>been</a:t>
            </a:r>
            <a:r>
              <a:rPr lang="zh-CN" altLang="en-US" baseline="0" dirty="0"/>
              <a:t> </a:t>
            </a:r>
            <a:r>
              <a:rPr lang="en-US" altLang="zh-CN" baseline="0" dirty="0"/>
              <a:t>found.</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43</a:t>
            </a:fld>
            <a:endParaRPr lang="en-US"/>
          </a:p>
        </p:txBody>
      </p:sp>
    </p:spTree>
    <p:extLst>
      <p:ext uri="{BB962C8B-B14F-4D97-AF65-F5344CB8AC3E}">
        <p14:creationId xmlns:p14="http://schemas.microsoft.com/office/powerpoint/2010/main" val="4043766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a:t>
            </a:r>
            <a:r>
              <a:rPr lang="zh-CN" altLang="en-US" baseline="0" dirty="0"/>
              <a:t> </a:t>
            </a:r>
            <a:r>
              <a:rPr lang="en-US" altLang="zh-CN" baseline="0" dirty="0"/>
              <a:t>our</a:t>
            </a:r>
            <a:r>
              <a:rPr lang="zh-CN" altLang="en-US" baseline="0" dirty="0"/>
              <a:t> </a:t>
            </a:r>
            <a:r>
              <a:rPr lang="en-US" altLang="zh-CN" baseline="0" dirty="0"/>
              <a:t>T-FSM</a:t>
            </a:r>
            <a:r>
              <a:rPr lang="zh-CN" altLang="en-US" baseline="0" dirty="0"/>
              <a:t> </a:t>
            </a:r>
            <a:r>
              <a:rPr lang="en-US" altLang="zh-CN" baseline="0" dirty="0"/>
              <a:t>system,</a:t>
            </a:r>
            <a:r>
              <a:rPr lang="zh-CN" altLang="en-US" baseline="0" dirty="0"/>
              <a:t> </a:t>
            </a:r>
            <a:r>
              <a:rPr lang="en-US" altLang="zh-CN" baseline="0" dirty="0"/>
              <a:t>we</a:t>
            </a:r>
            <a:r>
              <a:rPr lang="zh-CN" altLang="en-US" baseline="0" dirty="0"/>
              <a:t> </a:t>
            </a:r>
            <a:r>
              <a:rPr lang="en-US" altLang="zh-CN" baseline="0" dirty="0"/>
              <a:t>only</a:t>
            </a:r>
            <a:r>
              <a:rPr lang="zh-CN" altLang="en-US" baseline="0" dirty="0"/>
              <a:t> </a:t>
            </a:r>
            <a:r>
              <a:rPr lang="en-US" altLang="zh-CN" baseline="0" dirty="0"/>
              <a:t>keep</a:t>
            </a:r>
            <a:r>
              <a:rPr lang="zh-CN" altLang="en-US" baseline="0" dirty="0"/>
              <a:t> </a:t>
            </a:r>
            <a:r>
              <a:rPr lang="en-US" altLang="zh-CN" baseline="0" dirty="0"/>
              <a:t>at</a:t>
            </a:r>
            <a:r>
              <a:rPr lang="zh-CN" altLang="en-US" baseline="0" dirty="0"/>
              <a:t> </a:t>
            </a:r>
            <a:r>
              <a:rPr lang="en-US" altLang="zh-CN" baseline="0" dirty="0"/>
              <a:t>most</a:t>
            </a:r>
            <a:r>
              <a:rPr lang="zh-CN" altLang="en-US" baseline="0" dirty="0"/>
              <a:t> </a:t>
            </a:r>
            <a:r>
              <a:rPr lang="en-US" altLang="zh-CN" baseline="0" dirty="0"/>
              <a:t>32</a:t>
            </a:r>
            <a:r>
              <a:rPr lang="zh-CN" altLang="en-US" baseline="0" dirty="0"/>
              <a:t> </a:t>
            </a:r>
            <a:r>
              <a:rPr lang="en-US" altLang="zh-CN" baseline="0" dirty="0"/>
              <a:t>patterns</a:t>
            </a:r>
            <a:r>
              <a:rPr lang="zh-CN" altLang="en-US" baseline="0" dirty="0"/>
              <a:t> </a:t>
            </a:r>
            <a:r>
              <a:rPr lang="en-US" altLang="zh-CN" baseline="0" dirty="0"/>
              <a:t>active</a:t>
            </a:r>
            <a:r>
              <a:rPr lang="zh-CN" altLang="en-US" baseline="0" dirty="0"/>
              <a:t> </a:t>
            </a:r>
            <a:r>
              <a:rPr lang="en-US" altLang="zh-CN" baseline="0" dirty="0"/>
              <a:t>with</a:t>
            </a:r>
            <a:r>
              <a:rPr lang="zh-CN" altLang="en-US" baseline="0" dirty="0"/>
              <a:t> </a:t>
            </a:r>
            <a:r>
              <a:rPr lang="en-US" altLang="zh-CN" baseline="0" dirty="0"/>
              <a:t>subgraph-matching</a:t>
            </a:r>
            <a:r>
              <a:rPr lang="zh-CN" altLang="en-US" baseline="0" dirty="0"/>
              <a:t> </a:t>
            </a:r>
            <a:r>
              <a:rPr lang="en-US" altLang="zh-CN" baseline="0" dirty="0"/>
              <a:t>tasks</a:t>
            </a:r>
            <a:r>
              <a:rPr lang="zh-CN" altLang="en-US" baseline="0" dirty="0"/>
              <a:t> </a:t>
            </a:r>
            <a:r>
              <a:rPr lang="en-US" altLang="zh-CN" baseline="0" dirty="0"/>
              <a:t>at</a:t>
            </a:r>
            <a:r>
              <a:rPr lang="zh-CN" altLang="en-US" baseline="0" dirty="0"/>
              <a:t> </a:t>
            </a:r>
            <a:r>
              <a:rPr lang="en-US" altLang="zh-CN" baseline="0" dirty="0"/>
              <a:t>any</a:t>
            </a:r>
            <a:r>
              <a:rPr lang="zh-CN" altLang="en-US" baseline="0" dirty="0"/>
              <a:t> </a:t>
            </a:r>
            <a:r>
              <a:rPr lang="en-US" altLang="zh-CN" baseline="0" dirty="0"/>
              <a:t>time</a:t>
            </a:r>
            <a:r>
              <a:rPr lang="zh-CN" altLang="en-US" baseline="0" dirty="0"/>
              <a:t> </a:t>
            </a:r>
            <a:r>
              <a:rPr lang="en-US" altLang="zh-CN" baseline="0" dirty="0"/>
              <a:t>| to</a:t>
            </a:r>
            <a:r>
              <a:rPr lang="zh-CN" altLang="en-US" baseline="0" dirty="0"/>
              <a:t> </a:t>
            </a:r>
            <a:r>
              <a:rPr lang="en-US" altLang="zh-CN" baseline="0" dirty="0"/>
              <a:t>keep</a:t>
            </a:r>
            <a:r>
              <a:rPr lang="zh-CN" altLang="en-US" baseline="0" dirty="0"/>
              <a:t> </a:t>
            </a:r>
            <a:r>
              <a:rPr lang="en-US" altLang="zh-CN" baseline="0" dirty="0"/>
              <a:t>the</a:t>
            </a:r>
            <a:r>
              <a:rPr lang="zh-CN" altLang="en-US" baseline="0" dirty="0"/>
              <a:t> </a:t>
            </a:r>
            <a:r>
              <a:rPr lang="en-US" altLang="zh-CN" baseline="0" dirty="0"/>
              <a:t>memory</a:t>
            </a:r>
            <a:r>
              <a:rPr lang="zh-CN" altLang="en-US" baseline="0" dirty="0"/>
              <a:t> </a:t>
            </a:r>
            <a:r>
              <a:rPr lang="en-US" altLang="zh-CN" baseline="0" dirty="0"/>
              <a:t>consumption</a:t>
            </a:r>
            <a:r>
              <a:rPr lang="zh-CN" altLang="en-US" baseline="0" dirty="0"/>
              <a:t> </a:t>
            </a:r>
            <a:r>
              <a:rPr lang="en-US" altLang="zh-CN" baseline="0" dirty="0"/>
              <a:t>bounded.</a:t>
            </a:r>
          </a:p>
          <a:p>
            <a:r>
              <a:rPr lang="en-US" altLang="zh-CN" baseline="0" dirty="0"/>
              <a:t>Here,</a:t>
            </a:r>
            <a:r>
              <a:rPr lang="zh-CN" altLang="en-US" baseline="0" dirty="0"/>
              <a:t> </a:t>
            </a:r>
            <a:r>
              <a:rPr lang="en-US" altLang="zh-CN" baseline="0" dirty="0"/>
              <a:t>the</a:t>
            </a:r>
            <a:r>
              <a:rPr lang="zh-CN" altLang="en-US" baseline="0" dirty="0"/>
              <a:t> </a:t>
            </a:r>
            <a:r>
              <a:rPr lang="en-US" altLang="zh-CN" baseline="0" dirty="0"/>
              <a:t>tasks</a:t>
            </a:r>
            <a:r>
              <a:rPr lang="zh-CN" altLang="en-US" baseline="0" dirty="0"/>
              <a:t> </a:t>
            </a:r>
            <a:r>
              <a:rPr lang="en-US" altLang="zh-CN" baseline="0" dirty="0"/>
              <a:t>of</a:t>
            </a:r>
            <a:r>
              <a:rPr lang="zh-CN" altLang="en-US" baseline="0" dirty="0"/>
              <a:t> </a:t>
            </a:r>
            <a:r>
              <a:rPr lang="en-US" altLang="zh-CN" baseline="0" dirty="0"/>
              <a:t>each</a:t>
            </a:r>
            <a:r>
              <a:rPr lang="zh-CN" altLang="en-US" baseline="0" dirty="0"/>
              <a:t> </a:t>
            </a:r>
            <a:r>
              <a:rPr lang="en-US" altLang="zh-CN" baseline="0" dirty="0"/>
              <a:t>active</a:t>
            </a:r>
            <a:r>
              <a:rPr lang="zh-CN" altLang="en-US" baseline="0" dirty="0"/>
              <a:t> </a:t>
            </a:r>
            <a:r>
              <a:rPr lang="en-US" altLang="zh-CN" baseline="0" dirty="0"/>
              <a:t>pattern</a:t>
            </a:r>
            <a:r>
              <a:rPr lang="zh-CN" altLang="en-US" baseline="0" dirty="0"/>
              <a:t> </a:t>
            </a:r>
            <a:r>
              <a:rPr lang="en-US" altLang="zh-CN" baseline="0" dirty="0"/>
              <a:t>is</a:t>
            </a:r>
            <a:r>
              <a:rPr lang="zh-CN" altLang="en-US" baseline="0" dirty="0"/>
              <a:t> </a:t>
            </a:r>
            <a:r>
              <a:rPr lang="en-US" altLang="zh-CN" baseline="0" dirty="0"/>
              <a:t>kept</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capsule.</a:t>
            </a:r>
          </a:p>
          <a:p>
            <a:r>
              <a:rPr lang="en-US" altLang="zh-CN" baseline="0" dirty="0"/>
              <a:t>When</a:t>
            </a:r>
            <a:r>
              <a:rPr lang="zh-CN" altLang="en-US" baseline="0" dirty="0"/>
              <a:t> </a:t>
            </a:r>
            <a:r>
              <a:rPr lang="en-US" altLang="zh-CN" baseline="0" dirty="0"/>
              <a:t>a</a:t>
            </a:r>
            <a:r>
              <a:rPr lang="zh-CN" altLang="en-US" baseline="0" dirty="0"/>
              <a:t> </a:t>
            </a:r>
            <a:r>
              <a:rPr lang="en-US" altLang="zh-CN" baseline="0" dirty="0"/>
              <a:t>computing</a:t>
            </a:r>
            <a:r>
              <a:rPr lang="zh-CN" altLang="en-US" baseline="0" dirty="0"/>
              <a:t> </a:t>
            </a:r>
            <a:r>
              <a:rPr lang="en-US" altLang="zh-CN" baseline="0" dirty="0"/>
              <a:t>thread</a:t>
            </a:r>
            <a:r>
              <a:rPr lang="zh-CN" altLang="en-US" baseline="0" dirty="0"/>
              <a:t> </a:t>
            </a:r>
            <a:r>
              <a:rPr lang="en-US" altLang="zh-CN" baseline="0" dirty="0"/>
              <a:t>fetches</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to</a:t>
            </a:r>
            <a:r>
              <a:rPr lang="zh-CN" altLang="en-US" baseline="0" dirty="0"/>
              <a:t> </a:t>
            </a:r>
            <a:r>
              <a:rPr lang="en-US" altLang="zh-CN" baseline="0" dirty="0"/>
              <a:t>process</a:t>
            </a:r>
            <a:r>
              <a:rPr lang="zh-CN" altLang="en-US" baseline="0" dirty="0"/>
              <a:t> </a:t>
            </a:r>
            <a:r>
              <a:rPr lang="en-US" altLang="zh-CN" baseline="0" dirty="0"/>
              <a:t>[click],</a:t>
            </a:r>
          </a:p>
          <a:p>
            <a:r>
              <a:rPr lang="en-US" altLang="zh-CN" baseline="0" dirty="0"/>
              <a:t>it</a:t>
            </a:r>
            <a:r>
              <a:rPr lang="zh-CN" altLang="en-US" baseline="0" dirty="0"/>
              <a:t> </a:t>
            </a:r>
            <a:r>
              <a:rPr lang="en-US" altLang="zh-CN" baseline="0" dirty="0"/>
              <a:t>will</a:t>
            </a:r>
            <a:r>
              <a:rPr lang="zh-CN" altLang="en-US" baseline="0" dirty="0"/>
              <a:t> </a:t>
            </a:r>
            <a:r>
              <a:rPr lang="en-US" altLang="zh-CN" baseline="0" dirty="0"/>
              <a:t>obtain</a:t>
            </a:r>
            <a:r>
              <a:rPr lang="zh-CN" altLang="en-US" baseline="0" dirty="0"/>
              <a:t> </a:t>
            </a:r>
            <a:r>
              <a:rPr lang="en-US" altLang="zh-CN" baseline="0" dirty="0"/>
              <a:t>the</a:t>
            </a:r>
            <a:r>
              <a:rPr lang="zh-CN" altLang="en-US" baseline="0" dirty="0"/>
              <a:t> </a:t>
            </a:r>
            <a:r>
              <a:rPr lang="en-US" altLang="zh-CN" baseline="0" dirty="0"/>
              <a:t>first</a:t>
            </a:r>
            <a:r>
              <a:rPr lang="zh-CN" altLang="en-US" baseline="0" dirty="0"/>
              <a:t> </a:t>
            </a:r>
            <a:r>
              <a:rPr lang="en-US" altLang="zh-CN" baseline="0" dirty="0"/>
              <a:t>pattern</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list</a:t>
            </a:r>
            <a:r>
              <a:rPr lang="zh-CN" altLang="en-US" baseline="0" dirty="0"/>
              <a:t> </a:t>
            </a:r>
            <a:r>
              <a:rPr lang="en-US" altLang="zh-CN" baseline="0" dirty="0"/>
              <a:t>with</a:t>
            </a:r>
            <a:r>
              <a:rPr lang="zh-CN" altLang="en-US" baseline="0" dirty="0"/>
              <a:t> </a:t>
            </a:r>
            <a:r>
              <a:rPr lang="en-US" altLang="zh-CN" baseline="0" dirty="0"/>
              <a:t>an</a:t>
            </a:r>
            <a:r>
              <a:rPr lang="zh-CN" altLang="en-US" baseline="0" dirty="0"/>
              <a:t> </a:t>
            </a:r>
            <a:r>
              <a:rPr lang="en-US" altLang="zh-CN" baseline="0" dirty="0"/>
              <a:t>available</a:t>
            </a:r>
            <a:r>
              <a:rPr lang="zh-CN" altLang="en-US" baseline="0" dirty="0"/>
              <a:t> </a:t>
            </a:r>
            <a:r>
              <a:rPr lang="en-US" altLang="zh-CN" baseline="0" dirty="0"/>
              <a:t>task,</a:t>
            </a:r>
            <a:r>
              <a:rPr lang="zh-CN" altLang="en-US" baseline="0" dirty="0"/>
              <a:t> </a:t>
            </a:r>
            <a:r>
              <a:rPr lang="en-US" altLang="zh-CN" baseline="0" dirty="0"/>
              <a:t>so</a:t>
            </a:r>
            <a:r>
              <a:rPr lang="zh-CN" altLang="en-US" baseline="0" dirty="0"/>
              <a:t> </a:t>
            </a:r>
            <a:r>
              <a:rPr lang="en-US" altLang="zh-CN" baseline="0" dirty="0"/>
              <a:t>that</a:t>
            </a:r>
            <a:r>
              <a:rPr lang="zh-CN" altLang="en-US" baseline="0" dirty="0"/>
              <a:t> </a:t>
            </a:r>
            <a:r>
              <a:rPr lang="en-US" altLang="zh-CN" baseline="0" dirty="0"/>
              <a:t>patterns</a:t>
            </a:r>
            <a:r>
              <a:rPr lang="zh-CN" altLang="en-US" baseline="0" dirty="0"/>
              <a:t> </a:t>
            </a:r>
            <a:r>
              <a:rPr lang="en-US" altLang="zh-CN" baseline="0" dirty="0"/>
              <a:t>that</a:t>
            </a:r>
            <a:r>
              <a:rPr lang="zh-CN" altLang="en-US" baseline="0" dirty="0"/>
              <a:t> </a:t>
            </a:r>
            <a:r>
              <a:rPr lang="en-US" altLang="zh-CN" baseline="0" dirty="0"/>
              <a:t>were</a:t>
            </a:r>
            <a:r>
              <a:rPr lang="zh-CN" altLang="en-US" baseline="0" dirty="0"/>
              <a:t> </a:t>
            </a:r>
            <a:r>
              <a:rPr lang="en-US" altLang="zh-CN" baseline="0" dirty="0"/>
              <a:t>added</a:t>
            </a:r>
            <a:r>
              <a:rPr lang="zh-CN" altLang="en-US" baseline="0" dirty="0"/>
              <a:t> </a:t>
            </a:r>
            <a:r>
              <a:rPr lang="en-US" altLang="zh-CN" baseline="0" dirty="0"/>
              <a:t>early</a:t>
            </a:r>
            <a:r>
              <a:rPr lang="zh-CN" altLang="en-US" baseline="0" dirty="0"/>
              <a:t> </a:t>
            </a:r>
            <a:r>
              <a:rPr lang="en-US" altLang="zh-CN" baseline="0" dirty="0"/>
              <a:t>are</a:t>
            </a:r>
            <a:r>
              <a:rPr lang="zh-CN" altLang="en-US" baseline="0" dirty="0"/>
              <a:t> </a:t>
            </a:r>
            <a:r>
              <a:rPr lang="en-US" altLang="zh-CN" baseline="0" dirty="0"/>
              <a:t>prioritized</a:t>
            </a:r>
            <a:r>
              <a:rPr lang="zh-CN" altLang="en-US" baseline="0" dirty="0"/>
              <a:t> </a:t>
            </a:r>
            <a:r>
              <a:rPr lang="en-US" altLang="zh-CN" baseline="0" dirty="0"/>
              <a:t>for</a:t>
            </a:r>
            <a:r>
              <a:rPr lang="zh-CN" altLang="en-US" baseline="0" dirty="0"/>
              <a:t> </a:t>
            </a:r>
            <a:r>
              <a:rPr lang="en-US" altLang="zh-CN" baseline="0" dirty="0"/>
              <a:t>processing,</a:t>
            </a:r>
            <a:r>
              <a:rPr lang="zh-CN" altLang="en-US" baseline="0" dirty="0"/>
              <a:t> </a:t>
            </a:r>
            <a:r>
              <a:rPr lang="en-US" altLang="zh-CN" baseline="0" dirty="0"/>
              <a:t>to</a:t>
            </a:r>
            <a:r>
              <a:rPr lang="zh-CN" altLang="en-US" baseline="0" dirty="0"/>
              <a:t> </a:t>
            </a:r>
            <a:r>
              <a:rPr lang="en-US" altLang="zh-CN" baseline="0" dirty="0"/>
              <a:t>finish</a:t>
            </a:r>
            <a:r>
              <a:rPr lang="zh-CN" altLang="en-US" baseline="0" dirty="0"/>
              <a:t> </a:t>
            </a:r>
            <a:r>
              <a:rPr lang="en-US" altLang="zh-CN" baseline="0" dirty="0"/>
              <a:t>early</a:t>
            </a:r>
            <a:r>
              <a:rPr lang="zh-CN" altLang="en-US" baseline="0" dirty="0"/>
              <a:t> </a:t>
            </a:r>
            <a:r>
              <a:rPr lang="en-US" altLang="zh-CN" baseline="0" dirty="0"/>
              <a:t>to</a:t>
            </a:r>
            <a:r>
              <a:rPr lang="zh-CN" altLang="en-US" baseline="0" dirty="0"/>
              <a:t> </a:t>
            </a:r>
            <a:r>
              <a:rPr lang="en-US" altLang="zh-CN" baseline="0" dirty="0"/>
              <a:t>make</a:t>
            </a:r>
            <a:r>
              <a:rPr lang="zh-CN" altLang="en-US" baseline="0" dirty="0"/>
              <a:t> </a:t>
            </a:r>
            <a:r>
              <a:rPr lang="en-US" altLang="zh-CN" baseline="0" dirty="0"/>
              <a:t>room</a:t>
            </a:r>
            <a:r>
              <a:rPr lang="zh-CN" altLang="en-US" baseline="0" dirty="0"/>
              <a:t> </a:t>
            </a:r>
            <a:r>
              <a:rPr lang="en-US" altLang="zh-CN" baseline="0" dirty="0"/>
              <a:t>for</a:t>
            </a:r>
            <a:r>
              <a:rPr lang="zh-CN" altLang="en-US" baseline="0" dirty="0"/>
              <a:t> </a:t>
            </a:r>
            <a:r>
              <a:rPr lang="en-US" altLang="zh-CN" baseline="0" dirty="0"/>
              <a:t>new</a:t>
            </a:r>
            <a:r>
              <a:rPr lang="zh-CN" altLang="en-US" baseline="0" dirty="0"/>
              <a:t> </a:t>
            </a:r>
            <a:r>
              <a:rPr lang="en-US" altLang="zh-CN" baseline="0" dirty="0"/>
              <a:t>patterns</a:t>
            </a:r>
            <a:r>
              <a:rPr lang="zh-CN" altLang="en-US" baseline="0" dirty="0"/>
              <a:t> </a:t>
            </a:r>
            <a:r>
              <a:rPr lang="en-US" altLang="zh-CN" baseline="0" dirty="0"/>
              <a:t>to</a:t>
            </a:r>
            <a:r>
              <a:rPr lang="zh-CN" altLang="en-US" baseline="0" dirty="0"/>
              <a:t> </a:t>
            </a:r>
            <a:r>
              <a:rPr lang="en-US" altLang="zh-CN" baseline="0" dirty="0"/>
              <a:t>be</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active</a:t>
            </a:r>
            <a:r>
              <a:rPr lang="zh-CN" altLang="en-US" baseline="0" dirty="0"/>
              <a:t> </a:t>
            </a:r>
            <a:r>
              <a:rPr lang="en-US" altLang="zh-CN" baseline="0" dirty="0"/>
              <a:t>list.</a:t>
            </a:r>
          </a:p>
          <a:p>
            <a:r>
              <a:rPr lang="en-US" altLang="zh-CN" baseline="0" dirty="0"/>
              <a:t>Assume</a:t>
            </a:r>
            <a:r>
              <a:rPr lang="zh-CN" altLang="en-US" baseline="0" dirty="0"/>
              <a:t> </a:t>
            </a:r>
            <a:r>
              <a:rPr lang="en-US" altLang="zh-CN" baseline="0" dirty="0"/>
              <a:t>that</a:t>
            </a:r>
            <a:r>
              <a:rPr lang="zh-CN" altLang="en-US" baseline="0" dirty="0"/>
              <a:t> </a:t>
            </a:r>
            <a:r>
              <a:rPr lang="en-US" altLang="zh-CN" baseline="0" dirty="0"/>
              <a:t>a</a:t>
            </a:r>
            <a:r>
              <a:rPr lang="zh-CN" altLang="en-US" baseline="0" dirty="0"/>
              <a:t> </a:t>
            </a:r>
            <a:r>
              <a:rPr lang="en-US" altLang="zh-CN" baseline="0" dirty="0"/>
              <a:t>subgraph-matching</a:t>
            </a:r>
            <a:r>
              <a:rPr lang="zh-CN" altLang="en-US" baseline="0" dirty="0"/>
              <a:t> </a:t>
            </a:r>
            <a:r>
              <a:rPr lang="en-US" altLang="zh-CN" baseline="0" dirty="0"/>
              <a:t>task</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second</a:t>
            </a:r>
            <a:r>
              <a:rPr lang="zh-CN" altLang="en-US" baseline="0" dirty="0"/>
              <a:t> </a:t>
            </a:r>
            <a:r>
              <a:rPr lang="en-US" altLang="zh-CN" baseline="0" dirty="0"/>
              <a:t>pattern</a:t>
            </a:r>
            <a:r>
              <a:rPr lang="zh-CN" altLang="en-US" baseline="0" dirty="0"/>
              <a:t> </a:t>
            </a:r>
            <a:r>
              <a:rPr lang="en-US" altLang="zh-CN" baseline="0" dirty="0"/>
              <a:t>capsule</a:t>
            </a:r>
            <a:r>
              <a:rPr lang="zh-CN" altLang="en-US" baseline="0" dirty="0"/>
              <a:t> </a:t>
            </a:r>
            <a:r>
              <a:rPr lang="en-US" altLang="zh-CN" baseline="0" dirty="0"/>
              <a:t>is</a:t>
            </a:r>
            <a:r>
              <a:rPr lang="zh-CN" altLang="en-US" baseline="0" dirty="0"/>
              <a:t> </a:t>
            </a:r>
            <a:r>
              <a:rPr lang="en-US" altLang="zh-CN" baseline="0" dirty="0"/>
              <a:t>obtained,</a:t>
            </a:r>
            <a:r>
              <a:rPr lang="zh-CN" altLang="en-US" baseline="0" dirty="0"/>
              <a:t> </a:t>
            </a:r>
            <a:r>
              <a:rPr lang="en-US" altLang="zh-CN" baseline="0" dirty="0"/>
              <a:t>then</a:t>
            </a:r>
            <a:r>
              <a:rPr lang="zh-CN" altLang="en-US" baseline="0" dirty="0"/>
              <a:t> </a:t>
            </a:r>
            <a:r>
              <a:rPr lang="en-US" altLang="zh-CN" baseline="0" dirty="0"/>
              <a:t>[click]</a:t>
            </a:r>
            <a:r>
              <a:rPr lang="zh-CN" altLang="en-US" baseline="0" dirty="0"/>
              <a:t> </a:t>
            </a:r>
            <a:r>
              <a:rPr lang="en-US" altLang="zh-CN" baseline="0" dirty="0"/>
              <a:t>we</a:t>
            </a:r>
            <a:r>
              <a:rPr lang="zh-CN" altLang="en-US" baseline="0" dirty="0"/>
              <a:t> </a:t>
            </a:r>
            <a:r>
              <a:rPr lang="en-US" altLang="zh-CN" baseline="0" dirty="0"/>
              <a:t>will</a:t>
            </a:r>
            <a:r>
              <a:rPr lang="zh-CN" altLang="en-US" baseline="0" dirty="0"/>
              <a:t> </a:t>
            </a:r>
            <a:r>
              <a:rPr lang="en-US" altLang="zh-CN" baseline="0" dirty="0"/>
              <a:t>update</a:t>
            </a:r>
            <a:r>
              <a:rPr lang="zh-CN" altLang="en-US" baseline="0" dirty="0"/>
              <a:t> </a:t>
            </a:r>
            <a:r>
              <a:rPr lang="en-US" altLang="zh-CN" baseline="0" dirty="0"/>
              <a:t>the</a:t>
            </a:r>
            <a:r>
              <a:rPr lang="zh-CN" altLang="en-US" baseline="0" dirty="0"/>
              <a:t> </a:t>
            </a:r>
            <a:r>
              <a:rPr lang="en-US" altLang="zh-CN" baseline="0" dirty="0"/>
              <a:t>pattern</a:t>
            </a:r>
            <a:r>
              <a:rPr lang="zh-CN" altLang="en-US" baseline="0" dirty="0"/>
              <a:t> </a:t>
            </a:r>
            <a:r>
              <a:rPr lang="en-US" altLang="zh-CN" baseline="0" dirty="0"/>
              <a:t>status</a:t>
            </a:r>
            <a:r>
              <a:rPr lang="zh-CN" altLang="en-US" baseline="0" dirty="0"/>
              <a:t> </a:t>
            </a:r>
            <a:r>
              <a:rPr lang="en-US" altLang="zh-CN" baseline="0" dirty="0"/>
              <a:t>using</a:t>
            </a:r>
            <a:r>
              <a:rPr lang="zh-CN" altLang="en-US" baseline="0" dirty="0"/>
              <a:t> </a:t>
            </a:r>
            <a:r>
              <a:rPr lang="en-US" altLang="zh-CN" baseline="0" dirty="0"/>
              <a:t>the</a:t>
            </a:r>
            <a:r>
              <a:rPr lang="zh-CN" altLang="en-US" baseline="0" dirty="0"/>
              <a:t> </a:t>
            </a:r>
            <a:r>
              <a:rPr lang="en-US" altLang="zh-CN" baseline="0" dirty="0"/>
              <a:t>task</a:t>
            </a:r>
            <a:r>
              <a:rPr lang="zh-CN" altLang="en-US" baseline="0" dirty="0"/>
              <a:t> </a:t>
            </a:r>
            <a:r>
              <a:rPr lang="en-US" altLang="zh-CN" baseline="0" dirty="0"/>
              <a:t>result</a:t>
            </a:r>
            <a:r>
              <a:rPr lang="zh-CN" altLang="en-US" baseline="0" dirty="0"/>
              <a:t> </a:t>
            </a:r>
            <a:r>
              <a:rPr lang="en-US" altLang="zh-CN" baseline="0" dirty="0"/>
              <a:t>after</a:t>
            </a:r>
            <a:r>
              <a:rPr lang="zh-CN" altLang="en-US" baseline="0" dirty="0"/>
              <a:t> </a:t>
            </a:r>
            <a:r>
              <a:rPr lang="en-US" altLang="zh-CN" baseline="0" dirty="0"/>
              <a:t>task</a:t>
            </a:r>
            <a:r>
              <a:rPr lang="zh-CN" altLang="en-US" baseline="0" dirty="0"/>
              <a:t> </a:t>
            </a:r>
            <a:r>
              <a:rPr lang="en-US" altLang="zh-CN" baseline="0" dirty="0"/>
              <a:t>computation.</a:t>
            </a:r>
          </a:p>
          <a:p>
            <a:r>
              <a:rPr lang="en-US" altLang="zh-CN" baseline="0" dirty="0"/>
              <a:t>[click]</a:t>
            </a:r>
            <a:r>
              <a:rPr lang="zh-CN" altLang="en-US" baseline="0" dirty="0"/>
              <a:t> </a:t>
            </a:r>
            <a:r>
              <a:rPr lang="en-US" altLang="zh-CN" baseline="0" dirty="0"/>
              <a:t>If</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determine</a:t>
            </a:r>
            <a:r>
              <a:rPr lang="zh-CN" altLang="en-US" baseline="0" dirty="0"/>
              <a:t> </a:t>
            </a:r>
            <a:r>
              <a:rPr lang="en-US" altLang="zh-CN" baseline="0" dirty="0"/>
              <a:t>whether</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is</a:t>
            </a:r>
            <a:r>
              <a:rPr lang="zh-CN" altLang="en-US" baseline="0" dirty="0"/>
              <a:t> </a:t>
            </a:r>
            <a:r>
              <a:rPr lang="en-US" altLang="zh-CN" baseline="0" dirty="0"/>
              <a:t>frequent</a:t>
            </a:r>
            <a:r>
              <a:rPr lang="zh-CN" altLang="en-US" baseline="0" dirty="0"/>
              <a:t> </a:t>
            </a:r>
            <a:r>
              <a:rPr lang="en-US" altLang="zh-CN" baseline="0" dirty="0"/>
              <a:t>or</a:t>
            </a:r>
            <a:r>
              <a:rPr lang="zh-CN" altLang="en-US" baseline="0" dirty="0"/>
              <a:t> </a:t>
            </a:r>
            <a:r>
              <a:rPr lang="en-US" altLang="zh-CN" baseline="0" dirty="0"/>
              <a:t>not</a:t>
            </a:r>
            <a:r>
              <a:rPr lang="zh-CN" altLang="en-US" baseline="0" dirty="0"/>
              <a:t> </a:t>
            </a:r>
            <a:r>
              <a:rPr lang="en-US" altLang="zh-CN" baseline="0" dirty="0"/>
              <a:t>after</a:t>
            </a:r>
            <a:r>
              <a:rPr lang="zh-CN" altLang="en-US" baseline="0" dirty="0"/>
              <a:t> </a:t>
            </a:r>
            <a:r>
              <a:rPr lang="en-US" altLang="zh-CN" baseline="0" dirty="0"/>
              <a:t>the</a:t>
            </a:r>
            <a:r>
              <a:rPr lang="zh-CN" altLang="en-US" baseline="0" dirty="0"/>
              <a:t> </a:t>
            </a:r>
            <a:r>
              <a:rPr lang="en-US" altLang="zh-CN" baseline="0" dirty="0"/>
              <a:t>status</a:t>
            </a:r>
            <a:r>
              <a:rPr lang="zh-CN" altLang="en-US" baseline="0" dirty="0"/>
              <a:t> </a:t>
            </a:r>
            <a:r>
              <a:rPr lang="en-US" altLang="zh-CN" baseline="0" dirty="0"/>
              <a:t>update</a:t>
            </a:r>
            <a:r>
              <a:rPr lang="zh-CN" altLang="en-US" baseline="0" dirty="0"/>
              <a:t> </a:t>
            </a:r>
            <a:r>
              <a:rPr lang="en-US" altLang="zh-CN" baseline="0" dirty="0"/>
              <a:t>of</a:t>
            </a:r>
            <a:r>
              <a:rPr lang="zh-CN" altLang="en-US" baseline="0" dirty="0"/>
              <a:t> </a:t>
            </a:r>
            <a:r>
              <a:rPr lang="en-US" altLang="zh-CN" baseline="0" dirty="0"/>
              <a:t>some</a:t>
            </a:r>
            <a:r>
              <a:rPr lang="zh-CN" altLang="en-US" baseline="0" dirty="0"/>
              <a:t> </a:t>
            </a:r>
            <a:r>
              <a:rPr lang="en-US" altLang="zh-CN" baseline="0" dirty="0"/>
              <a:t>task,</a:t>
            </a:r>
          </a:p>
          <a:p>
            <a:r>
              <a:rPr lang="en-US" altLang="zh-CN" baseline="0" dirty="0"/>
              <a:t>[click]</a:t>
            </a:r>
            <a:r>
              <a:rPr lang="zh-CN" altLang="en-US" baseline="0" dirty="0"/>
              <a:t> </a:t>
            </a:r>
            <a:r>
              <a:rPr lang="en-US" altLang="zh-CN" baseline="0" dirty="0"/>
              <a:t>we</a:t>
            </a:r>
            <a:r>
              <a:rPr lang="zh-CN" altLang="en-US" baseline="0" dirty="0"/>
              <a:t> </a:t>
            </a:r>
            <a:r>
              <a:rPr lang="en-US" altLang="zh-CN" baseline="0" dirty="0"/>
              <a:t>will</a:t>
            </a:r>
            <a:r>
              <a:rPr lang="zh-CN" altLang="en-US" baseline="0" dirty="0"/>
              <a:t> </a:t>
            </a:r>
            <a:r>
              <a:rPr lang="en-US" altLang="zh-CN" baseline="0" dirty="0"/>
              <a:t>extend</a:t>
            </a:r>
            <a:r>
              <a:rPr lang="zh-CN" altLang="en-US" baseline="0" dirty="0"/>
              <a:t> </a:t>
            </a:r>
            <a:r>
              <a:rPr lang="en-US" altLang="zh-CN" baseline="0" dirty="0"/>
              <a:t>the</a:t>
            </a:r>
            <a:r>
              <a:rPr lang="zh-CN" altLang="en-US" baseline="0" dirty="0"/>
              <a:t> </a:t>
            </a:r>
            <a:r>
              <a:rPr lang="en-US" altLang="zh-CN" baseline="0" dirty="0"/>
              <a:t>pattern</a:t>
            </a:r>
            <a:r>
              <a:rPr lang="zh-CN" altLang="en-US" baseline="0" dirty="0"/>
              <a:t> </a:t>
            </a:r>
            <a:r>
              <a:rPr lang="en-US" altLang="zh-CN" baseline="0" dirty="0"/>
              <a:t>if</a:t>
            </a:r>
            <a:r>
              <a:rPr lang="zh-CN" altLang="en-US" baseline="0" dirty="0"/>
              <a:t> </a:t>
            </a:r>
            <a:r>
              <a:rPr lang="en-US" altLang="zh-CN" baseline="0" dirty="0"/>
              <a:t>it</a:t>
            </a:r>
            <a:r>
              <a:rPr lang="zh-CN" altLang="en-US" baseline="0" dirty="0"/>
              <a:t> </a:t>
            </a:r>
            <a:r>
              <a:rPr lang="en-US" altLang="zh-CN" baseline="0" dirty="0"/>
              <a:t>is</a:t>
            </a:r>
            <a:r>
              <a:rPr lang="zh-CN" altLang="en-US" baseline="0" dirty="0"/>
              <a:t> </a:t>
            </a:r>
            <a:r>
              <a:rPr lang="en-US" altLang="zh-CN" baseline="0" dirty="0"/>
              <a:t>frequent,</a:t>
            </a:r>
            <a:r>
              <a:rPr lang="zh-CN" altLang="en-US" baseline="0" dirty="0"/>
              <a:t> </a:t>
            </a:r>
            <a:r>
              <a:rPr lang="en-US" altLang="zh-CN" baseline="0" dirty="0"/>
              <a:t>and</a:t>
            </a:r>
            <a:r>
              <a:rPr lang="zh-CN" altLang="en-US" baseline="0" dirty="0"/>
              <a:t> </a:t>
            </a:r>
            <a:r>
              <a:rPr lang="en-US" altLang="zh-CN" baseline="0" dirty="0"/>
              <a:t>add</a:t>
            </a:r>
            <a:r>
              <a:rPr lang="zh-CN" altLang="en-US" baseline="0" dirty="0"/>
              <a:t> </a:t>
            </a:r>
            <a:r>
              <a:rPr lang="en-US" altLang="zh-CN" baseline="0" dirty="0"/>
              <a:t>the</a:t>
            </a:r>
            <a:r>
              <a:rPr lang="zh-CN" altLang="en-US" baseline="0" dirty="0"/>
              <a:t> </a:t>
            </a:r>
            <a:r>
              <a:rPr lang="en-US" altLang="zh-CN" baseline="0" dirty="0"/>
              <a:t>child</a:t>
            </a:r>
            <a:r>
              <a:rPr lang="zh-CN" altLang="en-US" baseline="0" dirty="0"/>
              <a:t> </a:t>
            </a:r>
            <a:r>
              <a:rPr lang="en-US" altLang="zh-CN" baseline="0" dirty="0"/>
              <a:t>patterns</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stack</a:t>
            </a:r>
            <a:r>
              <a:rPr lang="zh-CN" altLang="en-US" baseline="0" dirty="0"/>
              <a:t> </a:t>
            </a:r>
            <a:r>
              <a:rPr lang="en-US" altLang="zh-CN" baseline="0" dirty="0"/>
              <a:t>of</a:t>
            </a:r>
            <a:r>
              <a:rPr lang="zh-CN" altLang="en-US" baseline="0" dirty="0"/>
              <a:t> </a:t>
            </a:r>
            <a:r>
              <a:rPr lang="en-US" altLang="zh-CN" baseline="0" dirty="0"/>
              <a:t>pending</a:t>
            </a:r>
            <a:r>
              <a:rPr lang="zh-CN" altLang="en-US" baseline="0" dirty="0"/>
              <a:t> </a:t>
            </a:r>
            <a:r>
              <a:rPr lang="en-US" altLang="zh-CN" baseline="0" dirty="0"/>
              <a:t>patterns</a:t>
            </a:r>
            <a:r>
              <a:rPr lang="zh-CN" altLang="en-US" baseline="0" dirty="0"/>
              <a:t> </a:t>
            </a:r>
            <a:r>
              <a:rPr lang="en-US" altLang="zh-CN" baseline="0" dirty="0"/>
              <a:t>to</a:t>
            </a:r>
            <a:r>
              <a:rPr lang="zh-CN" altLang="en-US" baseline="0" dirty="0"/>
              <a:t> </a:t>
            </a:r>
            <a:r>
              <a:rPr lang="en-US" altLang="zh-CN" baseline="0" dirty="0"/>
              <a:t>process</a:t>
            </a:r>
          </a:p>
          <a:p>
            <a:r>
              <a:rPr lang="en-US" altLang="zh-CN" baseline="0" dirty="0"/>
              <a:t>[click]</a:t>
            </a:r>
            <a:r>
              <a:rPr lang="zh-CN" altLang="en-US" baseline="0" dirty="0"/>
              <a:t> </a:t>
            </a:r>
            <a:r>
              <a:rPr lang="en-US" altLang="zh-CN" baseline="0" dirty="0"/>
              <a:t>The</a:t>
            </a:r>
            <a:r>
              <a:rPr lang="zh-CN" altLang="en-US" baseline="0" dirty="0"/>
              <a:t> </a:t>
            </a:r>
            <a:r>
              <a:rPr lang="en-US" altLang="zh-CN" baseline="0" dirty="0"/>
              <a:t>current</a:t>
            </a:r>
            <a:r>
              <a:rPr lang="zh-CN" altLang="en-US" baseline="0" dirty="0"/>
              <a:t> </a:t>
            </a:r>
            <a:r>
              <a:rPr lang="en-US" altLang="zh-CN" baseline="0" dirty="0"/>
              <a:t>pattern</a:t>
            </a:r>
            <a:r>
              <a:rPr lang="zh-CN" altLang="en-US" baseline="0" dirty="0"/>
              <a:t> </a:t>
            </a:r>
            <a:r>
              <a:rPr lang="en-US" altLang="zh-CN" baseline="0" dirty="0"/>
              <a:t>is</a:t>
            </a:r>
            <a:r>
              <a:rPr lang="zh-CN" altLang="en-US" baseline="0" dirty="0"/>
              <a:t> </a:t>
            </a:r>
            <a:r>
              <a:rPr lang="en-US" altLang="zh-CN" baseline="0" dirty="0"/>
              <a:t>then</a:t>
            </a:r>
            <a:r>
              <a:rPr lang="zh-CN" altLang="en-US" baseline="0" dirty="0"/>
              <a:t> </a:t>
            </a:r>
            <a:r>
              <a:rPr lang="en-US" altLang="zh-CN" baseline="0" dirty="0"/>
              <a:t>deleted</a:t>
            </a:r>
            <a:r>
              <a:rPr lang="zh-CN" altLang="en-US" baseline="0" dirty="0"/>
              <a:t> </a:t>
            </a:r>
            <a:r>
              <a:rPr lang="en-US" altLang="zh-CN" baseline="0" dirty="0"/>
              <a:t>from</a:t>
            </a:r>
            <a:r>
              <a:rPr lang="zh-CN" altLang="en-US" baseline="0" dirty="0"/>
              <a:t> </a:t>
            </a:r>
            <a:r>
              <a:rPr lang="en-US" altLang="zh-CN" baseline="0" dirty="0"/>
              <a:t>the</a:t>
            </a:r>
            <a:r>
              <a:rPr lang="zh-CN" altLang="en-US" baseline="0" dirty="0"/>
              <a:t> </a:t>
            </a:r>
            <a:r>
              <a:rPr lang="en-US" altLang="zh-CN" baseline="0" dirty="0"/>
              <a:t>active</a:t>
            </a:r>
            <a:r>
              <a:rPr lang="zh-CN" altLang="en-US" baseline="0" dirty="0"/>
              <a:t> </a:t>
            </a:r>
            <a:r>
              <a:rPr lang="en-US" altLang="zh-CN" baseline="0" dirty="0"/>
              <a:t>list</a:t>
            </a:r>
            <a:r>
              <a:rPr lang="zh-CN" altLang="en-US" baseline="0" dirty="0"/>
              <a:t> </a:t>
            </a:r>
            <a:r>
              <a:rPr lang="en-US" altLang="zh-CN" baseline="0" dirty="0"/>
              <a:t>since</a:t>
            </a:r>
            <a:r>
              <a:rPr lang="zh-CN" altLang="en-US" baseline="0" dirty="0"/>
              <a:t> </a:t>
            </a:r>
            <a:r>
              <a:rPr lang="en-US" altLang="zh-CN" baseline="0" dirty="0"/>
              <a:t>it</a:t>
            </a:r>
            <a:r>
              <a:rPr lang="zh-CN" altLang="en-US" baseline="0" dirty="0"/>
              <a:t> </a:t>
            </a:r>
            <a:r>
              <a:rPr lang="en-US" altLang="zh-CN" baseline="0" dirty="0"/>
              <a:t>finishes</a:t>
            </a:r>
            <a:r>
              <a:rPr lang="zh-CN" altLang="en-US" baseline="0" dirty="0"/>
              <a:t> </a:t>
            </a:r>
            <a:r>
              <a:rPr lang="en-US" altLang="zh-CN" baseline="0" dirty="0"/>
              <a:t>processing</a:t>
            </a:r>
          </a:p>
          <a:p>
            <a:endParaRPr lang="en-US" altLang="zh-CN" baseline="0" dirty="0"/>
          </a:p>
          <a:p>
            <a:r>
              <a:rPr lang="en-US" altLang="zh-CN" baseline="0" dirty="0"/>
              <a:t>[click]</a:t>
            </a:r>
            <a:r>
              <a:rPr lang="zh-CN" altLang="en-US" baseline="0" dirty="0"/>
              <a:t> </a:t>
            </a:r>
            <a:r>
              <a:rPr lang="en-US" altLang="zh-CN" baseline="0" dirty="0"/>
              <a:t>Later</a:t>
            </a:r>
            <a:r>
              <a:rPr lang="zh-CN" altLang="en-US" baseline="0" dirty="0"/>
              <a:t> </a:t>
            </a:r>
            <a:r>
              <a:rPr lang="en-US" altLang="zh-CN" baseline="0" dirty="0"/>
              <a:t>if</a:t>
            </a:r>
            <a:r>
              <a:rPr lang="zh-CN" altLang="en-US" baseline="0" dirty="0"/>
              <a:t> </a:t>
            </a:r>
            <a:r>
              <a:rPr lang="en-US" altLang="zh-CN" baseline="0" dirty="0"/>
              <a:t>a</a:t>
            </a:r>
            <a:r>
              <a:rPr lang="zh-CN" altLang="en-US" baseline="0" dirty="0"/>
              <a:t> </a:t>
            </a:r>
            <a:r>
              <a:rPr lang="en-US" altLang="zh-CN" baseline="0" dirty="0"/>
              <a:t>computing</a:t>
            </a:r>
            <a:r>
              <a:rPr lang="zh-CN" altLang="en-US" baseline="0" dirty="0"/>
              <a:t> </a:t>
            </a:r>
            <a:r>
              <a:rPr lang="en-US" altLang="zh-CN" baseline="0" dirty="0"/>
              <a:t>thread</a:t>
            </a:r>
            <a:r>
              <a:rPr lang="zh-CN" altLang="en-US" baseline="0" dirty="0"/>
              <a:t> </a:t>
            </a:r>
            <a:r>
              <a:rPr lang="en-US" altLang="zh-CN" baseline="0" dirty="0"/>
              <a:t>cannot</a:t>
            </a:r>
            <a:r>
              <a:rPr lang="zh-CN" altLang="en-US" baseline="0" dirty="0"/>
              <a:t> </a:t>
            </a:r>
            <a:r>
              <a:rPr lang="en-US" altLang="zh-CN" baseline="0" dirty="0"/>
              <a:t>get</a:t>
            </a:r>
            <a:r>
              <a:rPr lang="zh-CN" altLang="en-US" baseline="0" dirty="0"/>
              <a:t> </a:t>
            </a:r>
            <a:r>
              <a:rPr lang="en-US" altLang="zh-CN" baseline="0" dirty="0"/>
              <a:t>any</a:t>
            </a:r>
            <a:r>
              <a:rPr lang="zh-CN" altLang="en-US" baseline="0" dirty="0"/>
              <a:t> </a:t>
            </a:r>
            <a:r>
              <a:rPr lang="en-US" altLang="zh-CN" baseline="0" dirty="0"/>
              <a:t>task</a:t>
            </a:r>
            <a:r>
              <a:rPr lang="zh-CN" altLang="en-US" baseline="0" dirty="0"/>
              <a:t> </a:t>
            </a:r>
            <a:r>
              <a:rPr lang="en-US" altLang="zh-CN" baseline="0" dirty="0"/>
              <a:t>after</a:t>
            </a:r>
            <a:r>
              <a:rPr lang="zh-CN" altLang="en-US" baseline="0" dirty="0"/>
              <a:t> </a:t>
            </a:r>
            <a:r>
              <a:rPr lang="en-US" altLang="zh-CN" baseline="0" dirty="0"/>
              <a:t>checking</a:t>
            </a:r>
            <a:r>
              <a:rPr lang="zh-CN" altLang="en-US" baseline="0" dirty="0"/>
              <a:t> </a:t>
            </a:r>
            <a:r>
              <a:rPr lang="en-US" altLang="zh-CN" baseline="0" dirty="0"/>
              <a:t>all</a:t>
            </a:r>
            <a:r>
              <a:rPr lang="zh-CN" altLang="en-US" baseline="0" dirty="0"/>
              <a:t> </a:t>
            </a:r>
            <a:r>
              <a:rPr lang="en-US" altLang="zh-CN" baseline="0" dirty="0"/>
              <a:t>the active</a:t>
            </a:r>
            <a:r>
              <a:rPr lang="zh-CN" altLang="en-US" baseline="0" dirty="0"/>
              <a:t> </a:t>
            </a:r>
            <a:r>
              <a:rPr lang="en-US" altLang="zh-CN" baseline="0" dirty="0"/>
              <a:t>pattern</a:t>
            </a:r>
            <a:r>
              <a:rPr lang="zh-CN" altLang="en-US" baseline="0" dirty="0"/>
              <a:t> </a:t>
            </a:r>
            <a:r>
              <a:rPr lang="en-US" altLang="zh-CN" baseline="0" dirty="0"/>
              <a:t>capsules,</a:t>
            </a:r>
            <a:r>
              <a:rPr lang="zh-CN" altLang="en-US" baseline="0" dirty="0"/>
              <a:t> </a:t>
            </a:r>
            <a:r>
              <a:rPr lang="en-US" altLang="zh-CN" baseline="0" dirty="0"/>
              <a:t>a</a:t>
            </a:r>
            <a:r>
              <a:rPr lang="zh-CN" altLang="en-US" baseline="0" dirty="0"/>
              <a:t> </a:t>
            </a:r>
            <a:r>
              <a:rPr lang="en-US" altLang="zh-CN" baseline="0" dirty="0"/>
              <a:t>new</a:t>
            </a:r>
            <a:r>
              <a:rPr lang="zh-CN" altLang="en-US" baseline="0" dirty="0"/>
              <a:t> </a:t>
            </a:r>
            <a:r>
              <a:rPr lang="en-US" altLang="zh-CN" baseline="0" dirty="0"/>
              <a:t>pattern</a:t>
            </a:r>
            <a:r>
              <a:rPr lang="zh-CN" altLang="en-US" baseline="0" dirty="0"/>
              <a:t> </a:t>
            </a:r>
            <a:r>
              <a:rPr lang="en-US" altLang="zh-CN" baseline="0" dirty="0"/>
              <a:t>can</a:t>
            </a:r>
            <a:r>
              <a:rPr lang="zh-CN" altLang="en-US" baseline="0" dirty="0"/>
              <a:t> </a:t>
            </a:r>
            <a:r>
              <a:rPr lang="en-US" altLang="zh-CN" baseline="0" dirty="0"/>
              <a:t>be</a:t>
            </a:r>
            <a:r>
              <a:rPr lang="zh-CN" altLang="en-US" baseline="0" dirty="0"/>
              <a:t> </a:t>
            </a:r>
            <a:r>
              <a:rPr lang="en-US" altLang="zh-CN" baseline="0" dirty="0"/>
              <a:t>moved</a:t>
            </a:r>
            <a:r>
              <a:rPr lang="zh-CN" altLang="en-US" baseline="0" dirty="0"/>
              <a:t> </a:t>
            </a:r>
            <a:r>
              <a:rPr lang="en-US" altLang="zh-CN" baseline="0" dirty="0"/>
              <a:t>to</a:t>
            </a:r>
            <a:r>
              <a:rPr lang="zh-CN" altLang="en-US" baseline="0" dirty="0"/>
              <a:t> </a:t>
            </a:r>
            <a:r>
              <a:rPr lang="en-US" altLang="zh-CN" baseline="0" dirty="0"/>
              <a:t>the</a:t>
            </a:r>
            <a:r>
              <a:rPr lang="zh-CN" altLang="en-US" baseline="0" dirty="0"/>
              <a:t> </a:t>
            </a:r>
            <a:r>
              <a:rPr lang="en-US" altLang="zh-CN" baseline="0" dirty="0"/>
              <a:t>active</a:t>
            </a:r>
            <a:r>
              <a:rPr lang="zh-CN" altLang="en-US" baseline="0" dirty="0"/>
              <a:t> </a:t>
            </a:r>
            <a:r>
              <a:rPr lang="en-US" altLang="zh-CN" baseline="0" dirty="0"/>
              <a:t>list</a:t>
            </a:r>
            <a:r>
              <a:rPr lang="zh-CN" altLang="en-US" baseline="0" dirty="0"/>
              <a:t> </a:t>
            </a:r>
            <a:r>
              <a:rPr lang="en-US" altLang="zh-CN" baseline="0" dirty="0"/>
              <a:t>for</a:t>
            </a:r>
            <a:r>
              <a:rPr lang="zh-CN" altLang="en-US" baseline="0" dirty="0"/>
              <a:t> </a:t>
            </a:r>
            <a:r>
              <a:rPr lang="en-US" altLang="zh-CN" baseline="0" dirty="0"/>
              <a:t>task</a:t>
            </a:r>
            <a:r>
              <a:rPr lang="zh-CN" altLang="en-US" baseline="0" dirty="0"/>
              <a:t> </a:t>
            </a:r>
            <a:r>
              <a:rPr lang="en-US" altLang="zh-CN" baseline="0" dirty="0"/>
              <a:t>creation</a:t>
            </a:r>
            <a:r>
              <a:rPr lang="zh-CN" altLang="en-US" baseline="0" dirty="0"/>
              <a:t> </a:t>
            </a:r>
            <a:r>
              <a:rPr lang="en-US" altLang="zh-CN" baseline="0" dirty="0"/>
              <a:t>to</a:t>
            </a:r>
            <a:r>
              <a:rPr lang="zh-CN" altLang="en-US" baseline="0" dirty="0"/>
              <a:t> </a:t>
            </a:r>
            <a:r>
              <a:rPr lang="en-US" altLang="zh-CN" baseline="0" dirty="0"/>
              <a:t>fill</a:t>
            </a:r>
            <a:r>
              <a:rPr lang="zh-CN" altLang="en-US" baseline="0" dirty="0"/>
              <a:t> </a:t>
            </a:r>
            <a:r>
              <a:rPr lang="en-US" altLang="zh-CN" baseline="0" dirty="0"/>
              <a:t>the</a:t>
            </a:r>
            <a:r>
              <a:rPr lang="zh-CN" altLang="en-US" baseline="0" dirty="0"/>
              <a:t> </a:t>
            </a:r>
            <a:r>
              <a:rPr lang="en-US" altLang="zh-CN" baseline="0" dirty="0"/>
              <a:t>available</a:t>
            </a:r>
            <a:r>
              <a:rPr lang="zh-CN" altLang="en-US" baseline="0" dirty="0"/>
              <a:t> </a:t>
            </a:r>
            <a:r>
              <a:rPr lang="en-US" altLang="zh-CN" baseline="0" dirty="0"/>
              <a:t>capacity</a:t>
            </a:r>
            <a:r>
              <a:rPr lang="zh-CN" altLang="en-US" baseline="0" dirty="0"/>
              <a:t> </a:t>
            </a:r>
            <a:r>
              <a:rPr lang="en-US" altLang="zh-CN" baseline="0" dirty="0"/>
              <a:t>slot.</a:t>
            </a:r>
          </a:p>
          <a:p>
            <a:endParaRPr lang="en-US" altLang="zh-CN" baseline="0" dirty="0"/>
          </a:p>
          <a:p>
            <a:r>
              <a:rPr lang="en-US" altLang="zh-CN" baseline="0" dirty="0"/>
              <a:t>[click]</a:t>
            </a:r>
            <a:r>
              <a:rPr lang="zh-CN" altLang="en-US" baseline="0" dirty="0"/>
              <a:t> </a:t>
            </a:r>
            <a:r>
              <a:rPr lang="en-US" altLang="zh-CN" baseline="0" dirty="0"/>
              <a:t>By</a:t>
            </a:r>
            <a:r>
              <a:rPr lang="zh-CN" altLang="en-US" baseline="0" dirty="0"/>
              <a:t> </a:t>
            </a:r>
            <a:r>
              <a:rPr lang="en-US" altLang="zh-CN" baseline="0" dirty="0"/>
              <a:t>organizing</a:t>
            </a:r>
            <a:r>
              <a:rPr lang="zh-CN" altLang="en-US" baseline="0" dirty="0"/>
              <a:t> </a:t>
            </a:r>
            <a:r>
              <a:rPr lang="en-US" altLang="zh-CN" baseline="0" dirty="0"/>
              <a:t>the</a:t>
            </a:r>
            <a:r>
              <a:rPr lang="zh-CN" altLang="en-US" baseline="0" dirty="0"/>
              <a:t> </a:t>
            </a:r>
            <a:r>
              <a:rPr lang="en-US" altLang="zh-CN" baseline="0" dirty="0"/>
              <a:t>pending</a:t>
            </a:r>
            <a:r>
              <a:rPr lang="zh-CN" altLang="en-US" baseline="0" dirty="0"/>
              <a:t> </a:t>
            </a:r>
            <a:r>
              <a:rPr lang="en-US" altLang="zh-CN" baseline="0" dirty="0"/>
              <a:t>pattern</a:t>
            </a:r>
            <a:r>
              <a:rPr lang="zh-CN" altLang="en-US" baseline="0" dirty="0"/>
              <a:t> </a:t>
            </a:r>
            <a:r>
              <a:rPr lang="en-US" altLang="zh-CN" baseline="0" dirty="0"/>
              <a:t>pool</a:t>
            </a:r>
            <a:r>
              <a:rPr lang="zh-CN" altLang="en-US" baseline="0" dirty="0"/>
              <a:t> </a:t>
            </a:r>
            <a:r>
              <a:rPr lang="en-US" altLang="zh-CN" baseline="0" dirty="0"/>
              <a:t>as</a:t>
            </a:r>
            <a:r>
              <a:rPr lang="zh-CN" altLang="en-US" baseline="0" dirty="0"/>
              <a:t> </a:t>
            </a:r>
            <a:r>
              <a:rPr lang="en-US" altLang="zh-CN" baseline="0" dirty="0"/>
              <a:t>a</a:t>
            </a:r>
            <a:r>
              <a:rPr lang="zh-CN" altLang="en-US" baseline="0" dirty="0"/>
              <a:t> </a:t>
            </a:r>
            <a:r>
              <a:rPr lang="en-US" altLang="zh-CN" baseline="0" dirty="0"/>
              <a:t>last-in-first-out</a:t>
            </a:r>
            <a:r>
              <a:rPr lang="zh-CN" altLang="en-US" baseline="0" dirty="0"/>
              <a:t> </a:t>
            </a:r>
            <a:r>
              <a:rPr lang="en-US" altLang="zh-CN" baseline="0" dirty="0"/>
              <a:t>stack,</a:t>
            </a:r>
            <a:r>
              <a:rPr lang="zh-CN" altLang="en-US" baseline="0" dirty="0"/>
              <a:t> </a:t>
            </a:r>
            <a:r>
              <a:rPr lang="en-US" altLang="zh-CN" baseline="0" dirty="0"/>
              <a:t>we</a:t>
            </a:r>
            <a:r>
              <a:rPr lang="zh-CN" altLang="en-US" baseline="0" dirty="0"/>
              <a:t> </a:t>
            </a:r>
            <a:r>
              <a:rPr lang="en-US" altLang="zh-CN" baseline="0" dirty="0"/>
              <a:t>can</a:t>
            </a:r>
            <a:r>
              <a:rPr lang="zh-CN" altLang="en-US" baseline="0" dirty="0"/>
              <a:t> </a:t>
            </a:r>
            <a:r>
              <a:rPr lang="en-US" altLang="zh-CN" baseline="0" dirty="0"/>
              <a:t>show</a:t>
            </a:r>
            <a:r>
              <a:rPr lang="zh-CN" altLang="en-US" baseline="0" dirty="0"/>
              <a:t> </a:t>
            </a:r>
            <a:r>
              <a:rPr lang="en-US" altLang="zh-CN" baseline="0" dirty="0"/>
              <a:t>that</a:t>
            </a:r>
            <a:r>
              <a:rPr lang="zh-CN" altLang="en-US" baseline="0" dirty="0"/>
              <a:t> </a:t>
            </a:r>
            <a:r>
              <a:rPr lang="en-US" altLang="zh-CN" baseline="0" dirty="0"/>
              <a:t>the</a:t>
            </a:r>
            <a:r>
              <a:rPr lang="zh-CN" altLang="en-US" baseline="0" dirty="0"/>
              <a:t> </a:t>
            </a:r>
            <a:r>
              <a:rPr lang="en-US" altLang="zh-CN" baseline="0" dirty="0"/>
              <a:t>memory</a:t>
            </a:r>
            <a:r>
              <a:rPr lang="zh-CN" altLang="en-US" baseline="0" dirty="0"/>
              <a:t> </a:t>
            </a:r>
            <a:r>
              <a:rPr lang="en-US" altLang="zh-CN" baseline="0" dirty="0"/>
              <a:t>consumption</a:t>
            </a:r>
            <a:r>
              <a:rPr lang="zh-CN" altLang="en-US" baseline="0" dirty="0"/>
              <a:t> </a:t>
            </a:r>
            <a:r>
              <a:rPr lang="en-US" altLang="zh-CN" baseline="0" dirty="0"/>
              <a:t>is</a:t>
            </a:r>
            <a:r>
              <a:rPr lang="zh-CN" altLang="en-US" baseline="0" dirty="0"/>
              <a:t> </a:t>
            </a:r>
            <a:r>
              <a:rPr lang="en-US" altLang="zh-CN" baseline="0" dirty="0"/>
              <a:t>bounded.</a:t>
            </a:r>
          </a:p>
          <a:p>
            <a:endParaRPr lang="en-US" altLang="zh-CN" baseline="0" dirty="0"/>
          </a:p>
          <a:p>
            <a:r>
              <a:rPr lang="en-US" altLang="zh-CN" baseline="0" dirty="0"/>
              <a:t>[click]</a:t>
            </a:r>
            <a:r>
              <a:rPr lang="zh-CN" altLang="en-US" baseline="0" dirty="0"/>
              <a:t> </a:t>
            </a:r>
            <a:r>
              <a:rPr lang="en-US" altLang="zh-CN" baseline="0" dirty="0"/>
              <a:t>The next</a:t>
            </a:r>
            <a:r>
              <a:rPr lang="zh-CN" altLang="en-US" baseline="0" dirty="0"/>
              <a:t> </a:t>
            </a:r>
            <a:r>
              <a:rPr lang="en-US" altLang="zh-CN" baseline="0" dirty="0"/>
              <a:t>question</a:t>
            </a:r>
            <a:r>
              <a:rPr lang="zh-CN" altLang="en-US" baseline="0" dirty="0"/>
              <a:t> </a:t>
            </a:r>
            <a:r>
              <a:rPr lang="en-US" altLang="zh-CN" baseline="0" dirty="0"/>
              <a:t>is</a:t>
            </a:r>
            <a:r>
              <a:rPr lang="zh-CN" altLang="en-US" baseline="0" dirty="0"/>
              <a:t> </a:t>
            </a:r>
            <a:r>
              <a:rPr lang="en-US" altLang="zh-CN" baseline="0" dirty="0"/>
              <a:t>how</a:t>
            </a:r>
            <a:r>
              <a:rPr lang="zh-CN" altLang="en-US" baseline="0" dirty="0"/>
              <a:t> </a:t>
            </a:r>
            <a:r>
              <a:rPr lang="en-US" altLang="zh-CN" baseline="0" dirty="0"/>
              <a:t>are</a:t>
            </a:r>
            <a:r>
              <a:rPr lang="zh-CN" altLang="en-US" baseline="0" dirty="0"/>
              <a:t> </a:t>
            </a:r>
            <a:r>
              <a:rPr lang="en-US" altLang="zh-CN" baseline="0" dirty="0"/>
              <a:t>tasks</a:t>
            </a:r>
            <a:r>
              <a:rPr lang="zh-CN" altLang="en-US" baseline="0" dirty="0"/>
              <a:t> </a:t>
            </a:r>
            <a:r>
              <a:rPr lang="en-US" altLang="zh-CN" baseline="0" dirty="0"/>
              <a:t>in</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capsule</a:t>
            </a:r>
            <a:r>
              <a:rPr lang="zh-CN" altLang="en-US" baseline="0" dirty="0"/>
              <a:t> </a:t>
            </a:r>
            <a:r>
              <a:rPr lang="en-US" altLang="zh-CN" baseline="0" dirty="0"/>
              <a:t>organized?</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44</a:t>
            </a:fld>
            <a:endParaRPr lang="en-US"/>
          </a:p>
        </p:txBody>
      </p:sp>
    </p:spTree>
    <p:extLst>
      <p:ext uri="{BB962C8B-B14F-4D97-AF65-F5344CB8AC3E}">
        <p14:creationId xmlns:p14="http://schemas.microsoft.com/office/powerpoint/2010/main" val="1452028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Inside</a:t>
            </a:r>
            <a:r>
              <a:rPr lang="zh-CN" altLang="en-US" baseline="0" dirty="0"/>
              <a:t> </a:t>
            </a:r>
            <a:r>
              <a:rPr lang="en-US" altLang="zh-CN" baseline="0" dirty="0"/>
              <a:t>a</a:t>
            </a:r>
            <a:r>
              <a:rPr lang="zh-CN" altLang="en-US" baseline="0" dirty="0"/>
              <a:t> </a:t>
            </a:r>
            <a:r>
              <a:rPr lang="en-US" altLang="zh-CN" baseline="0" dirty="0"/>
              <a:t>pattern</a:t>
            </a:r>
            <a:r>
              <a:rPr lang="zh-CN" altLang="en-US" baseline="0" dirty="0"/>
              <a:t> </a:t>
            </a:r>
            <a:r>
              <a:rPr lang="en-US" altLang="zh-CN" baseline="0" dirty="0"/>
              <a:t>capsule,</a:t>
            </a:r>
            <a:r>
              <a:rPr lang="zh-CN" altLang="en-US" baseline="0" dirty="0"/>
              <a:t> </a:t>
            </a:r>
            <a:r>
              <a:rPr lang="en-US" altLang="zh-CN" baseline="0" dirty="0"/>
              <a:t>the</a:t>
            </a:r>
            <a:r>
              <a:rPr lang="zh-CN" altLang="en-US" baseline="0" dirty="0"/>
              <a:t> </a:t>
            </a:r>
            <a:r>
              <a:rPr lang="en-US" altLang="zh-CN" baseline="0" dirty="0"/>
              <a:t>subgraph-matching</a:t>
            </a:r>
            <a:r>
              <a:rPr lang="zh-CN" altLang="en-US" baseline="0" dirty="0"/>
              <a:t> </a:t>
            </a:r>
            <a:r>
              <a:rPr lang="en-US" altLang="zh-CN" baseline="0" dirty="0"/>
              <a:t>tasks</a:t>
            </a:r>
            <a:r>
              <a:rPr lang="zh-CN" altLang="en-US" baseline="0" dirty="0"/>
              <a:t> </a:t>
            </a:r>
            <a:r>
              <a:rPr lang="en-US" altLang="zh-CN" baseline="0" dirty="0"/>
              <a:t>are</a:t>
            </a:r>
            <a:r>
              <a:rPr lang="zh-CN" altLang="en-US" baseline="0" dirty="0"/>
              <a:t> </a:t>
            </a:r>
            <a:r>
              <a:rPr lang="en-US" altLang="zh-CN" baseline="0" dirty="0"/>
              <a:t>initially</a:t>
            </a:r>
            <a:r>
              <a:rPr lang="zh-CN" altLang="en-US" baseline="0" dirty="0"/>
              <a:t> </a:t>
            </a:r>
            <a:r>
              <a:rPr lang="en-US" altLang="zh-CN" baseline="0" dirty="0"/>
              <a:t>spawned</a:t>
            </a:r>
            <a:r>
              <a:rPr lang="zh-CN" altLang="en-US" baseline="0" dirty="0"/>
              <a:t> </a:t>
            </a:r>
            <a:r>
              <a:rPr lang="en-US" altLang="zh-CN" baseline="0" dirty="0"/>
              <a:t>from</a:t>
            </a:r>
            <a:r>
              <a:rPr lang="zh-CN" altLang="en-US" baseline="0" dirty="0"/>
              <a:t> </a:t>
            </a:r>
            <a:r>
              <a:rPr lang="en-US" altLang="zh-CN" baseline="0" dirty="0"/>
              <a:t>vertices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domain</a:t>
            </a:r>
            <a:r>
              <a:rPr lang="zh-CN" altLang="en-US" baseline="0" dirty="0"/>
              <a:t> </a:t>
            </a:r>
            <a:r>
              <a:rPr lang="en-US" altLang="zh-CN" baseline="0" dirty="0"/>
              <a:t>table</a:t>
            </a:r>
            <a:r>
              <a:rPr lang="zh-CN" altLang="en-US" baseline="0" dirty="0"/>
              <a:t> </a:t>
            </a:r>
            <a:r>
              <a:rPr lang="en-US" altLang="zh-CN" baseline="0" dirty="0"/>
              <a:t>when</a:t>
            </a:r>
            <a:r>
              <a:rPr lang="zh-CN" altLang="en-US" baseline="0" dirty="0"/>
              <a:t> </a:t>
            </a:r>
            <a:r>
              <a:rPr lang="en-US" altLang="zh-CN" baseline="0" dirty="0"/>
              <a:t>capacity</a:t>
            </a:r>
            <a:r>
              <a:rPr lang="zh-CN" altLang="en-US" baseline="0" dirty="0"/>
              <a:t> </a:t>
            </a:r>
            <a:r>
              <a:rPr lang="en-US" altLang="zh-CN" baseline="0" dirty="0"/>
              <a:t>allows.</a:t>
            </a:r>
            <a:br>
              <a:rPr lang="en-US" altLang="zh-CN" baseline="0" dirty="0"/>
            </a:br>
            <a:r>
              <a:rPr lang="en-US" altLang="zh-CN" baseline="0" dirty="0"/>
              <a:t>If</a:t>
            </a:r>
            <a:r>
              <a:rPr lang="zh-CN" altLang="en-US" baseline="0" dirty="0"/>
              <a:t> </a:t>
            </a:r>
            <a:r>
              <a:rPr lang="en-US" altLang="zh-CN" baseline="0" dirty="0"/>
              <a:t>a</a:t>
            </a:r>
            <a:r>
              <a:rPr lang="zh-CN" altLang="en-US" baseline="0" dirty="0"/>
              <a:t> </a:t>
            </a:r>
            <a:r>
              <a:rPr lang="en-US" altLang="zh-CN" baseline="0" dirty="0"/>
              <a:t>task</a:t>
            </a:r>
            <a:r>
              <a:rPr lang="zh-CN" altLang="en-US" baseline="0" dirty="0"/>
              <a:t> </a:t>
            </a:r>
            <a:r>
              <a:rPr lang="en-US" altLang="zh-CN" baseline="0" dirty="0"/>
              <a:t>times</a:t>
            </a:r>
            <a:r>
              <a:rPr lang="zh-CN" altLang="en-US" baseline="0" dirty="0"/>
              <a:t> </a:t>
            </a:r>
            <a:r>
              <a:rPr lang="en-US" altLang="zh-CN" baseline="0" dirty="0"/>
              <a:t>out,</a:t>
            </a:r>
            <a:r>
              <a:rPr lang="zh-CN" altLang="en-US" baseline="0" dirty="0"/>
              <a:t> </a:t>
            </a:r>
            <a:r>
              <a:rPr lang="en-US" altLang="zh-CN" baseline="0" dirty="0"/>
              <a:t>it</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decomposed</a:t>
            </a:r>
            <a:r>
              <a:rPr lang="zh-CN" altLang="en-US" baseline="0" dirty="0"/>
              <a:t> </a:t>
            </a:r>
            <a:r>
              <a:rPr lang="en-US" altLang="zh-CN" baseline="0" dirty="0"/>
              <a:t>and</a:t>
            </a:r>
            <a:r>
              <a:rPr lang="zh-CN" altLang="en-US" baseline="0" dirty="0"/>
              <a:t> </a:t>
            </a:r>
            <a:r>
              <a:rPr lang="en-US" altLang="zh-CN" baseline="0" dirty="0"/>
              <a:t>the</a:t>
            </a:r>
            <a:r>
              <a:rPr lang="zh-CN" altLang="en-US" baseline="0" dirty="0"/>
              <a:t> </a:t>
            </a:r>
            <a:r>
              <a:rPr lang="en-US" altLang="zh-CN" baseline="0" dirty="0"/>
              <a:t>new</a:t>
            </a:r>
            <a:r>
              <a:rPr lang="zh-CN" altLang="en-US" baseline="0" dirty="0"/>
              <a:t> </a:t>
            </a:r>
            <a:r>
              <a:rPr lang="en-US" altLang="zh-CN" baseline="0" dirty="0"/>
              <a:t>tasks</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added</a:t>
            </a:r>
            <a:r>
              <a:rPr lang="zh-CN" altLang="en-US" baseline="0" dirty="0"/>
              <a:t> </a:t>
            </a:r>
            <a:r>
              <a:rPr lang="en-US" altLang="zh-CN" baseline="0" dirty="0"/>
              <a:t>to</a:t>
            </a:r>
            <a:r>
              <a:rPr lang="zh-CN" altLang="en-US" baseline="0" dirty="0"/>
              <a:t> </a:t>
            </a:r>
            <a:r>
              <a:rPr lang="en-US" altLang="zh-CN" baseline="0" dirty="0"/>
              <a:t>a</a:t>
            </a:r>
            <a:r>
              <a:rPr lang="zh-CN" altLang="en-US" baseline="0" dirty="0"/>
              <a:t> </a:t>
            </a:r>
            <a:r>
              <a:rPr lang="en-US" altLang="zh-CN" baseline="0" dirty="0"/>
              <a:t>timeout</a:t>
            </a:r>
            <a:r>
              <a:rPr lang="zh-CN" altLang="en-US" baseline="0" dirty="0"/>
              <a:t> </a:t>
            </a:r>
            <a:r>
              <a:rPr lang="en-US" altLang="zh-CN" baseline="0" dirty="0"/>
              <a:t>task</a:t>
            </a:r>
            <a:r>
              <a:rPr lang="zh-CN" altLang="en-US" baseline="0" dirty="0"/>
              <a:t> </a:t>
            </a:r>
            <a:r>
              <a:rPr lang="en-US" altLang="zh-CN" baseline="0" dirty="0"/>
              <a:t>list</a:t>
            </a:r>
            <a:r>
              <a:rPr lang="zh-CN" altLang="en-US" baseline="0" dirty="0"/>
              <a:t> </a:t>
            </a:r>
            <a:r>
              <a:rPr lang="en-US" altLang="zh-CN" baseline="0" dirty="0"/>
              <a:t>for</a:t>
            </a:r>
            <a:r>
              <a:rPr lang="zh-CN" altLang="en-US" baseline="0" dirty="0"/>
              <a:t> </a:t>
            </a:r>
            <a:r>
              <a:rPr lang="en-US" altLang="zh-CN" baseline="0" dirty="0"/>
              <a:t>load</a:t>
            </a:r>
            <a:r>
              <a:rPr lang="zh-CN" altLang="en-US" baseline="0" dirty="0"/>
              <a:t> </a:t>
            </a:r>
            <a:r>
              <a:rPr lang="en-US" altLang="zh-CN" baseline="0" dirty="0"/>
              <a:t>balancing.</a:t>
            </a:r>
          </a:p>
          <a:p>
            <a:r>
              <a:rPr lang="en-US" altLang="zh-CN" baseline="0" dirty="0"/>
              <a:t>The</a:t>
            </a:r>
            <a:r>
              <a:rPr lang="zh-CN" altLang="en-US" baseline="0" dirty="0"/>
              <a:t> </a:t>
            </a:r>
            <a:r>
              <a:rPr lang="en-US" altLang="zh-CN" baseline="0" dirty="0"/>
              <a:t>tasks</a:t>
            </a:r>
            <a:r>
              <a:rPr lang="zh-CN" altLang="en-US" baseline="0" dirty="0"/>
              <a:t> </a:t>
            </a:r>
            <a:r>
              <a:rPr lang="en-US" altLang="zh-CN" baseline="0" dirty="0"/>
              <a:t>are</a:t>
            </a:r>
            <a:r>
              <a:rPr lang="zh-CN" altLang="en-US" baseline="0" dirty="0"/>
              <a:t> </a:t>
            </a:r>
            <a:r>
              <a:rPr lang="en-US" altLang="zh-CN" baseline="0" dirty="0"/>
              <a:t>fetched</a:t>
            </a:r>
            <a:r>
              <a:rPr lang="zh-CN" altLang="en-US" baseline="0" dirty="0"/>
              <a:t> </a:t>
            </a:r>
            <a:r>
              <a:rPr lang="en-US" altLang="zh-CN" baseline="0" dirty="0"/>
              <a:t>by</a:t>
            </a:r>
            <a:r>
              <a:rPr lang="zh-CN" altLang="en-US" baseline="0" dirty="0"/>
              <a:t> </a:t>
            </a:r>
            <a:r>
              <a:rPr lang="en-US" altLang="zh-CN" baseline="0" dirty="0"/>
              <a:t>computing</a:t>
            </a:r>
            <a:r>
              <a:rPr lang="zh-CN" altLang="en-US" baseline="0" dirty="0"/>
              <a:t> </a:t>
            </a:r>
            <a:r>
              <a:rPr lang="en-US" altLang="zh-CN" baseline="0" dirty="0"/>
              <a:t>threads</a:t>
            </a:r>
            <a:r>
              <a:rPr lang="zh-CN" altLang="en-US" baseline="0" dirty="0"/>
              <a:t> </a:t>
            </a:r>
            <a:r>
              <a:rPr lang="en-US" altLang="zh-CN" baseline="0" dirty="0"/>
              <a:t>in</a:t>
            </a:r>
            <a:r>
              <a:rPr lang="zh-CN" altLang="en-US" baseline="0" dirty="0"/>
              <a:t> </a:t>
            </a:r>
            <a:r>
              <a:rPr lang="en-US" altLang="zh-CN" baseline="0" dirty="0"/>
              <a:t>the</a:t>
            </a:r>
            <a:r>
              <a:rPr lang="zh-CN" altLang="en-US" baseline="0" dirty="0"/>
              <a:t> </a:t>
            </a:r>
            <a:r>
              <a:rPr lang="en-US" altLang="zh-CN" baseline="0" dirty="0"/>
              <a:t>order</a:t>
            </a:r>
            <a:r>
              <a:rPr lang="zh-CN" altLang="en-US" baseline="0" dirty="0"/>
              <a:t> </a:t>
            </a:r>
            <a:r>
              <a:rPr lang="en-US" altLang="zh-CN" baseline="0" dirty="0"/>
              <a:t>such</a:t>
            </a:r>
            <a:r>
              <a:rPr lang="zh-CN" altLang="en-US" baseline="0" dirty="0"/>
              <a:t> </a:t>
            </a:r>
            <a:r>
              <a:rPr lang="en-US" altLang="zh-CN" baseline="0" dirty="0"/>
              <a:t>that</a:t>
            </a:r>
            <a:r>
              <a:rPr lang="zh-CN" altLang="en-US" baseline="0" dirty="0"/>
              <a:t> </a:t>
            </a:r>
            <a:r>
              <a:rPr lang="en-US" altLang="zh-CN" baseline="0" dirty="0"/>
              <a:t>u1’s</a:t>
            </a:r>
            <a:r>
              <a:rPr lang="zh-CN" altLang="en-US" baseline="0" dirty="0"/>
              <a:t> </a:t>
            </a:r>
            <a:r>
              <a:rPr lang="en-US" altLang="zh-CN" baseline="0" dirty="0"/>
              <a:t>tasks</a:t>
            </a:r>
            <a:r>
              <a:rPr lang="zh-CN" altLang="en-US" baseline="0" dirty="0"/>
              <a:t> </a:t>
            </a:r>
            <a:r>
              <a:rPr lang="en-US" altLang="zh-CN" baseline="0" dirty="0"/>
              <a:t>will</a:t>
            </a:r>
            <a:r>
              <a:rPr lang="zh-CN" altLang="en-US" baseline="0" dirty="0"/>
              <a:t> </a:t>
            </a:r>
            <a:r>
              <a:rPr lang="en-US" altLang="zh-CN" baseline="0" dirty="0"/>
              <a:t>be</a:t>
            </a:r>
            <a:r>
              <a:rPr lang="zh-CN" altLang="en-US" baseline="0" dirty="0"/>
              <a:t> </a:t>
            </a:r>
            <a:r>
              <a:rPr lang="en-US" altLang="zh-CN" baseline="0" dirty="0"/>
              <a:t>prioritized</a:t>
            </a:r>
            <a:r>
              <a:rPr lang="zh-CN" altLang="en-US" baseline="0" dirty="0"/>
              <a:t> </a:t>
            </a:r>
            <a:r>
              <a:rPr lang="en-US" altLang="zh-CN" baseline="0" dirty="0"/>
              <a:t>for</a:t>
            </a:r>
            <a:r>
              <a:rPr lang="zh-CN" altLang="en-US" baseline="0" dirty="0"/>
              <a:t> </a:t>
            </a:r>
            <a:r>
              <a:rPr lang="en-US" altLang="zh-CN" baseline="0" dirty="0"/>
              <a:t>processing</a:t>
            </a:r>
            <a:r>
              <a:rPr lang="zh-CN" altLang="en-US" baseline="0" dirty="0"/>
              <a:t> </a:t>
            </a:r>
            <a:r>
              <a:rPr lang="en-US" altLang="zh-CN" baseline="0" dirty="0"/>
              <a:t>before</a:t>
            </a:r>
            <a:r>
              <a:rPr lang="zh-CN" altLang="en-US" baseline="0" dirty="0"/>
              <a:t> </a:t>
            </a:r>
            <a:r>
              <a:rPr lang="en-US" altLang="zh-CN" baseline="0" dirty="0"/>
              <a:t>those</a:t>
            </a:r>
            <a:r>
              <a:rPr lang="zh-CN" altLang="en-US" baseline="0" dirty="0"/>
              <a:t> </a:t>
            </a:r>
            <a:r>
              <a:rPr lang="en-US" altLang="zh-CN" baseline="0" dirty="0"/>
              <a:t>of</a:t>
            </a:r>
            <a:r>
              <a:rPr lang="zh-CN" altLang="en-US" baseline="0" dirty="0"/>
              <a:t> </a:t>
            </a:r>
            <a:r>
              <a:rPr lang="en-US" altLang="zh-CN" baseline="0" dirty="0"/>
              <a:t>u2,</a:t>
            </a:r>
            <a:r>
              <a:rPr lang="zh-CN" altLang="en-US" baseline="0" dirty="0"/>
              <a:t> </a:t>
            </a:r>
            <a:r>
              <a:rPr lang="en-US" altLang="zh-CN" baseline="0" dirty="0"/>
              <a:t>which</a:t>
            </a:r>
            <a:r>
              <a:rPr lang="zh-CN" altLang="en-US" baseline="0" dirty="0"/>
              <a:t> </a:t>
            </a:r>
            <a:r>
              <a:rPr lang="en-US" altLang="zh-CN" baseline="0" dirty="0"/>
              <a:t>are</a:t>
            </a:r>
            <a:r>
              <a:rPr lang="zh-CN" altLang="en-US" baseline="0" dirty="0"/>
              <a:t> </a:t>
            </a:r>
            <a:r>
              <a:rPr lang="en-US" altLang="zh-CN" baseline="0" dirty="0"/>
              <a:t>in</a:t>
            </a:r>
            <a:r>
              <a:rPr lang="zh-CN" altLang="en-US" baseline="0" dirty="0"/>
              <a:t> </a:t>
            </a:r>
            <a:r>
              <a:rPr lang="en-US" altLang="zh-CN" baseline="0" dirty="0"/>
              <a:t>turn</a:t>
            </a:r>
            <a:r>
              <a:rPr lang="zh-CN" altLang="en-US" baseline="0" dirty="0"/>
              <a:t> </a:t>
            </a:r>
            <a:r>
              <a:rPr lang="en-US" altLang="zh-CN" baseline="0" dirty="0"/>
              <a:t>before</a:t>
            </a:r>
            <a:r>
              <a:rPr lang="zh-CN" altLang="en-US" baseline="0" dirty="0"/>
              <a:t> </a:t>
            </a:r>
            <a:r>
              <a:rPr lang="en-US" altLang="zh-CN" baseline="0" dirty="0"/>
              <a:t>those</a:t>
            </a:r>
            <a:r>
              <a:rPr lang="zh-CN" altLang="en-US" baseline="0" dirty="0"/>
              <a:t> </a:t>
            </a:r>
            <a:r>
              <a:rPr lang="en-US" altLang="zh-CN" baseline="0" dirty="0"/>
              <a:t>of</a:t>
            </a:r>
            <a:r>
              <a:rPr lang="zh-CN" altLang="en-US" baseline="0" dirty="0"/>
              <a:t> </a:t>
            </a:r>
            <a:r>
              <a:rPr lang="en-US" altLang="zh-CN" baseline="0" dirty="0"/>
              <a:t>u3,</a:t>
            </a:r>
            <a:r>
              <a:rPr lang="zh-CN" altLang="en-US" baseline="0" dirty="0"/>
              <a:t> </a:t>
            </a:r>
            <a:r>
              <a:rPr lang="en-US" altLang="zh-CN" baseline="0" dirty="0"/>
              <a:t>to</a:t>
            </a:r>
            <a:r>
              <a:rPr lang="zh-CN" altLang="en-US" baseline="0" dirty="0"/>
              <a:t> </a:t>
            </a:r>
            <a:r>
              <a:rPr lang="en-US" altLang="zh-CN" baseline="0" dirty="0"/>
              <a:t>facilitate</a:t>
            </a:r>
            <a:r>
              <a:rPr lang="zh-CN" altLang="en-US" baseline="0" dirty="0"/>
              <a:t> </a:t>
            </a:r>
            <a:r>
              <a:rPr lang="en-US" altLang="zh-CN" baseline="0" dirty="0"/>
              <a:t>early</a:t>
            </a:r>
            <a:r>
              <a:rPr lang="zh-CN" altLang="en-US" baseline="0" dirty="0"/>
              <a:t> </a:t>
            </a:r>
            <a:r>
              <a:rPr lang="en-US" altLang="zh-CN" baseline="0" dirty="0"/>
              <a:t>pruning.</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45</a:t>
            </a:fld>
            <a:endParaRPr lang="en-US"/>
          </a:p>
        </p:txBody>
      </p:sp>
    </p:spTree>
    <p:extLst>
      <p:ext uri="{BB962C8B-B14F-4D97-AF65-F5344CB8AC3E}">
        <p14:creationId xmlns:p14="http://schemas.microsoft.com/office/powerpoint/2010/main" val="1053353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a:t>This concludes the first part of the tutorial.</a:t>
            </a:r>
          </a:p>
          <a:p>
            <a:r>
              <a:rPr lang="en-US" baseline="0" dirty="0"/>
              <a:t>Thanks for your attention, and do you have any questions?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46</a:t>
            </a:fld>
            <a:endParaRPr lang="en-US"/>
          </a:p>
        </p:txBody>
      </p:sp>
    </p:spTree>
    <p:extLst>
      <p:ext uri="{BB962C8B-B14F-4D97-AF65-F5344CB8AC3E}">
        <p14:creationId xmlns:p14="http://schemas.microsoft.com/office/powerpoint/2010/main" val="3465453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This is </a:t>
            </a:r>
            <a:r>
              <a:rPr lang="en-US" dirty="0" err="1"/>
              <a:t>Lyuheng</a:t>
            </a:r>
            <a:r>
              <a:rPr lang="en-US" dirty="0"/>
              <a:t> Yuan. I am a PhD student at the Indiana University Bloomington. I will be presenting for the rest of tutorial and we will be talking about systems for distributed graph neural network training. </a:t>
            </a:r>
          </a:p>
        </p:txBody>
      </p:sp>
      <p:sp>
        <p:nvSpPr>
          <p:cNvPr id="4" name="Slide Number Placeholder 3"/>
          <p:cNvSpPr>
            <a:spLocks noGrp="1"/>
          </p:cNvSpPr>
          <p:nvPr>
            <p:ph type="sldNum" sz="quarter" idx="5"/>
          </p:nvPr>
        </p:nvSpPr>
        <p:spPr/>
        <p:txBody>
          <a:bodyPr/>
          <a:lstStyle/>
          <a:p>
            <a:fld id="{4317028A-9953-B446-AD17-7470F1654953}" type="slidenum">
              <a:rPr lang="en-US" smtClean="0"/>
              <a:t>47</a:t>
            </a:fld>
            <a:endParaRPr lang="en-US"/>
          </a:p>
        </p:txBody>
      </p:sp>
    </p:spTree>
    <p:extLst>
      <p:ext uri="{BB962C8B-B14F-4D97-AF65-F5344CB8AC3E}">
        <p14:creationId xmlns:p14="http://schemas.microsoft.com/office/powerpoint/2010/main" val="4286839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of GNN consists of 2 parts: forward propagation and backward propagation.  We can understand the forward propagation from 2 perspectives. From the global view, we can use the normalized adjacency matrix times the vertex embedding of the current layer times the weight matrix and we can obtain the vertex embedding of next layer.</a:t>
            </a:r>
          </a:p>
          <a:p>
            <a:endParaRPr lang="en-US" dirty="0"/>
          </a:p>
          <a:p>
            <a:r>
              <a:rPr lang="en-US" dirty="0"/>
              <a:t>If we just focus on a single vertex, we can use the concept of message passing to describe this process. For each neighbor of the vertex, we let the neighbor’s feature pass a dense layer, Since a vertex may have multiple neighbors, we aggregate the output of its neighbors into a single feature vector. Then we concatenate it with the feature of the vertex itself, pass another dense layer, and we obtain the feature of next layer. </a:t>
            </a:r>
          </a:p>
        </p:txBody>
      </p:sp>
      <p:sp>
        <p:nvSpPr>
          <p:cNvPr id="4" name="Slide Number Placeholder 3"/>
          <p:cNvSpPr>
            <a:spLocks noGrp="1"/>
          </p:cNvSpPr>
          <p:nvPr>
            <p:ph type="sldNum" sz="quarter" idx="5"/>
          </p:nvPr>
        </p:nvSpPr>
        <p:spPr/>
        <p:txBody>
          <a:bodyPr/>
          <a:lstStyle/>
          <a:p>
            <a:fld id="{4317028A-9953-B446-AD17-7470F1654953}" type="slidenum">
              <a:rPr lang="en-US" smtClean="0"/>
              <a:t>48</a:t>
            </a:fld>
            <a:endParaRPr lang="en-US"/>
          </a:p>
        </p:txBody>
      </p:sp>
    </p:spTree>
    <p:extLst>
      <p:ext uri="{BB962C8B-B14F-4D97-AF65-F5344CB8AC3E}">
        <p14:creationId xmlns:p14="http://schemas.microsoft.com/office/powerpoint/2010/main" val="3035742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 a more concrete example to illustrate the forward propagation. Suppose we want to compute the feature of vertex 2 in the original graph, we can observe that vertex 2 has 3 incoming neighbors, 0, 1 and 3. [CLICK]</a:t>
            </a:r>
          </a:p>
          <a:p>
            <a:r>
              <a:rPr lang="en-US" dirty="0"/>
              <a:t>So we first get the features of 0, 1 and 3, and let them pass a dense layer and we can get the corresponding features for 3 incoming edges. [CLICK]</a:t>
            </a:r>
          </a:p>
          <a:p>
            <a:r>
              <a:rPr lang="en-US" dirty="0"/>
              <a:t>Then we will aggregate these 3 edge features into a single feature vector. [CLICK]</a:t>
            </a:r>
          </a:p>
          <a:p>
            <a:r>
              <a:rPr lang="en-US" dirty="0"/>
              <a:t>And we let this feature pass another dense layer and the final output is the feature of vertex 2.</a:t>
            </a:r>
          </a:p>
        </p:txBody>
      </p:sp>
      <p:sp>
        <p:nvSpPr>
          <p:cNvPr id="4" name="Slide Number Placeholder 3"/>
          <p:cNvSpPr>
            <a:spLocks noGrp="1"/>
          </p:cNvSpPr>
          <p:nvPr>
            <p:ph type="sldNum" sz="quarter" idx="5"/>
          </p:nvPr>
        </p:nvSpPr>
        <p:spPr/>
        <p:txBody>
          <a:bodyPr/>
          <a:lstStyle/>
          <a:p>
            <a:fld id="{4317028A-9953-B446-AD17-7470F1654953}" type="slidenum">
              <a:rPr lang="en-US" smtClean="0"/>
              <a:t>49</a:t>
            </a:fld>
            <a:endParaRPr lang="en-US"/>
          </a:p>
        </p:txBody>
      </p:sp>
    </p:spTree>
    <p:extLst>
      <p:ext uri="{BB962C8B-B14F-4D97-AF65-F5344CB8AC3E}">
        <p14:creationId xmlns:p14="http://schemas.microsoft.com/office/powerpoint/2010/main" val="338450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model is first proposed by Google researchers in their system called Pregel, which has motivated many other vertex-centric systems such as </a:t>
            </a:r>
            <a:r>
              <a:rPr lang="en-US" baseline="0" dirty="0" err="1"/>
              <a:t>GraphLab</a:t>
            </a:r>
            <a:r>
              <a:rPr lang="en-US" baseline="0" dirty="0"/>
              <a:t>, </a:t>
            </a:r>
            <a:r>
              <a:rPr lang="en-US" baseline="0" dirty="0" err="1"/>
              <a:t>Giraph</a:t>
            </a:r>
            <a:r>
              <a:rPr lang="en-US" baseline="0" dirty="0"/>
              <a:t> and </a:t>
            </a:r>
            <a:r>
              <a:rPr lang="en-US" baseline="0" dirty="0" err="1"/>
              <a:t>GraphX</a:t>
            </a:r>
            <a:r>
              <a:rPr lang="en-US" baseline="0" dirty="0"/>
              <a:t>.</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vertex-centric model asks users to write a compute function, which is run by each individual vertex to collectively complete the task.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Taking PageRank computation as an example, in the compute function, each vertex v first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gathers messages from its in-neighbors,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sum them up to become v’s new PageRank value, and then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[click]</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divides it evenly to the out-neighbors.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5</a:t>
            </a:fld>
            <a:endParaRPr lang="en-US"/>
          </a:p>
        </p:txBody>
      </p:sp>
    </p:spTree>
    <p:extLst>
      <p:ext uri="{BB962C8B-B14F-4D97-AF65-F5344CB8AC3E}">
        <p14:creationId xmlns:p14="http://schemas.microsoft.com/office/powerpoint/2010/main" val="2871582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backward propagation is very similar to the forward propagation. </a:t>
            </a:r>
          </a:p>
          <a:p>
            <a:r>
              <a:rPr lang="en-US" dirty="0"/>
              <a:t>Suppose we have the gradient of vertex 2 and we want to compute the gradient of vertex 2's incoming neighbors, 0, 1, 3. [CLICK]</a:t>
            </a:r>
          </a:p>
          <a:p>
            <a:r>
              <a:rPr lang="en-US" dirty="0"/>
              <a:t>Firstly we do a matrix multiplication on input gradient and get an intermediate result S. [CLICK]</a:t>
            </a:r>
          </a:p>
          <a:p>
            <a:r>
              <a:rPr lang="en-US" dirty="0"/>
              <a:t>And then we do a scatter operation to scatter S onto 3 incoming edges and we get the gradient of 3 incoming edges. </a:t>
            </a:r>
          </a:p>
          <a:p>
            <a:r>
              <a:rPr lang="en-US" dirty="0"/>
              <a:t>[CLICK]</a:t>
            </a:r>
          </a:p>
          <a:p>
            <a:r>
              <a:rPr lang="en-US" dirty="0"/>
              <a:t>Finally we do another matrix multiplication on the edge gradient and we can get the gradient of 3 incoming neighbors.</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50</a:t>
            </a:fld>
            <a:endParaRPr lang="en-US"/>
          </a:p>
        </p:txBody>
      </p:sp>
    </p:spTree>
    <p:extLst>
      <p:ext uri="{BB962C8B-B14F-4D97-AF65-F5344CB8AC3E}">
        <p14:creationId xmlns:p14="http://schemas.microsoft.com/office/powerpoint/2010/main" val="1279936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some of the major differences between GNN and Deep Neural Network, DNN.</a:t>
            </a:r>
          </a:p>
          <a:p>
            <a:r>
              <a:rPr lang="en-US" dirty="0"/>
              <a:t>In normal DNNs, suppose every data point is an image, we can sample a mini-batch of these images. In the following propagation, every computation only depends on the data in the mini-batch or pixel values.</a:t>
            </a:r>
          </a:p>
          <a:p>
            <a:r>
              <a:rPr lang="en-US" dirty="0"/>
              <a:t>[CLICK]</a:t>
            </a:r>
          </a:p>
          <a:p>
            <a:r>
              <a:rPr lang="en-US" dirty="0"/>
              <a:t>However, in the GNN training, it's quite different. [CLICK]</a:t>
            </a:r>
          </a:p>
          <a:p>
            <a:r>
              <a:rPr lang="en-US" dirty="0"/>
              <a:t>The forward propagation of a vertex relies on the feature from its neighborhood. If a GNN has L layers, then we must obtain the features from its L-hop neighborhood. This requirement makes GNN training an IO-intensive problem which may become a bottleneck.</a:t>
            </a:r>
          </a:p>
          <a:p>
            <a:r>
              <a:rPr lang="en-US" dirty="0"/>
              <a:t>[CLICK]</a:t>
            </a:r>
          </a:p>
          <a:p>
            <a:r>
              <a:rPr lang="en-US" dirty="0"/>
              <a:t>Secondly, as I mentioned earlier, there're 2 special operations that don't exist in DNN training, which are aggregation and scattering. Therefore, we need to make additional efforts in optimization these 2 operations if we want to achieve efficient training.</a:t>
            </a:r>
          </a:p>
        </p:txBody>
      </p:sp>
      <p:sp>
        <p:nvSpPr>
          <p:cNvPr id="4" name="Slide Number Placeholder 3"/>
          <p:cNvSpPr>
            <a:spLocks noGrp="1"/>
          </p:cNvSpPr>
          <p:nvPr>
            <p:ph type="sldNum" sz="quarter" idx="5"/>
          </p:nvPr>
        </p:nvSpPr>
        <p:spPr/>
        <p:txBody>
          <a:bodyPr/>
          <a:lstStyle/>
          <a:p>
            <a:fld id="{4317028A-9953-B446-AD17-7470F1654953}" type="slidenum">
              <a:rPr lang="en-US" smtClean="0"/>
              <a:t>51</a:t>
            </a:fld>
            <a:endParaRPr lang="en-US"/>
          </a:p>
        </p:txBody>
      </p:sp>
    </p:spTree>
    <p:extLst>
      <p:ext uri="{BB962C8B-B14F-4D97-AF65-F5344CB8AC3E}">
        <p14:creationId xmlns:p14="http://schemas.microsoft.com/office/powerpoint/2010/main" val="10172886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There're basically 2 main approaches to training a GNN, namely mini-batch GNN training and full-graph GNN training. For mini-batch training, we sample a mini-batch of vertices and their neighbors. If the size of neighbors is very large, we usually sample part of their neighbors as the training data. Of course the sampling can reduce large amount of computation and IO workload, but it turns out the accuracy may be </a:t>
            </a:r>
            <a:r>
              <a:rPr lang="en-US" b="0" i="0" dirty="0">
                <a:solidFill>
                  <a:srgbClr val="1F1F1F"/>
                </a:solidFill>
                <a:effectLst/>
                <a:highlight>
                  <a:srgbClr val="FFFFFF"/>
                </a:highlight>
                <a:latin typeface="Google Sans"/>
              </a:rPr>
              <a:t>sacrificed, which is found by researchers in the AI community.</a:t>
            </a:r>
          </a:p>
          <a:p>
            <a:r>
              <a:rPr lang="en-US" b="0" i="0" dirty="0">
                <a:solidFill>
                  <a:srgbClr val="1F1F1F"/>
                </a:solidFill>
                <a:effectLst/>
                <a:highlight>
                  <a:srgbClr val="FFFFFF"/>
                </a:highlight>
                <a:latin typeface="Google Sans"/>
              </a:rPr>
              <a:t>On the other hand, full-graph training has no accuracy loss, but it has higher demand in computation and IO, since we must take every neighbor into consideration so the workload compared to mini-batch training is much larger. </a:t>
            </a:r>
          </a:p>
          <a:p>
            <a:r>
              <a:rPr lang="en-US" b="0" i="0" dirty="0">
                <a:solidFill>
                  <a:srgbClr val="1F1F1F"/>
                </a:solidFill>
                <a:effectLst/>
                <a:highlight>
                  <a:srgbClr val="FFFFFF"/>
                </a:highlight>
                <a:latin typeface="Google Sans"/>
              </a:rPr>
              <a:t>[CLICK]</a:t>
            </a:r>
          </a:p>
          <a:p>
            <a:r>
              <a:rPr lang="en-US" b="0" i="0" dirty="0">
                <a:solidFill>
                  <a:srgbClr val="1F1F1F"/>
                </a:solidFill>
                <a:effectLst/>
                <a:highlight>
                  <a:srgbClr val="FFFFFF"/>
                </a:highlight>
                <a:latin typeface="Google Sans"/>
              </a:rPr>
              <a:t>In the tutorial, we will cover several works from both categories publish in last 5 years, and we will talk more on these works later.</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52</a:t>
            </a:fld>
            <a:endParaRPr lang="en-US"/>
          </a:p>
        </p:txBody>
      </p:sp>
    </p:spTree>
    <p:extLst>
      <p:ext uri="{BB962C8B-B14F-4D97-AF65-F5344CB8AC3E}">
        <p14:creationId xmlns:p14="http://schemas.microsoft.com/office/powerpoint/2010/main" val="2913207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agenda of the remaining part.</a:t>
            </a:r>
          </a:p>
          <a:p>
            <a:r>
              <a:rPr lang="en-US" dirty="0"/>
              <a:t>First, I will talk about why we are interested in distributed training and what challenges we may encounter in distributed training.</a:t>
            </a:r>
          </a:p>
          <a:p>
            <a:r>
              <a:rPr lang="en-US" dirty="0"/>
              <a:t>[CLICK]</a:t>
            </a:r>
          </a:p>
          <a:p>
            <a:r>
              <a:rPr lang="en-US" dirty="0"/>
              <a:t>Then we will discuss the mini-batch GNN training.</a:t>
            </a:r>
          </a:p>
          <a:p>
            <a:r>
              <a:rPr lang="en-US" dirty="0"/>
              <a:t>[CLICK]</a:t>
            </a:r>
          </a:p>
          <a:p>
            <a:r>
              <a:rPr lang="en-US" dirty="0"/>
              <a:t>and Full-graph GNN training as well.</a:t>
            </a:r>
          </a:p>
          <a:p>
            <a:r>
              <a:rPr lang="en-US" dirty="0"/>
              <a:t>[CLICK]</a:t>
            </a:r>
          </a:p>
          <a:p>
            <a:r>
              <a:rPr lang="en-US" dirty="0"/>
              <a:t>Next since communication is a severe issue in GNN training, we will look at some works targeting this problem and how they try to optimize this issue.</a:t>
            </a:r>
          </a:p>
          <a:p>
            <a:r>
              <a:rPr lang="en-US" dirty="0"/>
              <a:t>[CLICK]</a:t>
            </a:r>
          </a:p>
          <a:p>
            <a:r>
              <a:rPr lang="en-US" dirty="0"/>
              <a:t>Finally, I will discuss staleness in GNN training and how these existing works tolerate staleness in the system.</a:t>
            </a:r>
          </a:p>
        </p:txBody>
      </p:sp>
      <p:sp>
        <p:nvSpPr>
          <p:cNvPr id="4" name="Slide Number Placeholder 3"/>
          <p:cNvSpPr>
            <a:spLocks noGrp="1"/>
          </p:cNvSpPr>
          <p:nvPr>
            <p:ph type="sldNum" sz="quarter" idx="5"/>
          </p:nvPr>
        </p:nvSpPr>
        <p:spPr/>
        <p:txBody>
          <a:bodyPr/>
          <a:lstStyle/>
          <a:p>
            <a:fld id="{4317028A-9953-B446-AD17-7470F1654953}" type="slidenum">
              <a:rPr lang="en-US" smtClean="0"/>
              <a:t>53</a:t>
            </a:fld>
            <a:endParaRPr lang="en-US"/>
          </a:p>
        </p:txBody>
      </p:sp>
    </p:spTree>
    <p:extLst>
      <p:ext uri="{BB962C8B-B14F-4D97-AF65-F5344CB8AC3E}">
        <p14:creationId xmlns:p14="http://schemas.microsoft.com/office/powerpoint/2010/main" val="514653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is why we're interested in distributed GNN training and why it is important. </a:t>
            </a:r>
          </a:p>
          <a:p>
            <a:r>
              <a:rPr lang="en-US" dirty="0"/>
              <a:t>[CLIKC]</a:t>
            </a:r>
          </a:p>
          <a:p>
            <a:r>
              <a:rPr lang="en-US" dirty="0"/>
              <a:t>A very straightforward answer is it offers high parallelism for computation. A modern cluster usually has 100 of machines and with so many CPU cores, we can achieve multi-core parallelism. </a:t>
            </a:r>
          </a:p>
          <a:p>
            <a:r>
              <a:rPr lang="en-US" dirty="0"/>
              <a:t>A modern GPU has thousands of </a:t>
            </a:r>
            <a:r>
              <a:rPr lang="en-US" dirty="0" err="1"/>
              <a:t>cuda</a:t>
            </a:r>
            <a:r>
              <a:rPr lang="en-US" dirty="0"/>
              <a:t> cores, and is very efficient in computing matrix multiplication. Training GNN requires large amount of matrix multiplications. So if we know how to use multiple GPUs together, we can achieve massive parallelism and a very efficient training pipeline.</a:t>
            </a:r>
          </a:p>
          <a:p>
            <a:r>
              <a:rPr lang="en-US" dirty="0"/>
              <a:t>[CLICK]</a:t>
            </a:r>
          </a:p>
          <a:p>
            <a:r>
              <a:rPr lang="en-US" dirty="0"/>
              <a:t>Another reason would be insufficient memory space for vertex embeddings.</a:t>
            </a:r>
          </a:p>
          <a:p>
            <a:r>
              <a:rPr lang="en-US" dirty="0"/>
              <a:t>Nowadays, the size of graph is increasing to 10 billions of edges or even larger. Storing the graph itself requires a large storage. Besides, some embedding dimension can reach to 1000, and with so many vertices/edges, storing embeddings needs additional storage. However, GPU memory is always an scarce resource. For example, A100 GPU only has 40/80 GB so it's really insufficient comparing with such large amount of training data. If we have multiple machines/devices, we can collectively use their memory space, which will be more flexible and </a:t>
            </a:r>
            <a:r>
              <a:rPr lang="en-US" dirty="0" err="1"/>
              <a:t>effcient</a:t>
            </a:r>
            <a:r>
              <a:rPr lang="en-US" dirty="0"/>
              <a:t>.</a:t>
            </a:r>
          </a:p>
        </p:txBody>
      </p:sp>
      <p:sp>
        <p:nvSpPr>
          <p:cNvPr id="4" name="Slide Number Placeholder 3"/>
          <p:cNvSpPr>
            <a:spLocks noGrp="1"/>
          </p:cNvSpPr>
          <p:nvPr>
            <p:ph type="sldNum" sz="quarter" idx="5"/>
          </p:nvPr>
        </p:nvSpPr>
        <p:spPr/>
        <p:txBody>
          <a:bodyPr/>
          <a:lstStyle/>
          <a:p>
            <a:fld id="{4317028A-9953-B446-AD17-7470F1654953}" type="slidenum">
              <a:rPr lang="en-US" smtClean="0"/>
              <a:t>54</a:t>
            </a:fld>
            <a:endParaRPr lang="en-US"/>
          </a:p>
        </p:txBody>
      </p:sp>
    </p:spTree>
    <p:extLst>
      <p:ext uri="{BB962C8B-B14F-4D97-AF65-F5344CB8AC3E}">
        <p14:creationId xmlns:p14="http://schemas.microsoft.com/office/powerpoint/2010/main" val="35778360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pipelines of distributed GNN training. Firstly we have data partition or graph partition. Since we are talking about distributed training, we want each device to maintain part of graph or a subset of vertices and their corresponding features.</a:t>
            </a:r>
          </a:p>
          <a:p>
            <a:r>
              <a:rPr lang="en-US" dirty="0"/>
              <a:t>[CLICK]</a:t>
            </a:r>
          </a:p>
          <a:p>
            <a:r>
              <a:rPr lang="en-US" dirty="0"/>
              <a:t>Next we have a step called batch generation we're doing mini-batch GNN training. Since the training data of one mini-batch may come from multiple machines, so we need to request each of those machines and wait until the dependent data is received.</a:t>
            </a:r>
          </a:p>
          <a:p>
            <a:r>
              <a:rPr lang="en-US" dirty="0"/>
              <a:t>But if we are doing full-graph GNN training, this step is skipped.</a:t>
            </a:r>
          </a:p>
          <a:p>
            <a:r>
              <a:rPr lang="en-US" dirty="0"/>
              <a:t>[CLICK]</a:t>
            </a:r>
          </a:p>
          <a:p>
            <a:r>
              <a:rPr lang="en-US" dirty="0"/>
              <a:t>The final step is called GNN model training. the training consists of forward propagation. loss computation, backward propagation, and weight updates. We'll focus on the </a:t>
            </a:r>
            <a:r>
              <a:rPr lang="en-US" dirty="0" err="1"/>
              <a:t>exeuction</a:t>
            </a:r>
            <a:r>
              <a:rPr lang="en-US" dirty="0"/>
              <a:t> model in the training and we'll also cover communication </a:t>
            </a:r>
            <a:r>
              <a:rPr lang="en-US" dirty="0" err="1"/>
              <a:t>protocal</a:t>
            </a:r>
            <a:r>
              <a:rPr lang="en-US" dirty="0"/>
              <a:t> &amp; optimization in later slides.</a:t>
            </a:r>
          </a:p>
        </p:txBody>
      </p:sp>
      <p:sp>
        <p:nvSpPr>
          <p:cNvPr id="4" name="Slide Number Placeholder 3"/>
          <p:cNvSpPr>
            <a:spLocks noGrp="1"/>
          </p:cNvSpPr>
          <p:nvPr>
            <p:ph type="sldNum" sz="quarter" idx="5"/>
          </p:nvPr>
        </p:nvSpPr>
        <p:spPr/>
        <p:txBody>
          <a:bodyPr/>
          <a:lstStyle/>
          <a:p>
            <a:fld id="{4317028A-9953-B446-AD17-7470F1654953}" type="slidenum">
              <a:rPr lang="en-US" smtClean="0"/>
              <a:t>55</a:t>
            </a:fld>
            <a:endParaRPr lang="en-US"/>
          </a:p>
        </p:txBody>
      </p:sp>
    </p:spTree>
    <p:extLst>
      <p:ext uri="{BB962C8B-B14F-4D97-AF65-F5344CB8AC3E}">
        <p14:creationId xmlns:p14="http://schemas.microsoft.com/office/powerpoint/2010/main" val="37210053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the challenges in dist. GNN training. </a:t>
            </a:r>
          </a:p>
          <a:p>
            <a:r>
              <a:rPr lang="en-US" dirty="0"/>
              <a:t>As we've already know, the communication is always a major bottleneck in </a:t>
            </a:r>
            <a:r>
              <a:rPr lang="en-US" dirty="0" err="1"/>
              <a:t>dist</a:t>
            </a:r>
            <a:r>
              <a:rPr lang="en-US" dirty="0"/>
              <a:t> GNN training, how to handle such large amount of data communication is a key challenge to handle. </a:t>
            </a:r>
          </a:p>
          <a:p>
            <a:r>
              <a:rPr lang="en-US" dirty="0"/>
              <a:t>[CLICK]</a:t>
            </a:r>
          </a:p>
          <a:p>
            <a:r>
              <a:rPr lang="en-US" dirty="0"/>
              <a:t>A number of existing works came up with some solutions to fix this issue, such as 1.2.3.4.5 and so on. We will talk about these works in detail.</a:t>
            </a:r>
          </a:p>
        </p:txBody>
      </p:sp>
      <p:sp>
        <p:nvSpPr>
          <p:cNvPr id="4" name="Slide Number Placeholder 3"/>
          <p:cNvSpPr>
            <a:spLocks noGrp="1"/>
          </p:cNvSpPr>
          <p:nvPr>
            <p:ph type="sldNum" sz="quarter" idx="5"/>
          </p:nvPr>
        </p:nvSpPr>
        <p:spPr/>
        <p:txBody>
          <a:bodyPr/>
          <a:lstStyle/>
          <a:p>
            <a:fld id="{4317028A-9953-B446-AD17-7470F1654953}" type="slidenum">
              <a:rPr lang="en-US" smtClean="0"/>
              <a:t>56</a:t>
            </a:fld>
            <a:endParaRPr lang="en-US"/>
          </a:p>
        </p:txBody>
      </p:sp>
    </p:spTree>
    <p:extLst>
      <p:ext uri="{BB962C8B-B14F-4D97-AF65-F5344CB8AC3E}">
        <p14:creationId xmlns:p14="http://schemas.microsoft.com/office/powerpoint/2010/main" val="14922787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challenge is the imbalance workloads or stragglers. If we have multiple machines to use, how to evenly assign the workload to multiple machines is an important problem because we don't want one machine does most of the work while others just being idle. Straggler problem almost happens in all distributed computing problems. </a:t>
            </a:r>
          </a:p>
          <a:p>
            <a:r>
              <a:rPr lang="en-US" dirty="0"/>
              <a:t>[CLICK]</a:t>
            </a:r>
          </a:p>
          <a:p>
            <a:r>
              <a:rPr lang="en-US" dirty="0"/>
              <a:t>In the context of GNN training, a series of existing works proposes different ways to do the workload assignment, including 1, 2, ,3 4 and so on. We will talk about these works in </a:t>
            </a:r>
            <a:r>
              <a:rPr lang="en-US" dirty="0" err="1"/>
              <a:t>detai</a:t>
            </a:r>
            <a:r>
              <a:rPr lang="en-US" dirty="0"/>
              <a:t> as well.</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57</a:t>
            </a:fld>
            <a:endParaRPr lang="en-US"/>
          </a:p>
        </p:txBody>
      </p:sp>
    </p:spTree>
    <p:extLst>
      <p:ext uri="{BB962C8B-B14F-4D97-AF65-F5344CB8AC3E}">
        <p14:creationId xmlns:p14="http://schemas.microsoft.com/office/powerpoint/2010/main" val="4180086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graph partitioning.</a:t>
            </a:r>
          </a:p>
        </p:txBody>
      </p:sp>
      <p:sp>
        <p:nvSpPr>
          <p:cNvPr id="4" name="Slide Number Placeholder 3"/>
          <p:cNvSpPr>
            <a:spLocks noGrp="1"/>
          </p:cNvSpPr>
          <p:nvPr>
            <p:ph type="sldNum" sz="quarter" idx="5"/>
          </p:nvPr>
        </p:nvSpPr>
        <p:spPr/>
        <p:txBody>
          <a:bodyPr/>
          <a:lstStyle/>
          <a:p>
            <a:fld id="{4317028A-9953-B446-AD17-7470F1654953}" type="slidenum">
              <a:rPr lang="en-US" smtClean="0"/>
              <a:t>58</a:t>
            </a:fld>
            <a:endParaRPr lang="en-US"/>
          </a:p>
        </p:txBody>
      </p:sp>
    </p:spTree>
    <p:extLst>
      <p:ext uri="{BB962C8B-B14F-4D97-AF65-F5344CB8AC3E}">
        <p14:creationId xmlns:p14="http://schemas.microsoft.com/office/powerpoint/2010/main" val="3699877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partitioning is not a very severe problem in GNN training. Many existing works just use off-the-shelf solution for partitioning the input graph, such as vertex-cut, edge-cut and METIS. But some works still have some insight on this problem. For example, METIS is a graph partitioning algo. aiming to minimizing the number of cross-partition edges. Suppose we use METIS on this graph, the cut is in blue dashed line since there's only 1 cross-partition edge. But A and B in red circle are 2 training vertices, </a:t>
            </a:r>
          </a:p>
          <a:p>
            <a:r>
              <a:rPr lang="en-US" dirty="0"/>
              <a:t>[CLICK]</a:t>
            </a:r>
          </a:p>
          <a:p>
            <a:r>
              <a:rPr lang="en-US" dirty="0"/>
              <a:t>we may cut this way since yellow partition is the 2-hop neighborhood of the training vertex A and blue partition is the 2-hop neighborhood of B, which means we don't need to have any communication between 2 partitions when training A and B.</a:t>
            </a:r>
          </a:p>
          <a:p>
            <a:r>
              <a:rPr lang="en-US" dirty="0"/>
              <a:t>Therefore, we might need some heuristic cost models to estimate the workload. </a:t>
            </a:r>
          </a:p>
        </p:txBody>
      </p:sp>
      <p:sp>
        <p:nvSpPr>
          <p:cNvPr id="4" name="Slide Number Placeholder 3"/>
          <p:cNvSpPr>
            <a:spLocks noGrp="1"/>
          </p:cNvSpPr>
          <p:nvPr>
            <p:ph type="sldNum" sz="quarter" idx="5"/>
          </p:nvPr>
        </p:nvSpPr>
        <p:spPr/>
        <p:txBody>
          <a:bodyPr/>
          <a:lstStyle/>
          <a:p>
            <a:fld id="{4317028A-9953-B446-AD17-7470F1654953}" type="slidenum">
              <a:rPr lang="en-US" smtClean="0"/>
              <a:t>59</a:t>
            </a:fld>
            <a:endParaRPr lang="en-US"/>
          </a:p>
        </p:txBody>
      </p:sp>
    </p:spTree>
    <p:extLst>
      <p:ext uri="{BB962C8B-B14F-4D97-AF65-F5344CB8AC3E}">
        <p14:creationId xmlns:p14="http://schemas.microsoft.com/office/powerpoint/2010/main" val="203710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vertex-centric program runs iteratively, where each iteration has cost linear to the graph size, such as sending one message along each edge, and there are only a small number of iterations such as logarithmic to the graph size.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leads to a time complexity upper bound of (n\log n), so the think-like-a-vertex model is only suitable for graph problems with a low time complexity.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This scalability restriction has been noticed by many works as listed on this page.</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4BD9A76-C457-694D-9067-3B862B4C239D}" type="slidenum">
              <a:rPr lang="en-US" smtClean="0"/>
              <a:pPr/>
              <a:t>6</a:t>
            </a:fld>
            <a:endParaRPr lang="en-US"/>
          </a:p>
        </p:txBody>
      </p:sp>
    </p:spTree>
    <p:extLst>
      <p:ext uri="{BB962C8B-B14F-4D97-AF65-F5344CB8AC3E}">
        <p14:creationId xmlns:p14="http://schemas.microsoft.com/office/powerpoint/2010/main" val="17479802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BGL in NSDI'23 introduces the following heuristic model for vertex assignment.</a:t>
            </a:r>
          </a:p>
          <a:p>
            <a:r>
              <a:rPr lang="en-US" dirty="0"/>
              <a:t>Let's first figure out what each term stands for.</a:t>
            </a:r>
          </a:p>
          <a:p>
            <a:r>
              <a:rPr lang="en-US" dirty="0"/>
              <a:t>[CLICK]</a:t>
            </a:r>
          </a:p>
          <a:p>
            <a:r>
              <a:rPr lang="en-US" dirty="0" err="1"/>
              <a:t>Gamma^j</a:t>
            </a:r>
            <a:r>
              <a:rPr lang="en-US" dirty="0"/>
              <a:t> (B) stands for the j-hop neighbors of a vertex block B. A vertex block is a set of vertices that are closely connected in the original graph, usually consists of 100 to 10k vertices. P(</a:t>
            </a:r>
            <a:r>
              <a:rPr lang="en-US" dirty="0" err="1"/>
              <a:t>i</a:t>
            </a:r>
            <a:r>
              <a:rPr lang="en-US" dirty="0"/>
              <a:t>) stands for the current partition with index </a:t>
            </a:r>
            <a:r>
              <a:rPr lang="en-US" dirty="0" err="1"/>
              <a:t>i</a:t>
            </a:r>
            <a:r>
              <a:rPr lang="en-US" dirty="0"/>
              <a:t> we are looking at. The intersection in between means the cross edge connecting the vertex block and the current partition. This term represents the cohesiveness of 2 subgraphs. And the summation means we're first considering 1-hop, then 2-hop, 3-hop and so on.</a:t>
            </a:r>
          </a:p>
          <a:p>
            <a:r>
              <a:rPr lang="en-US" dirty="0"/>
              <a:t>[CLICK]</a:t>
            </a:r>
          </a:p>
          <a:p>
            <a:r>
              <a:rPr lang="en-US" dirty="0"/>
              <a:t>CT and C stands for the average # of training nodes and nodes per partition.</a:t>
            </a:r>
          </a:p>
          <a:p>
            <a:r>
              <a:rPr lang="en-US" dirty="0"/>
              <a:t>[CLICK]</a:t>
            </a:r>
          </a:p>
          <a:p>
            <a:r>
              <a:rPr lang="en-US" dirty="0"/>
              <a:t>On the nominator side, T(</a:t>
            </a:r>
            <a:r>
              <a:rPr lang="en-US" dirty="0" err="1"/>
              <a:t>i</a:t>
            </a:r>
            <a:r>
              <a:rPr lang="en-US" dirty="0"/>
              <a:t>) is # of training nodes assigned to partition </a:t>
            </a:r>
            <a:r>
              <a:rPr lang="en-US" dirty="0" err="1"/>
              <a:t>i</a:t>
            </a:r>
            <a:r>
              <a:rPr lang="en-US" dirty="0"/>
              <a:t> so far.</a:t>
            </a:r>
          </a:p>
          <a:p>
            <a:r>
              <a:rPr lang="en-US" dirty="0"/>
              <a:t>and P(</a:t>
            </a:r>
            <a:r>
              <a:rPr lang="en-US" dirty="0" err="1"/>
              <a:t>i</a:t>
            </a:r>
            <a:r>
              <a:rPr lang="en-US" dirty="0"/>
              <a:t>) is # of nodes assigned to partition </a:t>
            </a:r>
            <a:r>
              <a:rPr lang="en-US" dirty="0" err="1"/>
              <a:t>i</a:t>
            </a:r>
            <a:r>
              <a:rPr lang="en-US" dirty="0"/>
              <a:t> so far.</a:t>
            </a:r>
          </a:p>
          <a:p>
            <a:r>
              <a:rPr lang="en-US" dirty="0"/>
              <a:t>These 2 terms encourages each partition to have roughly equal # of training nodes and node. These 2 term will penalize those partitions with more nodes than average being assigned already. </a:t>
            </a:r>
          </a:p>
          <a:p>
            <a:r>
              <a:rPr lang="en-US" dirty="0"/>
              <a:t>For each vertex block B, we will select a partition </a:t>
            </a:r>
            <a:r>
              <a:rPr lang="en-US" dirty="0" err="1"/>
              <a:t>i</a:t>
            </a:r>
            <a:r>
              <a:rPr lang="en-US" dirty="0"/>
              <a:t> such that this heuristic is maximized, and vertex block is then merged into the partition.</a:t>
            </a:r>
          </a:p>
        </p:txBody>
      </p:sp>
      <p:sp>
        <p:nvSpPr>
          <p:cNvPr id="4" name="Slide Number Placeholder 3"/>
          <p:cNvSpPr>
            <a:spLocks noGrp="1"/>
          </p:cNvSpPr>
          <p:nvPr>
            <p:ph type="sldNum" sz="quarter" idx="5"/>
          </p:nvPr>
        </p:nvSpPr>
        <p:spPr/>
        <p:txBody>
          <a:bodyPr/>
          <a:lstStyle/>
          <a:p>
            <a:fld id="{4317028A-9953-B446-AD17-7470F1654953}" type="slidenum">
              <a:rPr lang="en-US" smtClean="0"/>
              <a:t>60</a:t>
            </a:fld>
            <a:endParaRPr lang="en-US"/>
          </a:p>
        </p:txBody>
      </p:sp>
    </p:spTree>
    <p:extLst>
      <p:ext uri="{BB962C8B-B14F-4D97-AF65-F5344CB8AC3E}">
        <p14:creationId xmlns:p14="http://schemas.microsoft.com/office/powerpoint/2010/main" val="16066203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the batch generation step.</a:t>
            </a:r>
          </a:p>
        </p:txBody>
      </p:sp>
      <p:sp>
        <p:nvSpPr>
          <p:cNvPr id="4" name="Slide Number Placeholder 3"/>
          <p:cNvSpPr>
            <a:spLocks noGrp="1"/>
          </p:cNvSpPr>
          <p:nvPr>
            <p:ph type="sldNum" sz="quarter" idx="5"/>
          </p:nvPr>
        </p:nvSpPr>
        <p:spPr/>
        <p:txBody>
          <a:bodyPr/>
          <a:lstStyle/>
          <a:p>
            <a:fld id="{4317028A-9953-B446-AD17-7470F1654953}" type="slidenum">
              <a:rPr lang="en-US" smtClean="0"/>
              <a:t>61</a:t>
            </a:fld>
            <a:endParaRPr lang="en-US"/>
          </a:p>
        </p:txBody>
      </p:sp>
    </p:spTree>
    <p:extLst>
      <p:ext uri="{BB962C8B-B14F-4D97-AF65-F5344CB8AC3E}">
        <p14:creationId xmlns:p14="http://schemas.microsoft.com/office/powerpoint/2010/main" val="20968185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simple and straightforward way to do the sampling is </a:t>
            </a:r>
          </a:p>
          <a:p>
            <a:r>
              <a:rPr lang="en-US" dirty="0"/>
              <a:t>[CLICK]</a:t>
            </a:r>
          </a:p>
          <a:p>
            <a:r>
              <a:rPr lang="en-US" dirty="0"/>
              <a:t>we first select some seed vertices, v1 and v2 in this case.</a:t>
            </a:r>
          </a:p>
          <a:p>
            <a:r>
              <a:rPr lang="en-US" dirty="0"/>
              <a:t>[CLICK]</a:t>
            </a:r>
          </a:p>
          <a:p>
            <a:r>
              <a:rPr lang="en-US" dirty="0"/>
              <a:t>Then we look at the neighbors of seed vertex, select at most D1 out of the neighbors. For example, v1 has 4 neighbors, but only 2 of them are selected.</a:t>
            </a:r>
          </a:p>
          <a:p>
            <a:r>
              <a:rPr lang="en-US" dirty="0"/>
              <a:t>[CLICK]</a:t>
            </a:r>
          </a:p>
          <a:p>
            <a:r>
              <a:rPr lang="en-US" dirty="0"/>
              <a:t>Next we iterate this process for the vertices selected in last round. If the numb er of neighbors is greater than a threshold, we only select part of them.</a:t>
            </a:r>
          </a:p>
          <a:p>
            <a:r>
              <a:rPr lang="en-US" dirty="0"/>
              <a:t>[CLICK]</a:t>
            </a:r>
          </a:p>
          <a:p>
            <a:r>
              <a:rPr lang="en-US" dirty="0"/>
              <a:t>From </a:t>
            </a:r>
            <a:r>
              <a:rPr lang="en-US" dirty="0" err="1"/>
              <a:t>ByteGNN</a:t>
            </a:r>
            <a:r>
              <a:rPr lang="en-US" dirty="0"/>
              <a:t> paper in VLDB'22, if you choose d1= 25 and d2 = 10 you can get </a:t>
            </a:r>
            <a:r>
              <a:rPr lang="en-US" dirty="0" err="1"/>
              <a:t>emmprically</a:t>
            </a:r>
            <a:r>
              <a:rPr lang="en-US" dirty="0"/>
              <a:t> good results, but there's no </a:t>
            </a:r>
            <a:r>
              <a:rPr lang="en-US" dirty="0" err="1"/>
              <a:t>rigorious</a:t>
            </a:r>
            <a:r>
              <a:rPr lang="en-US" dirty="0"/>
              <a:t> guarantee for this conclusion.</a:t>
            </a:r>
          </a:p>
        </p:txBody>
      </p:sp>
      <p:sp>
        <p:nvSpPr>
          <p:cNvPr id="4" name="Slide Number Placeholder 3"/>
          <p:cNvSpPr>
            <a:spLocks noGrp="1"/>
          </p:cNvSpPr>
          <p:nvPr>
            <p:ph type="sldNum" sz="quarter" idx="5"/>
          </p:nvPr>
        </p:nvSpPr>
        <p:spPr/>
        <p:txBody>
          <a:bodyPr/>
          <a:lstStyle/>
          <a:p>
            <a:fld id="{4317028A-9953-B446-AD17-7470F1654953}" type="slidenum">
              <a:rPr lang="en-US" smtClean="0"/>
              <a:t>62</a:t>
            </a:fld>
            <a:endParaRPr lang="en-US"/>
          </a:p>
        </p:txBody>
      </p:sp>
    </p:spTree>
    <p:extLst>
      <p:ext uri="{BB962C8B-B14F-4D97-AF65-F5344CB8AC3E}">
        <p14:creationId xmlns:p14="http://schemas.microsoft.com/office/powerpoint/2010/main" val="3323291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there might be some vertices that is frequently accessed in the batch generation. In </a:t>
            </a:r>
            <a:r>
              <a:rPr lang="en-US" dirty="0" err="1"/>
              <a:t>Aligraph</a:t>
            </a:r>
            <a:r>
              <a:rPr lang="en-US" dirty="0"/>
              <a:t> paper in VLDB'20, they proposed to cache these frequently accessed vertices locally. In their definition, they call such vertices important vertices.</a:t>
            </a:r>
          </a:p>
          <a:p>
            <a:r>
              <a:rPr lang="en-US" dirty="0"/>
              <a:t>The intuition is if a vertex is important, then I should cache its out-neighbors, so that the other vertices can easily obtain their 2-hop neighbors through this important vertex.</a:t>
            </a:r>
          </a:p>
          <a:p>
            <a:r>
              <a:rPr lang="en-US" dirty="0"/>
              <a:t>[CLICK]</a:t>
            </a:r>
          </a:p>
          <a:p>
            <a:r>
              <a:rPr lang="en-US" dirty="0"/>
              <a:t>In their paper, they introduce a factor defined as in-degree divided by out-degree to describe how important a vertex is.</a:t>
            </a:r>
          </a:p>
          <a:p>
            <a:r>
              <a:rPr lang="en-US" dirty="0"/>
              <a:t>If a vertex has high indegree and low out-degree, then v will be cached.</a:t>
            </a:r>
          </a:p>
          <a:p>
            <a:r>
              <a:rPr lang="en-US" dirty="0"/>
              <a:t>[CLICK]</a:t>
            </a:r>
          </a:p>
          <a:p>
            <a:r>
              <a:rPr lang="en-US" dirty="0"/>
              <a:t>Cached vertices are only a small part of the graph, so the cache won't take a large amount of space.</a:t>
            </a:r>
          </a:p>
          <a:p>
            <a:r>
              <a:rPr lang="en-US" dirty="0"/>
              <a:t>[CLICK]</a:t>
            </a:r>
          </a:p>
          <a:p>
            <a:r>
              <a:rPr lang="en-US" dirty="0"/>
              <a:t>Other static cache strategies, such as </a:t>
            </a:r>
            <a:r>
              <a:rPr lang="en-US" dirty="0" err="1"/>
              <a:t>pagerank</a:t>
            </a:r>
            <a:r>
              <a:rPr lang="en-US" dirty="0"/>
              <a:t> also works where you first run a </a:t>
            </a:r>
            <a:r>
              <a:rPr lang="en-US" dirty="0" err="1"/>
              <a:t>pagerank</a:t>
            </a:r>
            <a:r>
              <a:rPr lang="en-US" dirty="0"/>
              <a:t> algorithm, and every vertex ends up with a score. You can use this score to measure whether you want to cache it or not.</a:t>
            </a:r>
          </a:p>
        </p:txBody>
      </p:sp>
      <p:sp>
        <p:nvSpPr>
          <p:cNvPr id="4" name="Slide Number Placeholder 3"/>
          <p:cNvSpPr>
            <a:spLocks noGrp="1"/>
          </p:cNvSpPr>
          <p:nvPr>
            <p:ph type="sldNum" sz="quarter" idx="5"/>
          </p:nvPr>
        </p:nvSpPr>
        <p:spPr/>
        <p:txBody>
          <a:bodyPr/>
          <a:lstStyle/>
          <a:p>
            <a:fld id="{4317028A-9953-B446-AD17-7470F1654953}" type="slidenum">
              <a:rPr lang="en-US" smtClean="0"/>
              <a:t>63</a:t>
            </a:fld>
            <a:endParaRPr lang="en-US"/>
          </a:p>
        </p:txBody>
      </p:sp>
    </p:spTree>
    <p:extLst>
      <p:ext uri="{BB962C8B-B14F-4D97-AF65-F5344CB8AC3E}">
        <p14:creationId xmlns:p14="http://schemas.microsoft.com/office/powerpoint/2010/main" val="773992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what about dynamic cache? This paper BGL applies FIFO policy as their cache strategy.</a:t>
            </a:r>
          </a:p>
          <a:p>
            <a:r>
              <a:rPr lang="en-US" dirty="0"/>
              <a:t>[CLICK]</a:t>
            </a:r>
          </a:p>
          <a:p>
            <a:r>
              <a:rPr lang="en-US" dirty="0"/>
              <a:t>Suppose the current mini-batch contains these 6 vertices pointed by the red arrow, and we use a random order to fetch their neighbors. </a:t>
            </a:r>
          </a:p>
          <a:p>
            <a:r>
              <a:rPr lang="en-US" dirty="0"/>
              <a:t>[CLICK]</a:t>
            </a:r>
          </a:p>
          <a:p>
            <a:r>
              <a:rPr lang="en-US" dirty="0"/>
              <a:t>First we put 17 and its neighbors into the cache.</a:t>
            </a:r>
          </a:p>
          <a:p>
            <a:r>
              <a:rPr lang="en-US" dirty="0"/>
              <a:t>[CLICK]</a:t>
            </a:r>
          </a:p>
          <a:p>
            <a:r>
              <a:rPr lang="en-US" dirty="0"/>
              <a:t>Then we put 7 and its neighbors into the empty space of the cache.</a:t>
            </a:r>
          </a:p>
          <a:p>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we put 11 and its neighbors into the cache. Since the number of cache vertices is limited, some vertices are evicted from the cache.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observe that the first 3 vertices has no common neighbors at all, which means the cache hit ratio is really low since not a single vertex is read from cache.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reason is the first 3 vertices 17, 7 and 11 are far from each other in the input graph, so they share very few common neighbors.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64</a:t>
            </a:fld>
            <a:endParaRPr lang="en-US"/>
          </a:p>
        </p:txBody>
      </p:sp>
    </p:spTree>
    <p:extLst>
      <p:ext uri="{BB962C8B-B14F-4D97-AF65-F5344CB8AC3E}">
        <p14:creationId xmlns:p14="http://schemas.microsoft.com/office/powerpoint/2010/main" val="10543287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resolve this low cache hit issue, BGL proposes Proximity-aware ordering or PPO.</a:t>
            </a:r>
          </a:p>
          <a:p>
            <a:r>
              <a:rPr lang="en-US" dirty="0"/>
              <a:t>[CLICK]</a:t>
            </a:r>
          </a:p>
          <a:p>
            <a:r>
              <a:rPr lang="en-US" dirty="0"/>
              <a:t>If we use the BFS ordering rather than random ordering,</a:t>
            </a:r>
          </a:p>
          <a:p>
            <a:r>
              <a:rPr lang="en-US" dirty="0"/>
              <a:t>[CLICK]</a:t>
            </a:r>
          </a:p>
          <a:p>
            <a:r>
              <a:rPr lang="en-US" dirty="0"/>
              <a:t>Firstly, we put 17 and its neighbors into the cache.</a:t>
            </a:r>
          </a:p>
          <a:p>
            <a:r>
              <a:rPr lang="en-US" dirty="0"/>
              <a:t>[CLICK]</a:t>
            </a:r>
          </a:p>
          <a:p>
            <a:r>
              <a:rPr lang="en-US" dirty="0"/>
              <a:t>Then we put 9 and its neighbors into the cache because 9 is in the 1-hop neighborhood from 17. The good news is that 3 neighbors are already in cache, so we can directly use it.</a:t>
            </a:r>
          </a:p>
          <a:p>
            <a:r>
              <a:rPr lang="en-US" dirty="0"/>
              <a:t>[CLICK]</a:t>
            </a:r>
          </a:p>
          <a:p>
            <a:r>
              <a:rPr lang="en-US" dirty="0"/>
              <a:t>Then we put 1 and its neighbors, because 1 is in 2-hop neighborhood.</a:t>
            </a:r>
          </a:p>
          <a:p>
            <a:r>
              <a:rPr lang="en-US" dirty="0"/>
              <a:t>[CLICK] [CLICK] [CLICK]</a:t>
            </a:r>
          </a:p>
          <a:p>
            <a:r>
              <a:rPr lang="en-US" dirty="0"/>
              <a:t>Then 11 and 7 and lastly 15.</a:t>
            </a:r>
          </a:p>
          <a:p>
            <a:r>
              <a:rPr lang="en-US" dirty="0"/>
              <a:t>[CLICK]</a:t>
            </a:r>
          </a:p>
          <a:p>
            <a:r>
              <a:rPr lang="en-US" dirty="0"/>
              <a:t>We can observe much higher cache hit ratio using PPO/BFS ordering compared to random ordering since we take the connectivity of the vertices into account.</a:t>
            </a:r>
          </a:p>
        </p:txBody>
      </p:sp>
      <p:sp>
        <p:nvSpPr>
          <p:cNvPr id="4" name="Slide Number Placeholder 3"/>
          <p:cNvSpPr>
            <a:spLocks noGrp="1"/>
          </p:cNvSpPr>
          <p:nvPr>
            <p:ph type="sldNum" sz="quarter" idx="5"/>
          </p:nvPr>
        </p:nvSpPr>
        <p:spPr/>
        <p:txBody>
          <a:bodyPr/>
          <a:lstStyle/>
          <a:p>
            <a:fld id="{4317028A-9953-B446-AD17-7470F1654953}" type="slidenum">
              <a:rPr lang="en-US" smtClean="0"/>
              <a:t>65</a:t>
            </a:fld>
            <a:endParaRPr lang="en-US"/>
          </a:p>
        </p:txBody>
      </p:sp>
    </p:spTree>
    <p:extLst>
      <p:ext uri="{BB962C8B-B14F-4D97-AF65-F5344CB8AC3E}">
        <p14:creationId xmlns:p14="http://schemas.microsoft.com/office/powerpoint/2010/main" val="3536268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PPO violates the </a:t>
            </a:r>
            <a:r>
              <a:rPr lang="en-US" dirty="0" err="1"/>
              <a:t>i.i.d</a:t>
            </a:r>
            <a:r>
              <a:rPr lang="en-US" dirty="0"/>
              <a:t> requirement of SGD, since we enforce a BFS ordering within a single mini-batch, but it's supposed to be a random order. Violating </a:t>
            </a:r>
            <a:r>
              <a:rPr lang="en-US" dirty="0" err="1"/>
              <a:t>iid</a:t>
            </a:r>
            <a:r>
              <a:rPr lang="en-US" dirty="0"/>
              <a:t> requirement would make the model hard to converge.</a:t>
            </a:r>
          </a:p>
          <a:p>
            <a:r>
              <a:rPr lang="en-US" dirty="0"/>
              <a:t>[CLICK]</a:t>
            </a:r>
          </a:p>
          <a:p>
            <a:r>
              <a:rPr lang="en-US" dirty="0"/>
              <a:t>To fix this issue, BGL also introduce randomness.</a:t>
            </a:r>
          </a:p>
          <a:p>
            <a:r>
              <a:rPr lang="en-US" dirty="0"/>
              <a:t>[CLICK]</a:t>
            </a:r>
          </a:p>
          <a:p>
            <a:r>
              <a:rPr lang="en-US" dirty="0"/>
              <a:t>where we can have 3 BFS sequence at the same time, and we can sample them in a round-robin fashion.</a:t>
            </a:r>
          </a:p>
          <a:p>
            <a:r>
              <a:rPr lang="en-US" dirty="0"/>
              <a:t>[CLICK]</a:t>
            </a:r>
          </a:p>
          <a:p>
            <a:r>
              <a:rPr lang="en-US" dirty="0"/>
              <a:t>For example, we first select some vertices in seq 1 and switch to seq 2, take some vertices and switch to seq 3. Then we iterate back to seq 1. This paper claims that you don't lose significant accuracy while in the meantime improving the cache hit.</a:t>
            </a:r>
          </a:p>
        </p:txBody>
      </p:sp>
      <p:sp>
        <p:nvSpPr>
          <p:cNvPr id="4" name="Slide Number Placeholder 3"/>
          <p:cNvSpPr>
            <a:spLocks noGrp="1"/>
          </p:cNvSpPr>
          <p:nvPr>
            <p:ph type="sldNum" sz="quarter" idx="5"/>
          </p:nvPr>
        </p:nvSpPr>
        <p:spPr/>
        <p:txBody>
          <a:bodyPr/>
          <a:lstStyle/>
          <a:p>
            <a:fld id="{4317028A-9953-B446-AD17-7470F1654953}" type="slidenum">
              <a:rPr lang="en-US" smtClean="0"/>
              <a:t>66</a:t>
            </a:fld>
            <a:endParaRPr lang="en-US"/>
          </a:p>
        </p:txBody>
      </p:sp>
    </p:spTree>
    <p:extLst>
      <p:ext uri="{BB962C8B-B14F-4D97-AF65-F5344CB8AC3E}">
        <p14:creationId xmlns:p14="http://schemas.microsoft.com/office/powerpoint/2010/main" val="3210467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go through the last step model training and discuss the execution model in detail.</a:t>
            </a:r>
          </a:p>
        </p:txBody>
      </p:sp>
      <p:sp>
        <p:nvSpPr>
          <p:cNvPr id="4" name="Slide Number Placeholder 3"/>
          <p:cNvSpPr>
            <a:spLocks noGrp="1"/>
          </p:cNvSpPr>
          <p:nvPr>
            <p:ph type="sldNum" sz="quarter" idx="5"/>
          </p:nvPr>
        </p:nvSpPr>
        <p:spPr/>
        <p:txBody>
          <a:bodyPr/>
          <a:lstStyle/>
          <a:p>
            <a:fld id="{4317028A-9953-B446-AD17-7470F1654953}" type="slidenum">
              <a:rPr lang="en-US" smtClean="0"/>
              <a:t>67</a:t>
            </a:fld>
            <a:endParaRPr lang="en-US"/>
          </a:p>
        </p:txBody>
      </p:sp>
    </p:spTree>
    <p:extLst>
      <p:ext uri="{BB962C8B-B14F-4D97-AF65-F5344CB8AC3E}">
        <p14:creationId xmlns:p14="http://schemas.microsoft.com/office/powerpoint/2010/main" val="2494524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widely used execution model is shown in the slide, where we first partition the embedding matrix horizontally. In other word, each machine holds the embedding of a subset of vertices.</a:t>
            </a:r>
          </a:p>
          <a:p>
            <a:r>
              <a:rPr lang="en-US" dirty="0"/>
              <a:t>Then each machine will be assigned with a mini-batches of training vertices, which may rely on multiple machines. So an all2all broadcast is required to communicate the sampled subgraph and the embeddings of its L-hop neighborhood. </a:t>
            </a:r>
          </a:p>
          <a:p>
            <a:r>
              <a:rPr lang="en-US" dirty="0"/>
              <a:t>After all the dependent data is received, each machine can continue forward propagation and backward propagation without any trouble. We call this as data parallelism where each machine is in charge of a different mini-batch.</a:t>
            </a:r>
          </a:p>
          <a:p>
            <a:r>
              <a:rPr lang="en-US" dirty="0"/>
              <a:t>[CLICK]</a:t>
            </a:r>
          </a:p>
          <a:p>
            <a:r>
              <a:rPr lang="en-US" dirty="0"/>
              <a:t>However, this all2all broadcast or data shuffling might be very time-consuming if the input feature dimension is very large, for example, up to a 1k.</a:t>
            </a:r>
          </a:p>
        </p:txBody>
      </p:sp>
      <p:sp>
        <p:nvSpPr>
          <p:cNvPr id="4" name="Slide Number Placeholder 3"/>
          <p:cNvSpPr>
            <a:spLocks noGrp="1"/>
          </p:cNvSpPr>
          <p:nvPr>
            <p:ph type="sldNum" sz="quarter" idx="5"/>
          </p:nvPr>
        </p:nvSpPr>
        <p:spPr/>
        <p:txBody>
          <a:bodyPr/>
          <a:lstStyle/>
          <a:p>
            <a:fld id="{4317028A-9953-B446-AD17-7470F1654953}" type="slidenum">
              <a:rPr lang="en-US" smtClean="0"/>
              <a:t>68</a:t>
            </a:fld>
            <a:endParaRPr lang="en-US"/>
          </a:p>
        </p:txBody>
      </p:sp>
    </p:spTree>
    <p:extLst>
      <p:ext uri="{BB962C8B-B14F-4D97-AF65-F5344CB8AC3E}">
        <p14:creationId xmlns:p14="http://schemas.microsoft.com/office/powerpoint/2010/main" val="7831393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called P3 in OSDI'21 introduces a different way of maintaining vertex embeddings.</a:t>
            </a:r>
          </a:p>
          <a:p>
            <a:r>
              <a:rPr lang="en-US" dirty="0"/>
              <a:t>Instead of horizontally split the embedding matrix, it vertically splits the matrix where each machine holds a partial embedding feature for all the vertices. For example, if the input dimension is 1k, then each machine will hold a vector of 250 dimension for each vertex.</a:t>
            </a:r>
          </a:p>
          <a:p>
            <a:r>
              <a:rPr lang="en-US" dirty="0"/>
              <a:t>[CLICK]</a:t>
            </a:r>
          </a:p>
          <a:p>
            <a:r>
              <a:rPr lang="en-US" dirty="0"/>
              <a:t>The benefit of such strategy is during the first all2all broadcast, we only broadcast the subgraphs itself, so the feature communication is completely avoided. </a:t>
            </a:r>
          </a:p>
          <a:p>
            <a:r>
              <a:rPr lang="en-US" dirty="0"/>
              <a:t>Then each machine will compute the first layer for 4 mini-batches, but the result will only be 1/4 of the total dimension. </a:t>
            </a:r>
          </a:p>
          <a:p>
            <a:r>
              <a:rPr lang="en-US" dirty="0"/>
              <a:t>[CLICK]</a:t>
            </a:r>
          </a:p>
          <a:p>
            <a:r>
              <a:rPr lang="en-US" dirty="0"/>
              <a:t>After the first layer is done, we do another all2all feature broadcasting to let each machine maintain a complete mini-batch. Remember than the feature being broadcast is just hidden feature, which often has far less dimension than the input feature, for example, 100. Then each machine will be in charge of a different mini-batch. </a:t>
            </a:r>
          </a:p>
          <a:p>
            <a:r>
              <a:rPr lang="en-US" dirty="0"/>
              <a:t>To summarize, in P3, first we have a model parallelism where we partition the workload </a:t>
            </a:r>
            <a:r>
              <a:rPr lang="en-US" dirty="0" err="1"/>
              <a:t>w.r..t</a:t>
            </a:r>
            <a:r>
              <a:rPr lang="en-US" dirty="0"/>
              <a:t> the dimension. Then we have an all2all broadcast, and then we switch to data parallelism. By doing this, the communication overhead will be significantly reduced.</a:t>
            </a:r>
          </a:p>
        </p:txBody>
      </p:sp>
      <p:sp>
        <p:nvSpPr>
          <p:cNvPr id="4" name="Slide Number Placeholder 3"/>
          <p:cNvSpPr>
            <a:spLocks noGrp="1"/>
          </p:cNvSpPr>
          <p:nvPr>
            <p:ph type="sldNum" sz="quarter" idx="5"/>
          </p:nvPr>
        </p:nvSpPr>
        <p:spPr/>
        <p:txBody>
          <a:bodyPr/>
          <a:lstStyle/>
          <a:p>
            <a:fld id="{4317028A-9953-B446-AD17-7470F1654953}" type="slidenum">
              <a:rPr lang="en-US" smtClean="0"/>
              <a:t>69</a:t>
            </a:fld>
            <a:endParaRPr lang="en-US"/>
          </a:p>
        </p:txBody>
      </p:sp>
    </p:spTree>
    <p:extLst>
      <p:ext uri="{BB962C8B-B14F-4D97-AF65-F5344CB8AC3E}">
        <p14:creationId xmlns:p14="http://schemas.microsoft.com/office/powerpoint/2010/main" val="3658494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have a long history of working on vertex-centric systems, some of which are shown on this page.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We have improved Google’s Pregel model from various aspects including message reduction, graph partitioning, online querying, out-of-core execution, and fault tolerance.</a:t>
            </a:r>
          </a:p>
        </p:txBody>
      </p:sp>
      <p:sp>
        <p:nvSpPr>
          <p:cNvPr id="4" name="Slide Number Placeholder 3"/>
          <p:cNvSpPr>
            <a:spLocks noGrp="1"/>
          </p:cNvSpPr>
          <p:nvPr>
            <p:ph type="sldNum" sz="quarter" idx="10"/>
          </p:nvPr>
        </p:nvSpPr>
        <p:spPr/>
        <p:txBody>
          <a:bodyPr/>
          <a:lstStyle/>
          <a:p>
            <a:fld id="{E4BD9A76-C457-694D-9067-3B862B4C239D}" type="slidenum">
              <a:rPr lang="en-US" smtClean="0"/>
              <a:pPr/>
              <a:t>7</a:t>
            </a:fld>
            <a:endParaRPr lang="en-US"/>
          </a:p>
        </p:txBody>
      </p:sp>
    </p:spTree>
    <p:extLst>
      <p:ext uri="{BB962C8B-B14F-4D97-AF65-F5344CB8AC3E}">
        <p14:creationId xmlns:p14="http://schemas.microsoft.com/office/powerpoint/2010/main" val="41795129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an asynchronous training pipeline. </a:t>
            </a:r>
          </a:p>
          <a:p>
            <a:r>
              <a:rPr lang="en-US" dirty="0" err="1"/>
              <a:t>Dorylus</a:t>
            </a:r>
            <a:r>
              <a:rPr lang="en-US" dirty="0"/>
              <a:t> in OSDI'21 introduce an abstraction of the dataflow graph in each forward layer.</a:t>
            </a:r>
          </a:p>
          <a:p>
            <a:r>
              <a:rPr lang="en-US" dirty="0"/>
              <a:t>Firstly, we have gather to aggregate the feature of a vertex's neighborhood. </a:t>
            </a:r>
          </a:p>
        </p:txBody>
      </p:sp>
      <p:sp>
        <p:nvSpPr>
          <p:cNvPr id="4" name="Slide Number Placeholder 3"/>
          <p:cNvSpPr>
            <a:spLocks noGrp="1"/>
          </p:cNvSpPr>
          <p:nvPr>
            <p:ph type="sldNum" sz="quarter" idx="5"/>
          </p:nvPr>
        </p:nvSpPr>
        <p:spPr/>
        <p:txBody>
          <a:bodyPr/>
          <a:lstStyle/>
          <a:p>
            <a:fld id="{4317028A-9953-B446-AD17-7470F1654953}" type="slidenum">
              <a:rPr lang="en-US" smtClean="0"/>
              <a:t>70</a:t>
            </a:fld>
            <a:endParaRPr lang="en-US"/>
          </a:p>
        </p:txBody>
      </p:sp>
    </p:spTree>
    <p:extLst>
      <p:ext uri="{BB962C8B-B14F-4D97-AF65-F5344CB8AC3E}">
        <p14:creationId xmlns:p14="http://schemas.microsoft.com/office/powerpoint/2010/main" val="42408079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have </a:t>
            </a:r>
            <a:r>
              <a:rPr lang="en-US" dirty="0" err="1"/>
              <a:t>ApplyVertex</a:t>
            </a:r>
            <a:r>
              <a:rPr lang="en-US" dirty="0"/>
              <a:t>. We use this aggregated vector to multiply the weight matrix.</a:t>
            </a:r>
          </a:p>
        </p:txBody>
      </p:sp>
      <p:sp>
        <p:nvSpPr>
          <p:cNvPr id="4" name="Slide Number Placeholder 3"/>
          <p:cNvSpPr>
            <a:spLocks noGrp="1"/>
          </p:cNvSpPr>
          <p:nvPr>
            <p:ph type="sldNum" sz="quarter" idx="5"/>
          </p:nvPr>
        </p:nvSpPr>
        <p:spPr/>
        <p:txBody>
          <a:bodyPr/>
          <a:lstStyle/>
          <a:p>
            <a:fld id="{4317028A-9953-B446-AD17-7470F1654953}" type="slidenum">
              <a:rPr lang="en-US" smtClean="0"/>
              <a:t>71</a:t>
            </a:fld>
            <a:endParaRPr lang="en-US"/>
          </a:p>
        </p:txBody>
      </p:sp>
    </p:spTree>
    <p:extLst>
      <p:ext uri="{BB962C8B-B14F-4D97-AF65-F5344CB8AC3E}">
        <p14:creationId xmlns:p14="http://schemas.microsoft.com/office/powerpoint/2010/main" val="18281214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have scatter to distribute the result to its neighbors.</a:t>
            </a:r>
          </a:p>
          <a:p>
            <a:r>
              <a:rPr lang="en-US" dirty="0"/>
              <a:t>Finally, we have </a:t>
            </a:r>
            <a:r>
              <a:rPr lang="en-US" dirty="0" err="1"/>
              <a:t>ApplyEdge</a:t>
            </a:r>
            <a:r>
              <a:rPr lang="en-US" dirty="0"/>
              <a:t>. </a:t>
            </a:r>
          </a:p>
          <a:p>
            <a:r>
              <a:rPr lang="en-US" dirty="0"/>
              <a:t>In a simplified GNN model, </a:t>
            </a:r>
            <a:r>
              <a:rPr lang="en-US" dirty="0" err="1"/>
              <a:t>ApplyEdge</a:t>
            </a:r>
            <a:r>
              <a:rPr lang="en-US" dirty="0"/>
              <a:t> doesn’t do anything, its output is simply just input. </a:t>
            </a:r>
          </a:p>
        </p:txBody>
      </p:sp>
      <p:sp>
        <p:nvSpPr>
          <p:cNvPr id="4" name="Slide Number Placeholder 3"/>
          <p:cNvSpPr>
            <a:spLocks noGrp="1"/>
          </p:cNvSpPr>
          <p:nvPr>
            <p:ph type="sldNum" sz="quarter" idx="5"/>
          </p:nvPr>
        </p:nvSpPr>
        <p:spPr/>
        <p:txBody>
          <a:bodyPr/>
          <a:lstStyle/>
          <a:p>
            <a:fld id="{4317028A-9953-B446-AD17-7470F1654953}" type="slidenum">
              <a:rPr lang="en-US" smtClean="0"/>
              <a:t>72</a:t>
            </a:fld>
            <a:endParaRPr lang="en-US"/>
          </a:p>
        </p:txBody>
      </p:sp>
    </p:spTree>
    <p:extLst>
      <p:ext uri="{BB962C8B-B14F-4D97-AF65-F5344CB8AC3E}">
        <p14:creationId xmlns:p14="http://schemas.microsoft.com/office/powerpoint/2010/main" val="7060407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Dorylus</a:t>
            </a:r>
            <a:r>
              <a:rPr lang="en-US" dirty="0"/>
              <a:t> splits the propagation of each layer into 9 individual tasks. On the last slide, we introduce 4 tasks in the forward propagation. For the backward propagation, we have another 4 tasks in the gradient version. Weight Update is also treated as a task. </a:t>
            </a:r>
          </a:p>
          <a:p>
            <a:endParaRPr lang="en-US" dirty="0"/>
          </a:p>
          <a:p>
            <a:r>
              <a:rPr lang="en-US" dirty="0"/>
              <a:t>Therefore the execution model is converted into the problem of how to schedule these 9 tasks.</a:t>
            </a:r>
          </a:p>
        </p:txBody>
      </p:sp>
      <p:sp>
        <p:nvSpPr>
          <p:cNvPr id="4" name="Slide Number Placeholder 3"/>
          <p:cNvSpPr>
            <a:spLocks noGrp="1"/>
          </p:cNvSpPr>
          <p:nvPr>
            <p:ph type="sldNum" sz="quarter" idx="5"/>
          </p:nvPr>
        </p:nvSpPr>
        <p:spPr/>
        <p:txBody>
          <a:bodyPr/>
          <a:lstStyle/>
          <a:p>
            <a:fld id="{4317028A-9953-B446-AD17-7470F1654953}" type="slidenum">
              <a:rPr lang="en-US" smtClean="0"/>
              <a:t>73</a:t>
            </a:fld>
            <a:endParaRPr lang="en-US"/>
          </a:p>
        </p:txBody>
      </p:sp>
    </p:spTree>
    <p:extLst>
      <p:ext uri="{BB962C8B-B14F-4D97-AF65-F5344CB8AC3E}">
        <p14:creationId xmlns:p14="http://schemas.microsoft.com/office/powerpoint/2010/main" val="10970974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each layer contains 9 tasks. So each of these 9 tasks has an associated queue to maintain tasks for each category. </a:t>
            </a:r>
          </a:p>
          <a:p>
            <a:r>
              <a:rPr lang="en-US" dirty="0"/>
              <a:t>Tasks are fetched and then executed by CPU threads or serverless threads depending on their categories. For example, Gather and Scatter are IO-intensive operations and therefore are executed by CPU threads in EC2 servers. </a:t>
            </a:r>
          </a:p>
          <a:p>
            <a:endParaRPr lang="en-US" dirty="0"/>
          </a:p>
          <a:p>
            <a:r>
              <a:rPr lang="en-US" dirty="0" err="1"/>
              <a:t>ApplyVertex</a:t>
            </a:r>
            <a:r>
              <a:rPr lang="en-US" dirty="0"/>
              <a:t> and its backward version are basically matrix multiplication, which are computational-intensive, and therefore is executed by serverless threads. </a:t>
            </a:r>
          </a:p>
          <a:p>
            <a:r>
              <a:rPr lang="en-US" dirty="0"/>
              <a:t>If you don’t know what serverless thread is, you can just think of them as a thread with low computational-power but you can use them with an extremely low price. So you can have millions of these serverless threads in order to achieve relatively high parallelism.</a:t>
            </a:r>
          </a:p>
          <a:p>
            <a:endParaRPr lang="en-US" dirty="0"/>
          </a:p>
          <a:p>
            <a:r>
              <a:rPr lang="en-US" dirty="0"/>
              <a:t>In </a:t>
            </a:r>
            <a:r>
              <a:rPr lang="en-US" dirty="0" err="1"/>
              <a:t>Dorylus</a:t>
            </a:r>
            <a:r>
              <a:rPr lang="en-US" dirty="0"/>
              <a:t>, in order to maximize training efficiency, the workers/threads will not wait for the completion of the last mini-batches and weight updates. In other words, as long as there’re remaining tasks in task queues, it will try to fetch them and start the computation immediately.  </a:t>
            </a:r>
          </a:p>
          <a:p>
            <a:r>
              <a:rPr lang="en-US" dirty="0"/>
              <a:t>[CLICK] </a:t>
            </a:r>
          </a:p>
          <a:p>
            <a:r>
              <a:rPr lang="en-US" dirty="0"/>
              <a:t>For example, the mini-batch pointed by the red arrow is in the middle of weight update. </a:t>
            </a:r>
          </a:p>
          <a:p>
            <a:r>
              <a:rPr lang="en-US" dirty="0"/>
              <a:t>[CLICK]</a:t>
            </a:r>
          </a:p>
          <a:p>
            <a:r>
              <a:rPr lang="en-US" dirty="0"/>
              <a:t>But the mini-batch pointed by the blue arrow is already starting </a:t>
            </a:r>
            <a:r>
              <a:rPr lang="en-US" dirty="0" err="1"/>
              <a:t>ApplyVertex</a:t>
            </a:r>
            <a:r>
              <a:rPr lang="en-US" dirty="0"/>
              <a:t>. So you can see the task scheduling order is quite </a:t>
            </a:r>
            <a:r>
              <a:rPr lang="en-US" b="0" i="0" dirty="0">
                <a:solidFill>
                  <a:srgbClr val="4D5156"/>
                </a:solidFill>
                <a:effectLst/>
                <a:highlight>
                  <a:srgbClr val="FFFFFF"/>
                </a:highlight>
                <a:latin typeface="Roboto" panose="020F0502020204030204" pitchFamily="34" charset="0"/>
              </a:rPr>
              <a:t>relaxed</a:t>
            </a:r>
            <a:r>
              <a:rPr lang="en-US" dirty="0"/>
              <a:t> and random.</a:t>
            </a:r>
          </a:p>
          <a:p>
            <a:endParaRPr lang="en-US" dirty="0"/>
          </a:p>
          <a:p>
            <a:r>
              <a:rPr lang="en-US" dirty="0"/>
              <a:t>Therefore, this work describes a highly asynchronous training pipeline but in the meantime not losing signification accuracy.  And we will talk more on the </a:t>
            </a:r>
            <a:r>
              <a:rPr lang="en-US" dirty="0" err="1"/>
              <a:t>asynchoronous</a:t>
            </a:r>
            <a:r>
              <a:rPr lang="en-US" dirty="0"/>
              <a:t> training and staleness tolerance in the following slide.</a:t>
            </a:r>
          </a:p>
        </p:txBody>
      </p:sp>
      <p:sp>
        <p:nvSpPr>
          <p:cNvPr id="4" name="Slide Number Placeholder 3"/>
          <p:cNvSpPr>
            <a:spLocks noGrp="1"/>
          </p:cNvSpPr>
          <p:nvPr>
            <p:ph type="sldNum" sz="quarter" idx="5"/>
          </p:nvPr>
        </p:nvSpPr>
        <p:spPr/>
        <p:txBody>
          <a:bodyPr/>
          <a:lstStyle/>
          <a:p>
            <a:fld id="{4317028A-9953-B446-AD17-7470F1654953}" type="slidenum">
              <a:rPr lang="en-US" smtClean="0"/>
              <a:t>74</a:t>
            </a:fld>
            <a:endParaRPr lang="en-US"/>
          </a:p>
        </p:txBody>
      </p:sp>
    </p:spTree>
    <p:extLst>
      <p:ext uri="{BB962C8B-B14F-4D97-AF65-F5344CB8AC3E}">
        <p14:creationId xmlns:p14="http://schemas.microsoft.com/office/powerpoint/2010/main" val="5600160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some execution models for mini-batch based training pipeline, Now let’s look at how to design the execution model in a full-graph training system.</a:t>
            </a:r>
          </a:p>
          <a:p>
            <a:br>
              <a:rPr lang="en-US" dirty="0"/>
            </a:br>
            <a:r>
              <a:rPr lang="en-US" dirty="0" err="1"/>
              <a:t>NeutronStar</a:t>
            </a:r>
            <a:r>
              <a:rPr lang="en-US" dirty="0"/>
              <a:t>, appears in SIGMOD’22, summarizes 2 paradigms of solving vertex </a:t>
            </a:r>
            <a:r>
              <a:rPr lang="en-US" dirty="0" err="1"/>
              <a:t>dependenies</a:t>
            </a:r>
            <a:r>
              <a:rPr lang="en-US" dirty="0"/>
              <a:t> in a distributed setting, which are dep Cache and communication Dependency. Vertex dependency is the scenario when a vertex wants to aggregate the feature of its neighbors but some neighbors may locate on another machine. So in order to compute my feature, I need to first request remote features and that’s why vertex dependencies are a severe bottleneck in dist. </a:t>
            </a:r>
            <a:r>
              <a:rPr lang="en-US" dirty="0" err="1"/>
              <a:t>Gnn</a:t>
            </a:r>
            <a:r>
              <a:rPr lang="en-US" dirty="0"/>
              <a:t> training, especially on full-graph training.</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75</a:t>
            </a:fld>
            <a:endParaRPr lang="en-US"/>
          </a:p>
        </p:txBody>
      </p:sp>
    </p:spTree>
    <p:extLst>
      <p:ext uri="{BB962C8B-B14F-4D97-AF65-F5344CB8AC3E}">
        <p14:creationId xmlns:p14="http://schemas.microsoft.com/office/powerpoint/2010/main" val="206774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first explain Dependency Cache. </a:t>
            </a:r>
            <a:r>
              <a:rPr lang="en-US" dirty="0" err="1"/>
              <a:t>DepCache</a:t>
            </a:r>
            <a:r>
              <a:rPr lang="en-US" dirty="0"/>
              <a:t> says when a vertex has remote dependencies on remote machines, it will first cache those remote vertices and their features locally, so that if some vertex depends on this feature, it doesn’t have to request the remote machine anymore. For example, suppose we’re considering a 2-layer GCN, we first partition these 4 vertices in 2 partitions, 0,1 and 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want to compute the final feature of 1, we notice that it has 2 incoming neighbors, 0 and 3. 0 can be accessed locally, but 3 is in another partition. So we need to find a way to get the feature of vertex 3. The same case happens for vertex 2. It has 3 incoming neighbors, but 0 and 1 are in another partition.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definition of Dep Cache, we need to cache those dependent vertices. In this example, 2, 3 should be cached in partition 0 since we need them to compute feature for 1 and 3. 0, 1 should be cached in partition 1 since we need them to compute feature for 0, 1 and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a very obvious drawback is it requires additional storage for caching and sometimes the required space can be large. For example in this case, we end up cache all vertices in each partitioning. Also, if you look at the red arrow, the feature of 1 is derived from 0 and 3. This feature is computed twice on two partitions, which means there exists redundant computation is the </a:t>
            </a:r>
            <a:r>
              <a:rPr lang="en-US" dirty="0" err="1"/>
              <a:t>DepCache</a:t>
            </a:r>
            <a:r>
              <a:rPr lang="en-US" dirty="0"/>
              <a:t> paradigm.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there're also benefit for </a:t>
            </a:r>
            <a:r>
              <a:rPr lang="en-US" dirty="0" err="1"/>
              <a:t>DepCache</a:t>
            </a:r>
            <a:r>
              <a:rPr lang="en-US" dirty="0"/>
              <a:t> paradigm. If the graph is sparse, the number of cached vertices will be small. Besides, if the network design has high hidden layer dimension, we can avoid heavy feature communication through the network.</a:t>
            </a:r>
          </a:p>
        </p:txBody>
      </p:sp>
      <p:sp>
        <p:nvSpPr>
          <p:cNvPr id="4" name="Slide Number Placeholder 3"/>
          <p:cNvSpPr>
            <a:spLocks noGrp="1"/>
          </p:cNvSpPr>
          <p:nvPr>
            <p:ph type="sldNum" sz="quarter" idx="5"/>
          </p:nvPr>
        </p:nvSpPr>
        <p:spPr/>
        <p:txBody>
          <a:bodyPr/>
          <a:lstStyle/>
          <a:p>
            <a:fld id="{4317028A-9953-B446-AD17-7470F1654953}" type="slidenum">
              <a:rPr lang="en-US" smtClean="0"/>
              <a:t>76</a:t>
            </a:fld>
            <a:endParaRPr lang="en-US"/>
          </a:p>
        </p:txBody>
      </p:sp>
    </p:spTree>
    <p:extLst>
      <p:ext uri="{BB962C8B-B14F-4D97-AF65-F5344CB8AC3E}">
        <p14:creationId xmlns:p14="http://schemas.microsoft.com/office/powerpoint/2010/main" val="16945173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Dependency Communication is another paradigm where we don’t do any caching at all. When a vertex depends on another remote vertex, it will wait until that feature is received from the link of 2 devices, The link can be fast links like </a:t>
            </a:r>
            <a:r>
              <a:rPr lang="en-US" dirty="0" err="1"/>
              <a:t>NVLink</a:t>
            </a:r>
            <a:r>
              <a:rPr lang="en-US" dirty="0"/>
              <a:t> or slow links like PCIe or network.  </a:t>
            </a:r>
          </a:p>
          <a:p>
            <a:r>
              <a:rPr lang="en-US" dirty="0"/>
              <a:t>[CLICK]</a:t>
            </a:r>
          </a:p>
          <a:p>
            <a:r>
              <a:rPr lang="en-US" dirty="0"/>
              <a:t>In the same example, in partition 0, 1 still depends on 0 and 3. it will wait until it received the feature of 3 sent by partition 1. For vertex 2, it relies on 0 and 1 remotely, so it will also wait until partition 0 sends 0 and 1. </a:t>
            </a:r>
          </a:p>
          <a:p>
            <a:r>
              <a:rPr lang="en-US" dirty="0"/>
              <a:t>[CLICK]</a:t>
            </a:r>
          </a:p>
          <a:p>
            <a:r>
              <a:rPr lang="en-US" dirty="0"/>
              <a:t>The first layer also contains feature communication between 2 partitions.</a:t>
            </a:r>
          </a:p>
          <a:p>
            <a:r>
              <a:rPr lang="en-US" dirty="0"/>
              <a:t>[CLICK]</a:t>
            </a:r>
          </a:p>
          <a:p>
            <a:r>
              <a:rPr lang="en-US" dirty="0"/>
              <a:t>This </a:t>
            </a:r>
            <a:r>
              <a:rPr lang="en-US" dirty="0" err="1"/>
              <a:t>DepComm</a:t>
            </a:r>
            <a:r>
              <a:rPr lang="en-US" dirty="0"/>
              <a:t> paradigm apparently has no redundant computation, and is desirable if the hidden layer dimension is low, because the communicated feature vector is short. No additional storage is required is this paradigm since we don't cache any vertex. </a:t>
            </a:r>
          </a:p>
          <a:p>
            <a:r>
              <a:rPr lang="en-US" dirty="0"/>
              <a:t>However, we can notice that every layer will likely depends on other partitions. If the data is received by a large latency, the training efficiency is compromised. Therefore, this paradigm has high demand for fast network to reduce the latency for data comm. </a:t>
            </a:r>
          </a:p>
        </p:txBody>
      </p:sp>
      <p:sp>
        <p:nvSpPr>
          <p:cNvPr id="4" name="Slide Number Placeholder 3"/>
          <p:cNvSpPr>
            <a:spLocks noGrp="1"/>
          </p:cNvSpPr>
          <p:nvPr>
            <p:ph type="sldNum" sz="quarter" idx="5"/>
          </p:nvPr>
        </p:nvSpPr>
        <p:spPr/>
        <p:txBody>
          <a:bodyPr/>
          <a:lstStyle/>
          <a:p>
            <a:fld id="{4317028A-9953-B446-AD17-7470F1654953}" type="slidenum">
              <a:rPr lang="en-US" smtClean="0"/>
              <a:t>77</a:t>
            </a:fld>
            <a:endParaRPr lang="en-US"/>
          </a:p>
        </p:txBody>
      </p:sp>
    </p:spTree>
    <p:extLst>
      <p:ext uri="{BB962C8B-B14F-4D97-AF65-F5344CB8AC3E}">
        <p14:creationId xmlns:p14="http://schemas.microsoft.com/office/powerpoint/2010/main" val="41698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notices that these 2 paradigms both have their own pros and cons, </a:t>
            </a:r>
          </a:p>
          <a:p>
            <a:r>
              <a:rPr lang="en-US" dirty="0"/>
              <a:t>it wants to combine these 2 paradigms in order to kind of get the best from both worlds. Therefore it proposes a novel technique called hybrid dependency management. </a:t>
            </a:r>
          </a:p>
          <a:p>
            <a:r>
              <a:rPr lang="en-US" dirty="0"/>
              <a:t>For example, in the left figure where </a:t>
            </a:r>
            <a:r>
              <a:rPr lang="en-US" dirty="0" err="1"/>
              <a:t>depCache</a:t>
            </a:r>
            <a:r>
              <a:rPr lang="en-US" dirty="0"/>
              <a:t> is used, blue vertices are cached locally so we can do computation without any trouble. </a:t>
            </a:r>
          </a:p>
          <a:p>
            <a:r>
              <a:rPr lang="en-US" dirty="0"/>
              <a:t>In the middle figure where </a:t>
            </a:r>
            <a:r>
              <a:rPr lang="en-US" dirty="0" err="1"/>
              <a:t>depComm</a:t>
            </a:r>
            <a:r>
              <a:rPr lang="en-US" dirty="0"/>
              <a:t> is used, red vertices are sent from remote machines so that we can continue computing as long as the dependent features are received.</a:t>
            </a:r>
          </a:p>
          <a:p>
            <a:r>
              <a:rPr lang="en-US" dirty="0"/>
              <a:t>However, in the hybrid scenario, some vertices are cached locally and the rest of the dependent vertices will be requested remotely. </a:t>
            </a:r>
          </a:p>
          <a:p>
            <a:r>
              <a:rPr lang="en-US" dirty="0"/>
              <a:t>[CLICK]</a:t>
            </a:r>
          </a:p>
          <a:p>
            <a:r>
              <a:rPr lang="en-US" dirty="0"/>
              <a:t>For example in the right figure, Vertex 1 is sent remotely while the rest blue vertices are cached. </a:t>
            </a:r>
          </a:p>
          <a:p>
            <a:r>
              <a:rPr lang="en-US" dirty="0"/>
              <a:t>Regarding the question that which vertices we want to cache or which vertices we need to remotely request, you can check out this paper where they introduces a heuristic way to determine.</a:t>
            </a:r>
          </a:p>
          <a:p>
            <a:r>
              <a:rPr lang="en-US" dirty="0"/>
              <a:t>[CLICK]</a:t>
            </a:r>
          </a:p>
          <a:p>
            <a:r>
              <a:rPr lang="en-US" dirty="0"/>
              <a:t>The hybrid management is obviously better than 2 individual paradigms, because it's adaptive to different input graphs and network design. We just need to run the heuristic algorithm in the paper and we can obtain the best strategy for the ratio of caching and communication nodes. </a:t>
            </a:r>
          </a:p>
          <a:p>
            <a:r>
              <a:rPr lang="en-US" dirty="0"/>
              <a:t>Besides, we have less redundant computation, we need less additional storage. We don't need very fast network in the hybrid scenario. </a:t>
            </a:r>
          </a:p>
        </p:txBody>
      </p:sp>
      <p:sp>
        <p:nvSpPr>
          <p:cNvPr id="4" name="Slide Number Placeholder 3"/>
          <p:cNvSpPr>
            <a:spLocks noGrp="1"/>
          </p:cNvSpPr>
          <p:nvPr>
            <p:ph type="sldNum" sz="quarter" idx="5"/>
          </p:nvPr>
        </p:nvSpPr>
        <p:spPr/>
        <p:txBody>
          <a:bodyPr/>
          <a:lstStyle/>
          <a:p>
            <a:fld id="{4317028A-9953-B446-AD17-7470F1654953}" type="slidenum">
              <a:rPr lang="en-US" smtClean="0"/>
              <a:t>78</a:t>
            </a:fld>
            <a:endParaRPr lang="en-US"/>
          </a:p>
        </p:txBody>
      </p:sp>
    </p:spTree>
    <p:extLst>
      <p:ext uri="{BB962C8B-B14F-4D97-AF65-F5344CB8AC3E}">
        <p14:creationId xmlns:p14="http://schemas.microsoft.com/office/powerpoint/2010/main" val="8576790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introduced the execution model for mini-batch based and full- graph distributed GNN training, it's obvious that communication between 2 devices or communication among multiple devices is frequently utilized. That's why the communication is oftentimes a severe bottleneck compared to DNN training. </a:t>
            </a:r>
          </a:p>
          <a:p>
            <a:r>
              <a:rPr lang="en-US" dirty="0"/>
              <a:t>A series of works came up with some solutions to alleviate this issue, and we will be looking at 3 representative approaches. They are overlapping comm. w/ comp. using faster links and avoiding redundant IO or reusing data. </a:t>
            </a:r>
          </a:p>
          <a:p>
            <a:r>
              <a:rPr lang="en-US" dirty="0"/>
              <a:t>[CLICK]</a:t>
            </a:r>
          </a:p>
          <a:p>
            <a:r>
              <a:rPr lang="en-US" dirty="0"/>
              <a:t>We will take 3 recent works as examples to illustrate how these approaches can be applied in distributed GNN training context.</a:t>
            </a:r>
          </a:p>
        </p:txBody>
      </p:sp>
      <p:sp>
        <p:nvSpPr>
          <p:cNvPr id="4" name="Slide Number Placeholder 3"/>
          <p:cNvSpPr>
            <a:spLocks noGrp="1"/>
          </p:cNvSpPr>
          <p:nvPr>
            <p:ph type="sldNum" sz="quarter" idx="5"/>
          </p:nvPr>
        </p:nvSpPr>
        <p:spPr/>
        <p:txBody>
          <a:bodyPr/>
          <a:lstStyle/>
          <a:p>
            <a:fld id="{4317028A-9953-B446-AD17-7470F1654953}" type="slidenum">
              <a:rPr lang="en-US" smtClean="0"/>
              <a:t>79</a:t>
            </a:fld>
            <a:endParaRPr lang="en-US"/>
          </a:p>
        </p:txBody>
      </p:sp>
    </p:spTree>
    <p:extLst>
      <p:ext uri="{BB962C8B-B14F-4D97-AF65-F5344CB8AC3E}">
        <p14:creationId xmlns:p14="http://schemas.microsoft.com/office/powerpoint/2010/main" val="261648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Here are the related publications.</a:t>
            </a:r>
          </a:p>
        </p:txBody>
      </p:sp>
      <p:sp>
        <p:nvSpPr>
          <p:cNvPr id="4" name="Slide Number Placeholder 3"/>
          <p:cNvSpPr>
            <a:spLocks noGrp="1"/>
          </p:cNvSpPr>
          <p:nvPr>
            <p:ph type="sldNum" sz="quarter" idx="10"/>
          </p:nvPr>
        </p:nvSpPr>
        <p:spPr/>
        <p:txBody>
          <a:bodyPr/>
          <a:lstStyle/>
          <a:p>
            <a:fld id="{E4BD9A76-C457-694D-9067-3B862B4C239D}" type="slidenum">
              <a:rPr lang="en-US" smtClean="0"/>
              <a:pPr/>
              <a:t>8</a:t>
            </a:fld>
            <a:endParaRPr lang="en-US"/>
          </a:p>
        </p:txBody>
      </p:sp>
    </p:spTree>
    <p:extLst>
      <p:ext uri="{BB962C8B-B14F-4D97-AF65-F5344CB8AC3E}">
        <p14:creationId xmlns:p14="http://schemas.microsoft.com/office/powerpoint/2010/main" val="38730751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All2All broadcast is widely used in distributed training pipeline. An efficient implementation for the all2all broadcast is called ring-based communication. The intuition is each worker only send to one worker and received from one worker in each round. So that we can avoid congestion and contention in data communication.</a:t>
            </a:r>
          </a:p>
          <a:p>
            <a:endParaRPr lang="en-US" dirty="0"/>
          </a:p>
          <a:p>
            <a:r>
              <a:rPr lang="en-US" dirty="0"/>
              <a:t>For example, suppose we have 4 workers here to do the all2all broadcast. In the first round, the order is defined as worker 0 to 1, 1 to 2, 2 to 3 and 3 to 0. In this example, Worker 0 send the data in green to worker 1, worker 2 send grey data to worker3. </a:t>
            </a:r>
          </a:p>
          <a:p>
            <a:r>
              <a:rPr lang="en-US" dirty="0"/>
              <a:t>[CLICK]</a:t>
            </a:r>
          </a:p>
          <a:p>
            <a:r>
              <a:rPr lang="en-US" dirty="0"/>
              <a:t>Worker 1 send orange data to worker 2. and worker 3 send blue data to work 0.</a:t>
            </a:r>
          </a:p>
        </p:txBody>
      </p:sp>
      <p:sp>
        <p:nvSpPr>
          <p:cNvPr id="4" name="Slide Number Placeholder 3"/>
          <p:cNvSpPr>
            <a:spLocks noGrp="1"/>
          </p:cNvSpPr>
          <p:nvPr>
            <p:ph type="sldNum" sz="quarter" idx="5"/>
          </p:nvPr>
        </p:nvSpPr>
        <p:spPr/>
        <p:txBody>
          <a:bodyPr/>
          <a:lstStyle/>
          <a:p>
            <a:fld id="{4317028A-9953-B446-AD17-7470F1654953}" type="slidenum">
              <a:rPr lang="en-US" smtClean="0"/>
              <a:t>80</a:t>
            </a:fld>
            <a:endParaRPr lang="en-US"/>
          </a:p>
        </p:txBody>
      </p:sp>
    </p:spTree>
    <p:extLst>
      <p:ext uri="{BB962C8B-B14F-4D97-AF65-F5344CB8AC3E}">
        <p14:creationId xmlns:p14="http://schemas.microsoft.com/office/powerpoint/2010/main" val="12146542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In the next round, we let worker 0 and 2 exchange data and 1 and 3 exchange data. </a:t>
            </a:r>
          </a:p>
          <a:p>
            <a:r>
              <a:rPr lang="en-US" dirty="0"/>
              <a:t>[CLICK]</a:t>
            </a:r>
          </a:p>
          <a:p>
            <a:r>
              <a:rPr lang="en-US" dirty="0"/>
              <a:t>Besides, when the data in the first round is received, each worker can start computation immediately in the current round. By doing this we can overlap the comm w/ comp. to achieve better efficiency.</a:t>
            </a:r>
          </a:p>
        </p:txBody>
      </p:sp>
      <p:sp>
        <p:nvSpPr>
          <p:cNvPr id="4" name="Slide Number Placeholder 3"/>
          <p:cNvSpPr>
            <a:spLocks noGrp="1"/>
          </p:cNvSpPr>
          <p:nvPr>
            <p:ph type="sldNum" sz="quarter" idx="5"/>
          </p:nvPr>
        </p:nvSpPr>
        <p:spPr/>
        <p:txBody>
          <a:bodyPr/>
          <a:lstStyle/>
          <a:p>
            <a:fld id="{4317028A-9953-B446-AD17-7470F1654953}" type="slidenum">
              <a:rPr lang="en-US" smtClean="0"/>
              <a:t>81</a:t>
            </a:fld>
            <a:endParaRPr lang="en-US"/>
          </a:p>
        </p:txBody>
      </p:sp>
    </p:spTree>
    <p:extLst>
      <p:ext uri="{BB962C8B-B14F-4D97-AF65-F5344CB8AC3E}">
        <p14:creationId xmlns:p14="http://schemas.microsoft.com/office/powerpoint/2010/main" val="222759687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p>
          <a:p>
            <a:r>
              <a:rPr lang="en-US" dirty="0"/>
              <a:t>In the next round, we let worker 0 and 2 exchange data and 1 and 3 exchange data. </a:t>
            </a:r>
          </a:p>
          <a:p>
            <a:r>
              <a:rPr lang="en-US" dirty="0"/>
              <a:t>[CLICK]</a:t>
            </a:r>
          </a:p>
          <a:p>
            <a:r>
              <a:rPr lang="en-US" dirty="0"/>
              <a:t>Besides, when the data in the first round is received, each worker can start computation immediately in the current round. Therefore we can overlap the comm w/ comp. to achieve better efficiency.</a:t>
            </a:r>
          </a:p>
        </p:txBody>
      </p:sp>
      <p:sp>
        <p:nvSpPr>
          <p:cNvPr id="4" name="Slide Number Placeholder 3"/>
          <p:cNvSpPr>
            <a:spLocks noGrp="1"/>
          </p:cNvSpPr>
          <p:nvPr>
            <p:ph type="sldNum" sz="quarter" idx="5"/>
          </p:nvPr>
        </p:nvSpPr>
        <p:spPr/>
        <p:txBody>
          <a:bodyPr/>
          <a:lstStyle/>
          <a:p>
            <a:fld id="{4317028A-9953-B446-AD17-7470F1654953}" type="slidenum">
              <a:rPr lang="en-US" smtClean="0"/>
              <a:t>82</a:t>
            </a:fld>
            <a:endParaRPr lang="en-US"/>
          </a:p>
        </p:txBody>
      </p:sp>
    </p:spTree>
    <p:extLst>
      <p:ext uri="{BB962C8B-B14F-4D97-AF65-F5344CB8AC3E}">
        <p14:creationId xmlns:p14="http://schemas.microsoft.com/office/powerpoint/2010/main" val="4972894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technique is to use faster links/</a:t>
            </a:r>
            <a:r>
              <a:rPr lang="en-US" dirty="0" err="1"/>
              <a:t>Nvlinks</a:t>
            </a:r>
            <a:r>
              <a:rPr lang="en-US" dirty="0"/>
              <a:t> to speed up data communication, proposed by DGCL in EuroSys’21. This diagrams shows the architecture of how modern CPUs and GPUs are connected and how data flows between CPU and GPU. Specifically, CPUs and GPUs are connected by PCIe link and GPUs internally are connected by a much fast link called </a:t>
            </a:r>
            <a:r>
              <a:rPr lang="en-US" dirty="0" err="1"/>
              <a:t>NVLink</a:t>
            </a:r>
            <a:r>
              <a:rPr lang="en-US" dirty="0"/>
              <a:t>. Modern servers often have more than 1 CPU sockets and in this figure, the server has 2 CPU sockets which are connected by </a:t>
            </a:r>
            <a:r>
              <a:rPr lang="en-US" dirty="0" err="1"/>
              <a:t>QuickPath</a:t>
            </a:r>
            <a:r>
              <a:rPr lang="en-US" dirty="0"/>
              <a:t> Interconnect or QPI. That CPU also has 4 GPUs attached.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want to send data from GPU 1 to GPU 6, we can directly use </a:t>
            </a:r>
            <a:r>
              <a:rPr lang="en-US" dirty="0" err="1"/>
              <a:t>NVLink</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show the bandwidth for various links connecting different </a:t>
            </a:r>
            <a:r>
              <a:rPr lang="en-US" dirty="0" err="1"/>
              <a:t>hardward</a:t>
            </a:r>
            <a:r>
              <a:rPr lang="en-US" dirty="0"/>
              <a:t>. We can see that </a:t>
            </a:r>
            <a:r>
              <a:rPr lang="en-US" dirty="0" err="1"/>
              <a:t>NVlink</a:t>
            </a:r>
            <a:r>
              <a:rPr lang="en-US" dirty="0"/>
              <a:t> is the fastest, then followed by PCIe and QPI, the network is the slowest.</a:t>
            </a:r>
          </a:p>
        </p:txBody>
      </p:sp>
      <p:sp>
        <p:nvSpPr>
          <p:cNvPr id="4" name="Slide Number Placeholder 3"/>
          <p:cNvSpPr>
            <a:spLocks noGrp="1"/>
          </p:cNvSpPr>
          <p:nvPr>
            <p:ph type="sldNum" sz="quarter" idx="5"/>
          </p:nvPr>
        </p:nvSpPr>
        <p:spPr/>
        <p:txBody>
          <a:bodyPr/>
          <a:lstStyle/>
          <a:p>
            <a:fld id="{4317028A-9953-B446-AD17-7470F1654953}" type="slidenum">
              <a:rPr lang="en-US" smtClean="0"/>
              <a:t>83</a:t>
            </a:fld>
            <a:endParaRPr lang="en-US"/>
          </a:p>
        </p:txBody>
      </p:sp>
    </p:spTree>
    <p:extLst>
      <p:ext uri="{BB962C8B-B14F-4D97-AF65-F5344CB8AC3E}">
        <p14:creationId xmlns:p14="http://schemas.microsoft.com/office/powerpoint/2010/main" val="41784028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introduces several principles on how to plan and schedule these communication.</a:t>
            </a:r>
          </a:p>
          <a:p>
            <a:r>
              <a:rPr lang="en-US" dirty="0"/>
              <a:t>I will introduce them one by one.</a:t>
            </a:r>
          </a:p>
          <a:p>
            <a:r>
              <a:rPr lang="en-US" dirty="0"/>
              <a:t>The first principle is utilizing faster links. For example, if we want to send data from d1 to d3, we have 2 options.</a:t>
            </a:r>
          </a:p>
          <a:p>
            <a:r>
              <a:rPr lang="en-US" dirty="0"/>
              <a:t>[CLICK]</a:t>
            </a:r>
          </a:p>
          <a:p>
            <a:r>
              <a:rPr lang="en-US" dirty="0"/>
              <a:t>One option is highlighted in red where d1 can send data to its CPU through PCIe and send to another CPU through QPI and to d3 through PCIe again.</a:t>
            </a:r>
          </a:p>
          <a:p>
            <a:r>
              <a:rPr lang="en-US" dirty="0"/>
              <a:t>[CLICK]</a:t>
            </a:r>
          </a:p>
          <a:p>
            <a:r>
              <a:rPr lang="en-US" dirty="0"/>
              <a:t>The other option is highlighted in yellow where d1 can send data to d2 through </a:t>
            </a:r>
            <a:r>
              <a:rPr lang="en-US" dirty="0" err="1"/>
              <a:t>NVLink</a:t>
            </a:r>
            <a:r>
              <a:rPr lang="en-US" dirty="0"/>
              <a:t> and then to d3 through </a:t>
            </a:r>
            <a:r>
              <a:rPr lang="en-US" dirty="0" err="1"/>
              <a:t>NVLink</a:t>
            </a:r>
            <a:r>
              <a:rPr lang="en-US" dirty="0"/>
              <a:t> again. </a:t>
            </a:r>
          </a:p>
          <a:p>
            <a:r>
              <a:rPr lang="en-US" dirty="0"/>
              <a:t>Obviously the </a:t>
            </a:r>
            <a:r>
              <a:rPr lang="en-US" dirty="0" err="1"/>
              <a:t>NVlink</a:t>
            </a:r>
            <a:r>
              <a:rPr lang="en-US" dirty="0"/>
              <a:t> option is much better then PCIe-QPI route since it has higher bandwidth and thus lower latency.</a:t>
            </a:r>
          </a:p>
        </p:txBody>
      </p:sp>
      <p:sp>
        <p:nvSpPr>
          <p:cNvPr id="4" name="Slide Number Placeholder 3"/>
          <p:cNvSpPr>
            <a:spLocks noGrp="1"/>
          </p:cNvSpPr>
          <p:nvPr>
            <p:ph type="sldNum" sz="quarter" idx="5"/>
          </p:nvPr>
        </p:nvSpPr>
        <p:spPr/>
        <p:txBody>
          <a:bodyPr/>
          <a:lstStyle/>
          <a:p>
            <a:fld id="{4317028A-9953-B446-AD17-7470F1654953}" type="slidenum">
              <a:rPr lang="en-US" smtClean="0"/>
              <a:t>84</a:t>
            </a:fld>
            <a:endParaRPr lang="en-US"/>
          </a:p>
        </p:txBody>
      </p:sp>
    </p:spTree>
    <p:extLst>
      <p:ext uri="{BB962C8B-B14F-4D97-AF65-F5344CB8AC3E}">
        <p14:creationId xmlns:p14="http://schemas.microsoft.com/office/powerpoint/2010/main" val="10496449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principle is called fuse communication.</a:t>
            </a:r>
          </a:p>
          <a:p>
            <a:r>
              <a:rPr lang="en-US" dirty="0"/>
              <a:t>For </a:t>
            </a:r>
            <a:r>
              <a:rPr lang="en-US" dirty="0" err="1"/>
              <a:t>exmaple</a:t>
            </a:r>
            <a:r>
              <a:rPr lang="en-US" dirty="0"/>
              <a:t>, if we want to send data from d1 to d2 and d3 separately. A straightforward way is to let d1 send to d2 through </a:t>
            </a:r>
            <a:r>
              <a:rPr lang="en-US" dirty="0" err="1"/>
              <a:t>NVlink</a:t>
            </a:r>
            <a:r>
              <a:rPr lang="en-US" dirty="0"/>
              <a:t> and d1 to d3 through PCIe-QPI-PCIe route. </a:t>
            </a:r>
          </a:p>
          <a:p>
            <a:r>
              <a:rPr lang="en-US" dirty="0"/>
              <a:t>[CLICK]</a:t>
            </a:r>
          </a:p>
          <a:p>
            <a:r>
              <a:rPr lang="en-US" dirty="0"/>
              <a:t>However, we could have saved some bandwidth by fusing 2 routes into a single route. A more efficient way is to let d1 send to d2 and d2 to d3, so that d2 and d3 can receive the same data. </a:t>
            </a:r>
          </a:p>
        </p:txBody>
      </p:sp>
      <p:sp>
        <p:nvSpPr>
          <p:cNvPr id="4" name="Slide Number Placeholder 3"/>
          <p:cNvSpPr>
            <a:spLocks noGrp="1"/>
          </p:cNvSpPr>
          <p:nvPr>
            <p:ph type="sldNum" sz="quarter" idx="5"/>
          </p:nvPr>
        </p:nvSpPr>
        <p:spPr/>
        <p:txBody>
          <a:bodyPr/>
          <a:lstStyle/>
          <a:p>
            <a:fld id="{4317028A-9953-B446-AD17-7470F1654953}" type="slidenum">
              <a:rPr lang="en-US" smtClean="0"/>
              <a:t>85</a:t>
            </a:fld>
            <a:endParaRPr lang="en-US"/>
          </a:p>
        </p:txBody>
      </p:sp>
    </p:spTree>
    <p:extLst>
      <p:ext uri="{BB962C8B-B14F-4D97-AF65-F5344CB8AC3E}">
        <p14:creationId xmlns:p14="http://schemas.microsoft.com/office/powerpoint/2010/main" val="21843404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principle is to avoid contention.</a:t>
            </a:r>
          </a:p>
          <a:p>
            <a:r>
              <a:rPr lang="en-US" dirty="0"/>
              <a:t>Suppose we want to send data from d1 to d3 and d2 to d4, </a:t>
            </a:r>
          </a:p>
          <a:p>
            <a:r>
              <a:rPr lang="en-US" dirty="0"/>
              <a:t>[CLICK]</a:t>
            </a:r>
          </a:p>
          <a:p>
            <a:r>
              <a:rPr lang="en-US" dirty="0"/>
              <a:t>we can notice that the link from d2 to d3 is shared for 2 routes. Therefore, we need to consider such scenario where a link is shared by multiple routes so the amount of data transferred on the link is way beyond its bandwidth. This link is likely to become a bottleneck and we need to prevent such scenario.</a:t>
            </a:r>
          </a:p>
        </p:txBody>
      </p:sp>
      <p:sp>
        <p:nvSpPr>
          <p:cNvPr id="4" name="Slide Number Placeholder 3"/>
          <p:cNvSpPr>
            <a:spLocks noGrp="1"/>
          </p:cNvSpPr>
          <p:nvPr>
            <p:ph type="sldNum" sz="quarter" idx="5"/>
          </p:nvPr>
        </p:nvSpPr>
        <p:spPr/>
        <p:txBody>
          <a:bodyPr/>
          <a:lstStyle/>
          <a:p>
            <a:fld id="{4317028A-9953-B446-AD17-7470F1654953}" type="slidenum">
              <a:rPr lang="en-US" smtClean="0"/>
              <a:t>86</a:t>
            </a:fld>
            <a:endParaRPr lang="en-US"/>
          </a:p>
        </p:txBody>
      </p:sp>
    </p:spTree>
    <p:extLst>
      <p:ext uri="{BB962C8B-B14F-4D97-AF65-F5344CB8AC3E}">
        <p14:creationId xmlns:p14="http://schemas.microsoft.com/office/powerpoint/2010/main" val="3429810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principle is to balance workloads on different links. Suppose we want to transfer large amount of data from d1 to d3. Rather than relying on only 1 route to transfer all the data, we can divide the data, and let part of the data use the </a:t>
            </a:r>
            <a:r>
              <a:rPr lang="en-US" dirty="0" err="1"/>
              <a:t>NVLink</a:t>
            </a:r>
            <a:r>
              <a:rPr lang="en-US" dirty="0"/>
              <a:t> and the rest of data use the PCIe-QPI-PCIe route. By doing this, we can fully exploit the bandwidth for such heavy data movement and minimize the network latency.</a:t>
            </a:r>
          </a:p>
        </p:txBody>
      </p:sp>
      <p:sp>
        <p:nvSpPr>
          <p:cNvPr id="4" name="Slide Number Placeholder 3"/>
          <p:cNvSpPr>
            <a:spLocks noGrp="1"/>
          </p:cNvSpPr>
          <p:nvPr>
            <p:ph type="sldNum" sz="quarter" idx="5"/>
          </p:nvPr>
        </p:nvSpPr>
        <p:spPr/>
        <p:txBody>
          <a:bodyPr/>
          <a:lstStyle/>
          <a:p>
            <a:fld id="{4317028A-9953-B446-AD17-7470F1654953}" type="slidenum">
              <a:rPr lang="en-US" smtClean="0"/>
              <a:t>87</a:t>
            </a:fld>
            <a:endParaRPr lang="en-US"/>
          </a:p>
        </p:txBody>
      </p:sp>
    </p:spTree>
    <p:extLst>
      <p:ext uri="{BB962C8B-B14F-4D97-AF65-F5344CB8AC3E}">
        <p14:creationId xmlns:p14="http://schemas.microsoft.com/office/powerpoint/2010/main" val="31196756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all these principles, how do we actually formulate this problem in a </a:t>
            </a:r>
            <a:r>
              <a:rPr lang="en-US" dirty="0" err="1"/>
              <a:t>mathmatical</a:t>
            </a:r>
            <a:r>
              <a:rPr lang="en-US" dirty="0"/>
              <a:t> form? </a:t>
            </a:r>
          </a:p>
          <a:p>
            <a:r>
              <a:rPr lang="en-US" dirty="0"/>
              <a:t>Firstly, we can transform the hardware architecture into a link graph where each node represents a device, and the edge between 2 nodes is the link between them. For example, d1 to d4 are 4 GPUs which are partially connected by </a:t>
            </a:r>
            <a:r>
              <a:rPr lang="en-US" dirty="0" err="1"/>
              <a:t>NVLink</a:t>
            </a:r>
            <a:r>
              <a:rPr lang="en-US" dirty="0"/>
              <a:t>. Each CPU has 2 GPUs attached to it. These 2 CPUs are internally connected by QPI.</a:t>
            </a:r>
          </a:p>
        </p:txBody>
      </p:sp>
      <p:sp>
        <p:nvSpPr>
          <p:cNvPr id="4" name="Slide Number Placeholder 3"/>
          <p:cNvSpPr>
            <a:spLocks noGrp="1"/>
          </p:cNvSpPr>
          <p:nvPr>
            <p:ph type="sldNum" sz="quarter" idx="5"/>
          </p:nvPr>
        </p:nvSpPr>
        <p:spPr/>
        <p:txBody>
          <a:bodyPr/>
          <a:lstStyle/>
          <a:p>
            <a:fld id="{4317028A-9953-B446-AD17-7470F1654953}" type="slidenum">
              <a:rPr lang="en-US" smtClean="0"/>
              <a:t>88</a:t>
            </a:fld>
            <a:endParaRPr lang="en-US"/>
          </a:p>
        </p:txBody>
      </p:sp>
    </p:spTree>
    <p:extLst>
      <p:ext uri="{BB962C8B-B14F-4D97-AF65-F5344CB8AC3E}">
        <p14:creationId xmlns:p14="http://schemas.microsoft.com/office/powerpoint/2010/main" val="27190378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suppose we want to send the feature of v from d1 to d3, which route is the most efficient? We can assign a cost value to each edge describing the cost we need to pay if the data is sent through this link. This value is related to the bandwidth of the link and the amount of data that has been assigned to this link. </a:t>
            </a:r>
          </a:p>
          <a:p>
            <a:r>
              <a:rPr lang="en-US" dirty="0"/>
              <a:t>Since we know the source is d1 and destination is d3, we can run a Dijkstra algorithm to find the shortest path between these 2 nodes such that the cost is minimized. We can record this shortest path as part of the plan. After the plan is determined, we will start actual data communication. </a:t>
            </a:r>
          </a:p>
        </p:txBody>
      </p:sp>
      <p:sp>
        <p:nvSpPr>
          <p:cNvPr id="4" name="Slide Number Placeholder 3"/>
          <p:cNvSpPr>
            <a:spLocks noGrp="1"/>
          </p:cNvSpPr>
          <p:nvPr>
            <p:ph type="sldNum" sz="quarter" idx="5"/>
          </p:nvPr>
        </p:nvSpPr>
        <p:spPr/>
        <p:txBody>
          <a:bodyPr/>
          <a:lstStyle/>
          <a:p>
            <a:fld id="{4317028A-9953-B446-AD17-7470F1654953}" type="slidenum">
              <a:rPr lang="en-US" smtClean="0"/>
              <a:t>89</a:t>
            </a:fld>
            <a:endParaRPr lang="en-US"/>
          </a:p>
        </p:txBody>
      </p:sp>
    </p:spTree>
    <p:extLst>
      <p:ext uri="{BB962C8B-B14F-4D97-AF65-F5344CB8AC3E}">
        <p14:creationId xmlns:p14="http://schemas.microsoft.com/office/powerpoint/2010/main" val="283386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A natural question to ask is: can all graph problems solved by the vertex-centric model efficiently?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The answer is no.</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For example, problems that mine subgraph structures with certain properties often have a very high time complexity, and their computation operates on subgraphs rather than individual vertices, so it is neither convenient nor efficient to solve them using the vertex-centric model.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t>In fact, their algorithms usually follow a backtracking process on a search space tree where each node corresponds to a set of vertices, so the search space can be as large as the power set of the vertex set.</a:t>
            </a:r>
          </a:p>
        </p:txBody>
      </p:sp>
      <p:sp>
        <p:nvSpPr>
          <p:cNvPr id="4" name="Slide Number Placeholder 3"/>
          <p:cNvSpPr>
            <a:spLocks noGrp="1"/>
          </p:cNvSpPr>
          <p:nvPr>
            <p:ph type="sldNum" sz="quarter" idx="10"/>
          </p:nvPr>
        </p:nvSpPr>
        <p:spPr/>
        <p:txBody>
          <a:bodyPr/>
          <a:lstStyle/>
          <a:p>
            <a:fld id="{E4BD9A76-C457-694D-9067-3B862B4C239D}" type="slidenum">
              <a:rPr lang="en-US" smtClean="0"/>
              <a:pPr/>
              <a:t>9</a:t>
            </a:fld>
            <a:endParaRPr lang="en-US"/>
          </a:p>
        </p:txBody>
      </p:sp>
    </p:spTree>
    <p:extLst>
      <p:ext uri="{BB962C8B-B14F-4D97-AF65-F5344CB8AC3E}">
        <p14:creationId xmlns:p14="http://schemas.microsoft.com/office/powerpoint/2010/main" val="25031802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Redundant IO or Data Reuse. </a:t>
            </a:r>
            <a:r>
              <a:rPr lang="en-US" dirty="0" err="1"/>
              <a:t>HongTu</a:t>
            </a:r>
            <a:r>
              <a:rPr lang="en-US" dirty="0"/>
              <a:t> in SIGMOD’24 introduces a scenario where the vertex embedding is stored in the CPU memory. It offloads the computation to GPU and copy the necessary vertex embedding from CPU to GPU in every batch. </a:t>
            </a:r>
          </a:p>
          <a:p>
            <a:r>
              <a:rPr lang="en-US" dirty="0"/>
              <a:t>For example, suppose we have 4 GPUs here and each GPU is assigned with 1 vertex and it requires some dependent features. In the most straightforward approach, the CPU will copy the data 4 times, each time to 1 GPU. </a:t>
            </a:r>
          </a:p>
          <a:p>
            <a:r>
              <a:rPr lang="en-US" dirty="0"/>
              <a:t>[CLICK]</a:t>
            </a:r>
          </a:p>
          <a:p>
            <a:r>
              <a:rPr lang="en-US" dirty="0"/>
              <a:t>However, since the vertex 3 is required by GPU 0,1 and 3, its feature is repeatedly loaded 3 times to GPUs through the slow PCIe link. </a:t>
            </a:r>
          </a:p>
          <a:p>
            <a:r>
              <a:rPr lang="en-US" dirty="0"/>
              <a:t>[CLICK]</a:t>
            </a:r>
          </a:p>
          <a:p>
            <a:r>
              <a:rPr lang="en-US" dirty="0"/>
              <a:t>That’s why there exists redundant IO in the CPU-GPU data copying. And this work aims to get rid of such redundant IO.</a:t>
            </a:r>
          </a:p>
        </p:txBody>
      </p:sp>
      <p:sp>
        <p:nvSpPr>
          <p:cNvPr id="4" name="Slide Number Placeholder 3"/>
          <p:cNvSpPr>
            <a:spLocks noGrp="1"/>
          </p:cNvSpPr>
          <p:nvPr>
            <p:ph type="sldNum" sz="quarter" idx="5"/>
          </p:nvPr>
        </p:nvSpPr>
        <p:spPr/>
        <p:txBody>
          <a:bodyPr/>
          <a:lstStyle/>
          <a:p>
            <a:fld id="{4317028A-9953-B446-AD17-7470F1654953}" type="slidenum">
              <a:rPr lang="en-US" smtClean="0"/>
              <a:t>90</a:t>
            </a:fld>
            <a:endParaRPr lang="en-US"/>
          </a:p>
        </p:txBody>
      </p:sp>
    </p:spTree>
    <p:extLst>
      <p:ext uri="{BB962C8B-B14F-4D97-AF65-F5344CB8AC3E}">
        <p14:creationId xmlns:p14="http://schemas.microsoft.com/office/powerpoint/2010/main" val="36549078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introduces inter-</a:t>
            </a:r>
            <a:r>
              <a:rPr lang="en-US" dirty="0" err="1"/>
              <a:t>gpu</a:t>
            </a:r>
            <a:r>
              <a:rPr lang="en-US" dirty="0"/>
              <a:t> comm where on the CPU side, it loads each vertex only once even if a vertex is required by more than 1 GPU, like vertex 3  in this case. </a:t>
            </a:r>
          </a:p>
          <a:p>
            <a:r>
              <a:rPr lang="en-US" dirty="0"/>
              <a:t>Then the GPUs can internally do an all2all broadcast to feed each device with necessary data. This broadcast is done through the fast </a:t>
            </a:r>
            <a:r>
              <a:rPr lang="en-US" dirty="0" err="1"/>
              <a:t>NVLink</a:t>
            </a:r>
            <a:r>
              <a:rPr lang="en-US" dirty="0"/>
              <a:t>, rather than the slow PCIe link. </a:t>
            </a:r>
          </a:p>
          <a:p>
            <a:r>
              <a:rPr lang="en-US" dirty="0"/>
              <a:t>[CLICK]</a:t>
            </a:r>
          </a:p>
          <a:p>
            <a:r>
              <a:rPr lang="en-US" dirty="0"/>
              <a:t>This solution not only get rid of redundant IO but also speeds up data comm w/ faster links.</a:t>
            </a:r>
          </a:p>
        </p:txBody>
      </p:sp>
      <p:sp>
        <p:nvSpPr>
          <p:cNvPr id="4" name="Slide Number Placeholder 3"/>
          <p:cNvSpPr>
            <a:spLocks noGrp="1"/>
          </p:cNvSpPr>
          <p:nvPr>
            <p:ph type="sldNum" sz="quarter" idx="5"/>
          </p:nvPr>
        </p:nvSpPr>
        <p:spPr/>
        <p:txBody>
          <a:bodyPr/>
          <a:lstStyle/>
          <a:p>
            <a:fld id="{4317028A-9953-B446-AD17-7470F1654953}" type="slidenum">
              <a:rPr lang="en-US" smtClean="0"/>
              <a:t>91</a:t>
            </a:fld>
            <a:endParaRPr lang="en-US"/>
          </a:p>
        </p:txBody>
      </p:sp>
    </p:spTree>
    <p:extLst>
      <p:ext uri="{BB962C8B-B14F-4D97-AF65-F5344CB8AC3E}">
        <p14:creationId xmlns:p14="http://schemas.microsoft.com/office/powerpoint/2010/main" val="32287395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talk about redundant IO inside a single batch. There’re also opportunities to reuse the data between consecutive batches. </a:t>
            </a:r>
          </a:p>
          <a:p>
            <a:r>
              <a:rPr lang="en-US" dirty="0"/>
              <a:t>For example, now in the case, the workload for the next batch is shown. We can observe that vertex 2 and 3 is used also in the next batch, and the good news is we’ve already load them in the previous batch. </a:t>
            </a:r>
          </a:p>
          <a:p>
            <a:r>
              <a:rPr lang="en-US" dirty="0"/>
              <a:t>[CLICK]</a:t>
            </a:r>
          </a:p>
          <a:p>
            <a:r>
              <a:rPr lang="en-US" dirty="0"/>
              <a:t>Therefore, we don’t have to load vertex 2 and 3 again, we can just reuse the data from previous batch. </a:t>
            </a:r>
          </a:p>
          <a:p>
            <a:r>
              <a:rPr lang="en-US" dirty="0"/>
              <a:t>[CLICK]</a:t>
            </a:r>
          </a:p>
          <a:p>
            <a:r>
              <a:rPr lang="en-US" dirty="0"/>
              <a:t>The same happens on vertex 4. We can also reuse vertex 4’s data rather than loading it again. </a:t>
            </a:r>
          </a:p>
          <a:p>
            <a:r>
              <a:rPr lang="en-US" dirty="0"/>
              <a:t>[CLICK]</a:t>
            </a:r>
          </a:p>
          <a:p>
            <a:r>
              <a:rPr lang="en-US" dirty="0"/>
              <a:t>But vertex 5 is not the case so we need to load vertex 5 from CPU. </a:t>
            </a:r>
          </a:p>
          <a:p>
            <a:r>
              <a:rPr lang="en-US" dirty="0"/>
              <a:t>This technique is called intra-GPU data reuse because it happens only in the same device between consecutive batches.</a:t>
            </a:r>
          </a:p>
        </p:txBody>
      </p:sp>
      <p:sp>
        <p:nvSpPr>
          <p:cNvPr id="4" name="Slide Number Placeholder 3"/>
          <p:cNvSpPr>
            <a:spLocks noGrp="1"/>
          </p:cNvSpPr>
          <p:nvPr>
            <p:ph type="sldNum" sz="quarter" idx="5"/>
          </p:nvPr>
        </p:nvSpPr>
        <p:spPr/>
        <p:txBody>
          <a:bodyPr/>
          <a:lstStyle/>
          <a:p>
            <a:fld id="{4317028A-9953-B446-AD17-7470F1654953}" type="slidenum">
              <a:rPr lang="en-US" smtClean="0"/>
              <a:t>92</a:t>
            </a:fld>
            <a:endParaRPr lang="en-US"/>
          </a:p>
        </p:txBody>
      </p:sp>
    </p:spTree>
    <p:extLst>
      <p:ext uri="{BB962C8B-B14F-4D97-AF65-F5344CB8AC3E}">
        <p14:creationId xmlns:p14="http://schemas.microsoft.com/office/powerpoint/2010/main" val="25635744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Staleness is an interesting problem which inspires a series of GNN system papers. Roughly speaking, it can be split into 2 categories, namely embedding staleness and weight/gradient staleness. The reason some systems tolerates staleness in training is either they want to reduce the amount of data that are broadcast to reduce IO bottleneck or they support highly asynchronous training pipeline in order to maximize the efficiency. </a:t>
            </a:r>
          </a:p>
          <a:p>
            <a:r>
              <a:rPr lang="en-US" dirty="0"/>
              <a:t>[CLICK]</a:t>
            </a:r>
          </a:p>
          <a:p>
            <a:r>
              <a:rPr lang="en-US" dirty="0"/>
              <a:t>For embedding staleness, we will talk about </a:t>
            </a:r>
            <a:r>
              <a:rPr lang="en-US" dirty="0" err="1"/>
              <a:t>DistGNN</a:t>
            </a:r>
            <a:r>
              <a:rPr lang="en-US" dirty="0"/>
              <a:t> and </a:t>
            </a:r>
            <a:r>
              <a:rPr lang="en-US" dirty="0" err="1"/>
              <a:t>Sancus</a:t>
            </a:r>
            <a:r>
              <a:rPr lang="en-US" dirty="0"/>
              <a:t>. Btw, </a:t>
            </a:r>
            <a:r>
              <a:rPr lang="en-US" dirty="0" err="1"/>
              <a:t>Sancus</a:t>
            </a:r>
            <a:r>
              <a:rPr lang="en-US" dirty="0"/>
              <a:t> won the best paper award in VLDB’22 so you can see that it’s very hot topic. And for weight/gradient staleness, P3 and </a:t>
            </a:r>
            <a:r>
              <a:rPr lang="en-US" dirty="0" err="1"/>
              <a:t>dorylus</a:t>
            </a:r>
            <a:r>
              <a:rPr lang="en-US" dirty="0"/>
              <a:t> will be covered.</a:t>
            </a:r>
          </a:p>
        </p:txBody>
      </p:sp>
      <p:sp>
        <p:nvSpPr>
          <p:cNvPr id="4" name="Slide Number Placeholder 3"/>
          <p:cNvSpPr>
            <a:spLocks noGrp="1"/>
          </p:cNvSpPr>
          <p:nvPr>
            <p:ph type="sldNum" sz="quarter" idx="5"/>
          </p:nvPr>
        </p:nvSpPr>
        <p:spPr/>
        <p:txBody>
          <a:bodyPr/>
          <a:lstStyle/>
          <a:p>
            <a:fld id="{4317028A-9953-B446-AD17-7470F1654953}" type="slidenum">
              <a:rPr lang="en-US" smtClean="0"/>
              <a:t>93</a:t>
            </a:fld>
            <a:endParaRPr lang="en-US"/>
          </a:p>
        </p:txBody>
      </p:sp>
    </p:spTree>
    <p:extLst>
      <p:ext uri="{BB962C8B-B14F-4D97-AF65-F5344CB8AC3E}">
        <p14:creationId xmlns:p14="http://schemas.microsoft.com/office/powerpoint/2010/main" val="25418533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DistGNN</a:t>
            </a:r>
            <a:r>
              <a:rPr lang="en-US" dirty="0"/>
              <a:t> in SC'21 employs a very simple staleness design. Suppose we have an input graph and after partitioning into 4 parts, we obtain the result on the right.</a:t>
            </a:r>
          </a:p>
          <a:p>
            <a:r>
              <a:rPr lang="en-US" dirty="0"/>
              <a:t>[CLICK]</a:t>
            </a:r>
          </a:p>
          <a:p>
            <a:r>
              <a:rPr lang="en-US" dirty="0"/>
              <a:t>Now in the GPU1, in order to do the forward propagation, this vertex need to aggregate feature from 3 remote machines which can be a severe bottleneck. So this paper proposes a technique called delayed remote partial aggregates.</a:t>
            </a:r>
          </a:p>
        </p:txBody>
      </p:sp>
      <p:sp>
        <p:nvSpPr>
          <p:cNvPr id="4" name="Slide Number Placeholder 3"/>
          <p:cNvSpPr>
            <a:spLocks noGrp="1"/>
          </p:cNvSpPr>
          <p:nvPr>
            <p:ph type="sldNum" sz="quarter" idx="5"/>
          </p:nvPr>
        </p:nvSpPr>
        <p:spPr/>
        <p:txBody>
          <a:bodyPr/>
          <a:lstStyle/>
          <a:p>
            <a:fld id="{4317028A-9953-B446-AD17-7470F1654953}" type="slidenum">
              <a:rPr lang="en-US" smtClean="0"/>
              <a:t>94</a:t>
            </a:fld>
            <a:endParaRPr lang="en-US"/>
          </a:p>
        </p:txBody>
      </p:sp>
    </p:spTree>
    <p:extLst>
      <p:ext uri="{BB962C8B-B14F-4D97-AF65-F5344CB8AC3E}">
        <p14:creationId xmlns:p14="http://schemas.microsoft.com/office/powerpoint/2010/main" val="28003578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this means is each remote vertex starts communication in epoch </a:t>
            </a:r>
            <a:r>
              <a:rPr lang="en-US" dirty="0" err="1"/>
              <a:t>i</a:t>
            </a:r>
            <a:r>
              <a:rPr lang="en-US" dirty="0"/>
              <a:t> and asynchronously receives and processes aggregates in epoch </a:t>
            </a:r>
            <a:r>
              <a:rPr lang="en-US" dirty="0" err="1"/>
              <a:t>i</a:t>
            </a:r>
            <a:r>
              <a:rPr lang="en-US" dirty="0"/>
              <a:t> + r.</a:t>
            </a:r>
          </a:p>
          <a:p>
            <a:r>
              <a:rPr lang="en-US" dirty="0"/>
              <a:t>[CLICK]</a:t>
            </a:r>
          </a:p>
          <a:p>
            <a:r>
              <a:rPr lang="en-US" dirty="0"/>
              <a:t>For example, Suppose we are at Epoch 5 right now. </a:t>
            </a:r>
          </a:p>
          <a:p>
            <a:r>
              <a:rPr lang="en-US" dirty="0"/>
              <a:t>GPU 3 send its feature to GPU 1 at Epoch 3 and this feature will be used and aggregated at Epoch 5. So we tolerate stale embeddings from 2 epochs ago and these 2 epochs’ time can be used to do data communication in case the network is congested or slow.</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95</a:t>
            </a:fld>
            <a:endParaRPr lang="en-US"/>
          </a:p>
        </p:txBody>
      </p:sp>
    </p:spTree>
    <p:extLst>
      <p:ext uri="{BB962C8B-B14F-4D97-AF65-F5344CB8AC3E}">
        <p14:creationId xmlns:p14="http://schemas.microsoft.com/office/powerpoint/2010/main" val="12518951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Sancus</a:t>
            </a:r>
            <a:r>
              <a:rPr lang="en-US" dirty="0"/>
              <a:t> in VLDB’22 employs a more fine-grained staleness control.  Recall that the forward propagation is formulated as adjacent matrix A times vertex embedding H times weight matrix W and we can obtain the vertex embeddings for next layer.</a:t>
            </a:r>
          </a:p>
        </p:txBody>
      </p:sp>
      <p:sp>
        <p:nvSpPr>
          <p:cNvPr id="4" name="Slide Number Placeholder 3"/>
          <p:cNvSpPr>
            <a:spLocks noGrp="1"/>
          </p:cNvSpPr>
          <p:nvPr>
            <p:ph type="sldNum" sz="quarter" idx="5"/>
          </p:nvPr>
        </p:nvSpPr>
        <p:spPr/>
        <p:txBody>
          <a:bodyPr/>
          <a:lstStyle/>
          <a:p>
            <a:fld id="{4317028A-9953-B446-AD17-7470F1654953}" type="slidenum">
              <a:rPr lang="en-US" smtClean="0"/>
              <a:t>96</a:t>
            </a:fld>
            <a:endParaRPr lang="en-US"/>
          </a:p>
        </p:txBody>
      </p:sp>
    </p:spTree>
    <p:extLst>
      <p:ext uri="{BB962C8B-B14F-4D97-AF65-F5344CB8AC3E}">
        <p14:creationId xmlns:p14="http://schemas.microsoft.com/office/powerpoint/2010/main" val="22022683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partition this adjacent matrix horizontally into 4 parts, then the result will also be partitioned into 4 parts, each parts corresponds to 1/4 of the input adjacency matrix.</a:t>
            </a:r>
          </a:p>
        </p:txBody>
      </p:sp>
      <p:sp>
        <p:nvSpPr>
          <p:cNvPr id="4" name="Slide Number Placeholder 3"/>
          <p:cNvSpPr>
            <a:spLocks noGrp="1"/>
          </p:cNvSpPr>
          <p:nvPr>
            <p:ph type="sldNum" sz="quarter" idx="5"/>
          </p:nvPr>
        </p:nvSpPr>
        <p:spPr/>
        <p:txBody>
          <a:bodyPr/>
          <a:lstStyle/>
          <a:p>
            <a:fld id="{4317028A-9953-B446-AD17-7470F1654953}" type="slidenum">
              <a:rPr lang="en-US" smtClean="0"/>
              <a:t>97</a:t>
            </a:fld>
            <a:endParaRPr lang="en-US"/>
          </a:p>
        </p:txBody>
      </p:sp>
    </p:spTree>
    <p:extLst>
      <p:ext uri="{BB962C8B-B14F-4D97-AF65-F5344CB8AC3E}">
        <p14:creationId xmlns:p14="http://schemas.microsoft.com/office/powerpoint/2010/main" val="216545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Sancus</a:t>
            </a:r>
            <a:r>
              <a:rPr lang="en-US" dirty="0"/>
              <a:t> first partition the adjacency matrix into 4 sub-matrices a0 a1, a2 and a3 assume we have 4 GPUs. In other words, each GPU maintains 1/4 of the total vertex. </a:t>
            </a:r>
          </a:p>
          <a:p>
            <a:r>
              <a:rPr lang="en-US" dirty="0"/>
              <a:t>[CLICK]</a:t>
            </a:r>
          </a:p>
          <a:p>
            <a:r>
              <a:rPr lang="en-US" dirty="0"/>
              <a:t>Then each GPU starts the computation based on its partial adjacent matrix, the result would be the partial vertex embeddings for the next layer.</a:t>
            </a:r>
          </a:p>
          <a:p>
            <a:r>
              <a:rPr lang="en-US" dirty="0"/>
              <a:t>In order to compute for the next layer, each GPU has to do an all2all broadcast to exchange their partial H’.</a:t>
            </a:r>
          </a:p>
          <a:p>
            <a:endParaRPr lang="en-US" dirty="0"/>
          </a:p>
        </p:txBody>
      </p:sp>
      <p:sp>
        <p:nvSpPr>
          <p:cNvPr id="4" name="Slide Number Placeholder 3"/>
          <p:cNvSpPr>
            <a:spLocks noGrp="1"/>
          </p:cNvSpPr>
          <p:nvPr>
            <p:ph type="sldNum" sz="quarter" idx="5"/>
          </p:nvPr>
        </p:nvSpPr>
        <p:spPr/>
        <p:txBody>
          <a:bodyPr/>
          <a:lstStyle/>
          <a:p>
            <a:fld id="{4317028A-9953-B446-AD17-7470F1654953}" type="slidenum">
              <a:rPr lang="en-US" smtClean="0"/>
              <a:t>98</a:t>
            </a:fld>
            <a:endParaRPr lang="en-US"/>
          </a:p>
        </p:txBody>
      </p:sp>
    </p:spTree>
    <p:extLst>
      <p:ext uri="{BB962C8B-B14F-4D97-AF65-F5344CB8AC3E}">
        <p14:creationId xmlns:p14="http://schemas.microsoft.com/office/powerpoint/2010/main" val="30292988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need all2all broadcast to communicate H0', H1', H2', H3' such that each GPU has the result of the complete H’, </a:t>
            </a:r>
          </a:p>
          <a:p>
            <a:r>
              <a:rPr lang="en-US" dirty="0"/>
              <a:t>[CLICK]</a:t>
            </a:r>
          </a:p>
          <a:p>
            <a:r>
              <a:rPr lang="en-US" dirty="0"/>
              <a:t>But this leads to heavy data shuffling. </a:t>
            </a:r>
          </a:p>
          <a:p>
            <a:r>
              <a:rPr lang="en-US" dirty="0"/>
              <a:t>[CLICK]</a:t>
            </a:r>
          </a:p>
          <a:p>
            <a:r>
              <a:rPr lang="en-US" dirty="0"/>
              <a:t>Therefore </a:t>
            </a:r>
            <a:r>
              <a:rPr lang="en-US" dirty="0" err="1"/>
              <a:t>Sancus</a:t>
            </a:r>
            <a:r>
              <a:rPr lang="en-US" dirty="0"/>
              <a:t> propose Skip-Broadcast.</a:t>
            </a:r>
          </a:p>
          <a:p>
            <a:r>
              <a:rPr lang="en-US" dirty="0"/>
              <a:t>[CLICK]</a:t>
            </a:r>
          </a:p>
          <a:p>
            <a:r>
              <a:rPr lang="en-US" dirty="0"/>
              <a:t>What this means is if we don’t tolerate any staleness, we would do a complete broadcast just like the left fig.</a:t>
            </a:r>
          </a:p>
          <a:p>
            <a:r>
              <a:rPr lang="en-US" dirty="0"/>
              <a:t>If we can skip some broadcast, for example in the middle figure, G2 decided not to broadcast its H2’ to others. </a:t>
            </a:r>
          </a:p>
          <a:p>
            <a:r>
              <a:rPr lang="en-US" dirty="0"/>
              <a:t>[CLICK]</a:t>
            </a:r>
          </a:p>
          <a:p>
            <a:r>
              <a:rPr lang="en-US" dirty="0"/>
              <a:t>So the H2' in the rest GPUs G0, G1 and G3 will be stale.</a:t>
            </a:r>
          </a:p>
          <a:p>
            <a:r>
              <a:rPr lang="en-US" dirty="0"/>
              <a:t>[CLICK]</a:t>
            </a:r>
          </a:p>
          <a:p>
            <a:r>
              <a:rPr lang="en-US" dirty="0"/>
              <a:t>But the good news is we skip several broadcast and get less IO to save some bandwidth.</a:t>
            </a:r>
          </a:p>
        </p:txBody>
      </p:sp>
      <p:sp>
        <p:nvSpPr>
          <p:cNvPr id="4" name="Slide Number Placeholder 3"/>
          <p:cNvSpPr>
            <a:spLocks noGrp="1"/>
          </p:cNvSpPr>
          <p:nvPr>
            <p:ph type="sldNum" sz="quarter" idx="5"/>
          </p:nvPr>
        </p:nvSpPr>
        <p:spPr/>
        <p:txBody>
          <a:bodyPr/>
          <a:lstStyle/>
          <a:p>
            <a:fld id="{4317028A-9953-B446-AD17-7470F1654953}" type="slidenum">
              <a:rPr lang="en-US" smtClean="0"/>
              <a:t>99</a:t>
            </a:fld>
            <a:endParaRPr lang="en-US"/>
          </a:p>
        </p:txBody>
      </p:sp>
    </p:spTree>
    <p:extLst>
      <p:ext uri="{BB962C8B-B14F-4D97-AF65-F5344CB8AC3E}">
        <p14:creationId xmlns:p14="http://schemas.microsoft.com/office/powerpoint/2010/main" val="165827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DF0F-FCB6-6AD0-68E8-DD81F818B5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923474-A3E3-3302-6887-4A88CB8882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83F990-8009-DBAA-0C60-7E135EE12F94}"/>
              </a:ext>
            </a:extLst>
          </p:cNvPr>
          <p:cNvSpPr>
            <a:spLocks noGrp="1"/>
          </p:cNvSpPr>
          <p:nvPr>
            <p:ph type="dt" sz="half" idx="10"/>
          </p:nvPr>
        </p:nvSpPr>
        <p:spPr/>
        <p:txBody>
          <a:bodyPr/>
          <a:lstStyle/>
          <a:p>
            <a:fld id="{3BAD24B1-DC49-0342-9753-C5EC6A6D9D89}" type="datetime1">
              <a:rPr lang="en-US" smtClean="0"/>
              <a:t>7/31/24</a:t>
            </a:fld>
            <a:endParaRPr lang="en-US"/>
          </a:p>
        </p:txBody>
      </p:sp>
      <p:sp>
        <p:nvSpPr>
          <p:cNvPr id="5" name="Footer Placeholder 4">
            <a:extLst>
              <a:ext uri="{FF2B5EF4-FFF2-40B4-BE49-F238E27FC236}">
                <a16:creationId xmlns:a16="http://schemas.microsoft.com/office/drawing/2014/main" id="{8D9E346D-3F19-8DF5-531B-0CF7C16BAF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DCBA4-4B5A-1728-A219-B8C0CDF2A829}"/>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40241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23EEC-0A7B-2E44-B32C-C6D2EAF837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6EF54-1A79-B0A5-28C7-076D9D1FB8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AD7C49-2E11-D24C-389D-3FF210F9C62C}"/>
              </a:ext>
            </a:extLst>
          </p:cNvPr>
          <p:cNvSpPr>
            <a:spLocks noGrp="1"/>
          </p:cNvSpPr>
          <p:nvPr>
            <p:ph type="dt" sz="half" idx="10"/>
          </p:nvPr>
        </p:nvSpPr>
        <p:spPr/>
        <p:txBody>
          <a:bodyPr/>
          <a:lstStyle/>
          <a:p>
            <a:fld id="{57FEE21E-A43C-A842-95A2-C218DE33D120}" type="datetime1">
              <a:rPr lang="en-US" smtClean="0"/>
              <a:t>7/31/24</a:t>
            </a:fld>
            <a:endParaRPr lang="en-US"/>
          </a:p>
        </p:txBody>
      </p:sp>
      <p:sp>
        <p:nvSpPr>
          <p:cNvPr id="5" name="Footer Placeholder 4">
            <a:extLst>
              <a:ext uri="{FF2B5EF4-FFF2-40B4-BE49-F238E27FC236}">
                <a16:creationId xmlns:a16="http://schemas.microsoft.com/office/drawing/2014/main" id="{EEEF93E6-5476-FE29-1EB7-BD62C3EAC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0DC4A-CC0E-56D7-A477-5A5C845FA5DD}"/>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330616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1D9B16-8026-E4E5-EF9D-850EB7E073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A8ADE6-2AF4-38D7-2C36-636B763D3E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310E5-86B9-80E6-7538-E5C88CC8F065}"/>
              </a:ext>
            </a:extLst>
          </p:cNvPr>
          <p:cNvSpPr>
            <a:spLocks noGrp="1"/>
          </p:cNvSpPr>
          <p:nvPr>
            <p:ph type="dt" sz="half" idx="10"/>
          </p:nvPr>
        </p:nvSpPr>
        <p:spPr/>
        <p:txBody>
          <a:bodyPr/>
          <a:lstStyle/>
          <a:p>
            <a:fld id="{83ACD3A7-2008-BE4F-96AB-FCD077FE8F35}" type="datetime1">
              <a:rPr lang="en-US" smtClean="0"/>
              <a:t>7/31/24</a:t>
            </a:fld>
            <a:endParaRPr lang="en-US"/>
          </a:p>
        </p:txBody>
      </p:sp>
      <p:sp>
        <p:nvSpPr>
          <p:cNvPr id="5" name="Footer Placeholder 4">
            <a:extLst>
              <a:ext uri="{FF2B5EF4-FFF2-40B4-BE49-F238E27FC236}">
                <a16:creationId xmlns:a16="http://schemas.microsoft.com/office/drawing/2014/main" id="{678933AE-6DC4-2DA5-D442-C265CD012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8AA4D-59F7-CA55-EF08-C65BC03D9021}"/>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153361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CC180-4051-095D-0120-873B77F94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218F1C-C69E-2B2F-140E-E695E1CA3B05}"/>
              </a:ext>
            </a:extLst>
          </p:cNvPr>
          <p:cNvSpPr>
            <a:spLocks noGrp="1"/>
          </p:cNvSpPr>
          <p:nvPr>
            <p:ph idx="1"/>
          </p:nvPr>
        </p:nvSpPr>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24CB15-9D67-D5D4-E668-CE5EF6C5D006}"/>
              </a:ext>
            </a:extLst>
          </p:cNvPr>
          <p:cNvSpPr>
            <a:spLocks noGrp="1"/>
          </p:cNvSpPr>
          <p:nvPr>
            <p:ph type="dt" sz="half" idx="10"/>
          </p:nvPr>
        </p:nvSpPr>
        <p:spPr/>
        <p:txBody>
          <a:bodyPr/>
          <a:lstStyle/>
          <a:p>
            <a:fld id="{3A87E5E2-D47D-1044-A855-9E18C2356A1E}" type="datetime1">
              <a:rPr lang="en-US" smtClean="0"/>
              <a:t>7/31/24</a:t>
            </a:fld>
            <a:endParaRPr lang="en-US"/>
          </a:p>
        </p:txBody>
      </p:sp>
      <p:sp>
        <p:nvSpPr>
          <p:cNvPr id="5" name="Footer Placeholder 4">
            <a:extLst>
              <a:ext uri="{FF2B5EF4-FFF2-40B4-BE49-F238E27FC236}">
                <a16:creationId xmlns:a16="http://schemas.microsoft.com/office/drawing/2014/main" id="{C0FCC084-8A0B-5FE4-B766-DABB20736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3620E-0461-CA6C-0EAA-DB6628DFFC17}"/>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328124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C0252-9E39-A9B6-73C5-33858F7D01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7236C7-50CC-DB44-3ED3-D4CCC2094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436942-C892-3679-C2A7-A7C97E4B3779}"/>
              </a:ext>
            </a:extLst>
          </p:cNvPr>
          <p:cNvSpPr>
            <a:spLocks noGrp="1"/>
          </p:cNvSpPr>
          <p:nvPr>
            <p:ph type="dt" sz="half" idx="10"/>
          </p:nvPr>
        </p:nvSpPr>
        <p:spPr/>
        <p:txBody>
          <a:bodyPr/>
          <a:lstStyle/>
          <a:p>
            <a:fld id="{83963DE6-8A02-9440-87CF-E61F9A461101}" type="datetime1">
              <a:rPr lang="en-US" smtClean="0"/>
              <a:t>7/31/24</a:t>
            </a:fld>
            <a:endParaRPr lang="en-US"/>
          </a:p>
        </p:txBody>
      </p:sp>
      <p:sp>
        <p:nvSpPr>
          <p:cNvPr id="5" name="Footer Placeholder 4">
            <a:extLst>
              <a:ext uri="{FF2B5EF4-FFF2-40B4-BE49-F238E27FC236}">
                <a16:creationId xmlns:a16="http://schemas.microsoft.com/office/drawing/2014/main" id="{DF9DA7C5-7447-57D9-DAF1-70CE6EAA3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BF270-AB4E-0500-5544-9479274B0DF4}"/>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234716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0425-4067-F451-B0D4-C1BAC959D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68EBD-C84D-9672-0AC5-08F708D66D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D96EFB-5573-120B-72FC-FFFBD11DD2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81AC93-63B8-EE79-6D8D-A4E79264B7CB}"/>
              </a:ext>
            </a:extLst>
          </p:cNvPr>
          <p:cNvSpPr>
            <a:spLocks noGrp="1"/>
          </p:cNvSpPr>
          <p:nvPr>
            <p:ph type="dt" sz="half" idx="10"/>
          </p:nvPr>
        </p:nvSpPr>
        <p:spPr/>
        <p:txBody>
          <a:bodyPr/>
          <a:lstStyle/>
          <a:p>
            <a:fld id="{877917ED-91DA-A14A-9DE7-F74464F67D74}" type="datetime1">
              <a:rPr lang="en-US" smtClean="0"/>
              <a:t>7/31/24</a:t>
            </a:fld>
            <a:endParaRPr lang="en-US"/>
          </a:p>
        </p:txBody>
      </p:sp>
      <p:sp>
        <p:nvSpPr>
          <p:cNvPr id="6" name="Footer Placeholder 5">
            <a:extLst>
              <a:ext uri="{FF2B5EF4-FFF2-40B4-BE49-F238E27FC236}">
                <a16:creationId xmlns:a16="http://schemas.microsoft.com/office/drawing/2014/main" id="{7276C77C-A65E-4BDB-204A-D952646F8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29134-CAEF-4894-FF77-C573B107EA34}"/>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4116158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E5604-1CAE-976A-6DEC-4D3EA732D1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C9AF8-543E-0C16-1999-1683C403CA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002A8-D0A6-C0DB-83DE-7B5F8565C5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12A67-CA8A-2D48-2CB5-BFC486493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2235A3-9149-3F99-A44A-C17F1F689D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6CA36D-359B-EB1A-1DAA-D07D25A35FD5}"/>
              </a:ext>
            </a:extLst>
          </p:cNvPr>
          <p:cNvSpPr>
            <a:spLocks noGrp="1"/>
          </p:cNvSpPr>
          <p:nvPr>
            <p:ph type="dt" sz="half" idx="10"/>
          </p:nvPr>
        </p:nvSpPr>
        <p:spPr/>
        <p:txBody>
          <a:bodyPr/>
          <a:lstStyle/>
          <a:p>
            <a:fld id="{1EC23F44-EB8F-1747-9588-B8D4B9E6C32A}" type="datetime1">
              <a:rPr lang="en-US" smtClean="0"/>
              <a:t>7/31/24</a:t>
            </a:fld>
            <a:endParaRPr lang="en-US"/>
          </a:p>
        </p:txBody>
      </p:sp>
      <p:sp>
        <p:nvSpPr>
          <p:cNvPr id="8" name="Footer Placeholder 7">
            <a:extLst>
              <a:ext uri="{FF2B5EF4-FFF2-40B4-BE49-F238E27FC236}">
                <a16:creationId xmlns:a16="http://schemas.microsoft.com/office/drawing/2014/main" id="{F5EC42CE-0781-97C4-ED75-40BB84FB2C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E434EE-2FBF-FE98-7BC9-9101FBE00D9D}"/>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46293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A2DE-4CC0-9537-2C1D-623B36E2CBD6}"/>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0127AB2-E1B5-806E-3332-648B3EDF4E10}"/>
              </a:ext>
            </a:extLst>
          </p:cNvPr>
          <p:cNvSpPr>
            <a:spLocks noGrp="1"/>
          </p:cNvSpPr>
          <p:nvPr>
            <p:ph type="dt" sz="half" idx="10"/>
          </p:nvPr>
        </p:nvSpPr>
        <p:spPr/>
        <p:txBody>
          <a:bodyPr/>
          <a:lstStyle/>
          <a:p>
            <a:fld id="{B7835FA0-C98D-AB4D-B408-607CB89DDC11}" type="datetime1">
              <a:rPr lang="en-US" smtClean="0"/>
              <a:t>7/31/24</a:t>
            </a:fld>
            <a:endParaRPr lang="en-US"/>
          </a:p>
        </p:txBody>
      </p:sp>
      <p:sp>
        <p:nvSpPr>
          <p:cNvPr id="4" name="Footer Placeholder 3">
            <a:extLst>
              <a:ext uri="{FF2B5EF4-FFF2-40B4-BE49-F238E27FC236}">
                <a16:creationId xmlns:a16="http://schemas.microsoft.com/office/drawing/2014/main" id="{192FE959-B8FC-1765-4BA7-DB07A56EA7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0DAAB0-3A1F-43EB-FE55-8F778408E5AD}"/>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569222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B378DF-0821-4FD0-9191-627BEDC78E01}"/>
              </a:ext>
            </a:extLst>
          </p:cNvPr>
          <p:cNvSpPr>
            <a:spLocks noGrp="1"/>
          </p:cNvSpPr>
          <p:nvPr>
            <p:ph type="dt" sz="half" idx="10"/>
          </p:nvPr>
        </p:nvSpPr>
        <p:spPr/>
        <p:txBody>
          <a:bodyPr/>
          <a:lstStyle/>
          <a:p>
            <a:fld id="{DDEC67BA-34DD-7244-87F5-7D70DB1EE573}" type="datetime1">
              <a:rPr lang="en-US" smtClean="0"/>
              <a:t>7/31/24</a:t>
            </a:fld>
            <a:endParaRPr lang="en-US"/>
          </a:p>
        </p:txBody>
      </p:sp>
      <p:sp>
        <p:nvSpPr>
          <p:cNvPr id="3" name="Footer Placeholder 2">
            <a:extLst>
              <a:ext uri="{FF2B5EF4-FFF2-40B4-BE49-F238E27FC236}">
                <a16:creationId xmlns:a16="http://schemas.microsoft.com/office/drawing/2014/main" id="{004C2510-B858-844A-3E7F-F182261426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DB4D3B-9664-A1DA-F7D3-DD112DB0A3C7}"/>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233894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CF92-8BCA-600B-8A00-6A5482BAA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DC3DC-4EA2-16D1-9C76-CD8F844AB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6E2FAD-4105-AA6E-00C4-C5602C841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C44B89-F290-830F-75E0-9ACFFCF0A0AA}"/>
              </a:ext>
            </a:extLst>
          </p:cNvPr>
          <p:cNvSpPr>
            <a:spLocks noGrp="1"/>
          </p:cNvSpPr>
          <p:nvPr>
            <p:ph type="dt" sz="half" idx="10"/>
          </p:nvPr>
        </p:nvSpPr>
        <p:spPr/>
        <p:txBody>
          <a:bodyPr/>
          <a:lstStyle/>
          <a:p>
            <a:fld id="{B93706D8-3642-8740-871D-DC30FC85510D}" type="datetime1">
              <a:rPr lang="en-US" smtClean="0"/>
              <a:t>7/31/24</a:t>
            </a:fld>
            <a:endParaRPr lang="en-US"/>
          </a:p>
        </p:txBody>
      </p:sp>
      <p:sp>
        <p:nvSpPr>
          <p:cNvPr id="6" name="Footer Placeholder 5">
            <a:extLst>
              <a:ext uri="{FF2B5EF4-FFF2-40B4-BE49-F238E27FC236}">
                <a16:creationId xmlns:a16="http://schemas.microsoft.com/office/drawing/2014/main" id="{B22D1394-C9C0-C616-48E5-C827F4354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9A276F-0024-61A7-0008-F99E1D208952}"/>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275047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8B00-448D-323D-F385-2C328FF42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CD76EB-3119-9018-1D7A-0FD7491526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0009F-0518-5A20-2030-8E20B713A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2133F-40DD-7BD4-994C-A6BF656314D5}"/>
              </a:ext>
            </a:extLst>
          </p:cNvPr>
          <p:cNvSpPr>
            <a:spLocks noGrp="1"/>
          </p:cNvSpPr>
          <p:nvPr>
            <p:ph type="dt" sz="half" idx="10"/>
          </p:nvPr>
        </p:nvSpPr>
        <p:spPr/>
        <p:txBody>
          <a:bodyPr/>
          <a:lstStyle/>
          <a:p>
            <a:fld id="{D14017DF-5CDA-B749-8F8A-6A3D3DABF776}" type="datetime1">
              <a:rPr lang="en-US" smtClean="0"/>
              <a:t>7/31/24</a:t>
            </a:fld>
            <a:endParaRPr lang="en-US"/>
          </a:p>
        </p:txBody>
      </p:sp>
      <p:sp>
        <p:nvSpPr>
          <p:cNvPr id="6" name="Footer Placeholder 5">
            <a:extLst>
              <a:ext uri="{FF2B5EF4-FFF2-40B4-BE49-F238E27FC236}">
                <a16:creationId xmlns:a16="http://schemas.microsoft.com/office/drawing/2014/main" id="{CE42C2CA-B904-3933-3EBA-0C5099EF00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35A83-3264-B14C-C272-BDE66EA4FD85}"/>
              </a:ext>
            </a:extLst>
          </p:cNvPr>
          <p:cNvSpPr>
            <a:spLocks noGrp="1"/>
          </p:cNvSpPr>
          <p:nvPr>
            <p:ph type="sldNum" sz="quarter" idx="12"/>
          </p:nvPr>
        </p:nvSpPr>
        <p:spPr/>
        <p:txBody>
          <a:bodyPr/>
          <a:lstStyle/>
          <a:p>
            <a:fld id="{6F6053F2-432F-FB4F-AC79-1AD4FC0B2E9E}" type="slidenum">
              <a:rPr lang="en-US" smtClean="0"/>
              <a:t>‹#›</a:t>
            </a:fld>
            <a:endParaRPr lang="en-US"/>
          </a:p>
        </p:txBody>
      </p:sp>
    </p:spTree>
    <p:extLst>
      <p:ext uri="{BB962C8B-B14F-4D97-AF65-F5344CB8AC3E}">
        <p14:creationId xmlns:p14="http://schemas.microsoft.com/office/powerpoint/2010/main" val="2089389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B37BBC-1237-EA6A-E441-B6DD4910B7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37E940-889A-2800-93BA-3E5C4F168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2942E38-001C-009A-75CA-2C9AC6619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636AD8-583C-CA4F-B708-345EBA300A19}" type="datetime1">
              <a:rPr lang="en-US" smtClean="0"/>
              <a:t>7/31/24</a:t>
            </a:fld>
            <a:endParaRPr lang="en-US"/>
          </a:p>
        </p:txBody>
      </p:sp>
      <p:sp>
        <p:nvSpPr>
          <p:cNvPr id="5" name="Footer Placeholder 4">
            <a:extLst>
              <a:ext uri="{FF2B5EF4-FFF2-40B4-BE49-F238E27FC236}">
                <a16:creationId xmlns:a16="http://schemas.microsoft.com/office/drawing/2014/main" id="{5B1FCA3C-CE43-8F3D-B268-50975CDF10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C47EB2E-1E6F-6862-12A9-C1B2EDEB8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6053F2-432F-FB4F-AC79-1AD4FC0B2E9E}" type="slidenum">
              <a:rPr lang="en-US" smtClean="0"/>
              <a:t>‹#›</a:t>
            </a:fld>
            <a:endParaRPr lang="en-US"/>
          </a:p>
        </p:txBody>
      </p:sp>
    </p:spTree>
    <p:extLst>
      <p:ext uri="{BB962C8B-B14F-4D97-AF65-F5344CB8AC3E}">
        <p14:creationId xmlns:p14="http://schemas.microsoft.com/office/powerpoint/2010/main" val="193243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6600" b="1" i="0" kern="1200">
          <a:solidFill>
            <a:schemeClr val="tx1"/>
          </a:solidFill>
          <a:latin typeface="Corbel" panose="020B0503020204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0.png"/><Relationship Id="rId26" Type="http://schemas.openxmlformats.org/officeDocument/2006/relationships/image" Target="../media/image74.png"/><Relationship Id="rId39" Type="http://schemas.openxmlformats.org/officeDocument/2006/relationships/image" Target="../media/image870.png"/><Relationship Id="rId21" Type="http://schemas.openxmlformats.org/officeDocument/2006/relationships/image" Target="../media/image690.png"/><Relationship Id="rId34" Type="http://schemas.openxmlformats.org/officeDocument/2006/relationships/image" Target="../media/image820.png"/><Relationship Id="rId42" Type="http://schemas.openxmlformats.org/officeDocument/2006/relationships/image" Target="../media/image90.png"/><Relationship Id="rId47" Type="http://schemas.openxmlformats.org/officeDocument/2006/relationships/image" Target="../media/image950.png"/><Relationship Id="rId7" Type="http://schemas.openxmlformats.org/officeDocument/2006/relationships/image" Target="../media/image55.png"/><Relationship Id="rId2" Type="http://schemas.openxmlformats.org/officeDocument/2006/relationships/notesSlide" Target="../notesSlides/notesSlide100.xml"/><Relationship Id="rId16" Type="http://schemas.openxmlformats.org/officeDocument/2006/relationships/image" Target="../media/image640.png"/><Relationship Id="rId29"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0.png"/><Relationship Id="rId24" Type="http://schemas.openxmlformats.org/officeDocument/2006/relationships/image" Target="../media/image720.png"/><Relationship Id="rId32" Type="http://schemas.openxmlformats.org/officeDocument/2006/relationships/image" Target="../media/image800.png"/><Relationship Id="rId37" Type="http://schemas.openxmlformats.org/officeDocument/2006/relationships/image" Target="../media/image850.png"/><Relationship Id="rId40" Type="http://schemas.openxmlformats.org/officeDocument/2006/relationships/image" Target="../media/image88.png"/><Relationship Id="rId45" Type="http://schemas.openxmlformats.org/officeDocument/2006/relationships/image" Target="../media/image93.png"/><Relationship Id="rId5" Type="http://schemas.openxmlformats.org/officeDocument/2006/relationships/image" Target="../media/image53.png"/><Relationship Id="rId15" Type="http://schemas.openxmlformats.org/officeDocument/2006/relationships/image" Target="../media/image630.png"/><Relationship Id="rId23" Type="http://schemas.openxmlformats.org/officeDocument/2006/relationships/image" Target="../media/image710.png"/><Relationship Id="rId28" Type="http://schemas.openxmlformats.org/officeDocument/2006/relationships/image" Target="../media/image760.png"/><Relationship Id="rId36" Type="http://schemas.openxmlformats.org/officeDocument/2006/relationships/image" Target="../media/image840.png"/><Relationship Id="rId10" Type="http://schemas.openxmlformats.org/officeDocument/2006/relationships/image" Target="../media/image58.png"/><Relationship Id="rId19" Type="http://schemas.openxmlformats.org/officeDocument/2006/relationships/image" Target="../media/image670.png"/><Relationship Id="rId31" Type="http://schemas.openxmlformats.org/officeDocument/2006/relationships/image" Target="../media/image790.png"/><Relationship Id="rId44" Type="http://schemas.openxmlformats.org/officeDocument/2006/relationships/image" Target="../media/image920.png"/><Relationship Id="rId4" Type="http://schemas.openxmlformats.org/officeDocument/2006/relationships/image" Target="../media/image520.png"/><Relationship Id="rId9" Type="http://schemas.openxmlformats.org/officeDocument/2006/relationships/image" Target="../media/image570.png"/><Relationship Id="rId14" Type="http://schemas.openxmlformats.org/officeDocument/2006/relationships/image" Target="../media/image620.png"/><Relationship Id="rId22" Type="http://schemas.openxmlformats.org/officeDocument/2006/relationships/image" Target="../media/image700.png"/><Relationship Id="rId27" Type="http://schemas.openxmlformats.org/officeDocument/2006/relationships/image" Target="../media/image750.png"/><Relationship Id="rId30" Type="http://schemas.openxmlformats.org/officeDocument/2006/relationships/image" Target="../media/image780.png"/><Relationship Id="rId35" Type="http://schemas.openxmlformats.org/officeDocument/2006/relationships/image" Target="../media/image830.png"/><Relationship Id="rId43" Type="http://schemas.openxmlformats.org/officeDocument/2006/relationships/image" Target="../media/image91.png"/><Relationship Id="rId8" Type="http://schemas.openxmlformats.org/officeDocument/2006/relationships/image" Target="../media/image560.png"/><Relationship Id="rId3" Type="http://schemas.openxmlformats.org/officeDocument/2006/relationships/image" Target="../media/image511.png"/><Relationship Id="rId12" Type="http://schemas.openxmlformats.org/officeDocument/2006/relationships/image" Target="../media/image600.png"/><Relationship Id="rId17" Type="http://schemas.openxmlformats.org/officeDocument/2006/relationships/image" Target="../media/image650.png"/><Relationship Id="rId25" Type="http://schemas.openxmlformats.org/officeDocument/2006/relationships/image" Target="../media/image73.png"/><Relationship Id="rId33" Type="http://schemas.openxmlformats.org/officeDocument/2006/relationships/image" Target="../media/image810.png"/><Relationship Id="rId38" Type="http://schemas.openxmlformats.org/officeDocument/2006/relationships/image" Target="../media/image86.png"/><Relationship Id="rId46" Type="http://schemas.openxmlformats.org/officeDocument/2006/relationships/image" Target="../media/image94.png"/><Relationship Id="rId20" Type="http://schemas.openxmlformats.org/officeDocument/2006/relationships/image" Target="../media/image680.png"/><Relationship Id="rId41"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930.png"/></Relationships>
</file>

<file path=ppt/slides/_rels/slide1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mailto:yanda@iu.ed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tiff"/></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8.tif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67.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mailto:yanda@iu.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2.png"/><Relationship Id="rId7" Type="http://schemas.microsoft.com/office/2007/relationships/hdphoto" Target="../media/hdphoto3.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3.png"/><Relationship Id="rId4" Type="http://schemas.openxmlformats.org/officeDocument/2006/relationships/image" Target="../media/image86.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mailto:lyyuan@iu.edu" TargetMode="External"/><Relationship Id="rId5" Type="http://schemas.openxmlformats.org/officeDocument/2006/relationships/image" Target="../media/image90.jpe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30.png"/><Relationship Id="rId7" Type="http://schemas.openxmlformats.org/officeDocument/2006/relationships/image" Target="../media/image61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10.png"/><Relationship Id="rId5"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png"/><Relationship Id="rId7"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0.pn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tif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2.emf"/></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05.sv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08.svg"/><Relationship Id="rId4" Type="http://schemas.openxmlformats.org/officeDocument/2006/relationships/image" Target="../media/image10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11.svg"/><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 Id="rId9" Type="http://schemas.openxmlformats.org/officeDocument/2006/relationships/image" Target="../media/image35.pn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5.svg"/></Relationships>
</file>

<file path=ppt/slides/_rels/slide9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08.sv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21.svg"/></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490.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97.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490.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sv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22.png"/><Relationship Id="rId4" Type="http://schemas.openxmlformats.org/officeDocument/2006/relationships/image" Target="../media/image10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5C26-7AA9-AA2F-C90D-101337670296}"/>
              </a:ext>
            </a:extLst>
          </p:cNvPr>
          <p:cNvSpPr>
            <a:spLocks noGrp="1"/>
          </p:cNvSpPr>
          <p:nvPr>
            <p:ph type="ctrTitle"/>
          </p:nvPr>
        </p:nvSpPr>
        <p:spPr>
          <a:xfrm>
            <a:off x="398045" y="2755000"/>
            <a:ext cx="11372777" cy="1377224"/>
          </a:xfrm>
        </p:spPr>
        <p:txBody>
          <a:bodyPr>
            <a:noAutofit/>
          </a:bodyPr>
          <a:lstStyle/>
          <a:p>
            <a:r>
              <a:rPr lang="en-US" sz="4400" b="1" dirty="0"/>
              <a:t>Systems for Scalable Graph Analytics and Machine Learning: Trends and Methods </a:t>
            </a:r>
          </a:p>
        </p:txBody>
      </p:sp>
      <p:pic>
        <p:nvPicPr>
          <p:cNvPr id="5" name="Picture 2" descr="IU's Marketing Lockups: Logo and Marks: Design: IU Brand: Indiana University">
            <a:extLst>
              <a:ext uri="{FF2B5EF4-FFF2-40B4-BE49-F238E27FC236}">
                <a16:creationId xmlns:a16="http://schemas.microsoft.com/office/drawing/2014/main" id="{B26C29F8-A51F-E57D-21FC-8F06BB86F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89" t="20000" r="9836" b="18798"/>
          <a:stretch/>
        </p:blipFill>
        <p:spPr bwMode="auto">
          <a:xfrm>
            <a:off x="6166586" y="445441"/>
            <a:ext cx="3594199" cy="16999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0">
            <a:extLst>
              <a:ext uri="{FF2B5EF4-FFF2-40B4-BE49-F238E27FC236}">
                <a16:creationId xmlns:a16="http://schemas.microsoft.com/office/drawing/2014/main" id="{41D4DA59-5BFB-124E-65F5-81DACFB8D782}"/>
              </a:ext>
            </a:extLst>
          </p:cNvPr>
          <p:cNvSpPr>
            <a:spLocks noChangeArrowheads="1"/>
          </p:cNvSpPr>
          <p:nvPr/>
        </p:nvSpPr>
        <p:spPr bwMode="auto">
          <a:xfrm>
            <a:off x="2399799" y="4547763"/>
            <a:ext cx="3591697" cy="1261884"/>
          </a:xfrm>
          <a:prstGeom prst="rect">
            <a:avLst/>
          </a:prstGeom>
          <a:noFill/>
          <a:ln w="9525">
            <a:noFill/>
            <a:miter lim="800000"/>
            <a:headEnd/>
            <a:tailEnd/>
          </a:ln>
        </p:spPr>
        <p:txBody>
          <a:bodyPr wrap="square">
            <a:prstTxWarp prst="textNoShape">
              <a:avLst/>
            </a:prstTxWarp>
            <a:spAutoFit/>
          </a:bodyPr>
          <a:lstStyle/>
          <a:p>
            <a:pPr algn="ctr"/>
            <a:r>
              <a:rPr lang="en-US" altLang="zh-CN"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Da</a:t>
            </a:r>
            <a:r>
              <a:rPr lang="zh-CN" altLang="en-US"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 </a:t>
            </a:r>
            <a:r>
              <a:rPr lang="en-US" altLang="zh-CN"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Yan, </a:t>
            </a:r>
            <a:r>
              <a:rPr lang="en-US" altLang="zh-CN" sz="2400" dirty="0" err="1">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Lyuheng</a:t>
            </a:r>
            <a:r>
              <a:rPr lang="en-US" altLang="zh-CN"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 Yuan, </a:t>
            </a:r>
            <a:r>
              <a:rPr lang="en-US" altLang="zh-CN" sz="2400" dirty="0" err="1">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Akhlaque</a:t>
            </a:r>
            <a:r>
              <a:rPr lang="en-US" altLang="zh-CN"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 Ahmad</a:t>
            </a:r>
          </a:p>
          <a:p>
            <a:pPr algn="ctr"/>
            <a:endParaRPr lang="en-US" altLang="zh-CN" sz="8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endParaRPr>
          </a:p>
          <a:p>
            <a:pPr algn="ctr"/>
            <a:r>
              <a:rPr lang="en-US" altLang="zh-CN" sz="20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Indiana University Bloomington</a:t>
            </a:r>
          </a:p>
        </p:txBody>
      </p:sp>
      <p:pic>
        <p:nvPicPr>
          <p:cNvPr id="1031" name="Picture 7" descr="Download The Chinese University of Hong Kong (CUHK) Logo in SVG Vector or PNG File Format - Logo ...">
            <a:extLst>
              <a:ext uri="{FF2B5EF4-FFF2-40B4-BE49-F238E27FC236}">
                <a16:creationId xmlns:a16="http://schemas.microsoft.com/office/drawing/2014/main" id="{7D3F5DA8-1738-75BB-522A-6F075B994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14" t="33498" r="69379" b="37035"/>
          <a:stretch/>
        </p:blipFill>
        <p:spPr bwMode="auto">
          <a:xfrm>
            <a:off x="9863415" y="97785"/>
            <a:ext cx="2052605" cy="203577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IJCAI 2024">
            <a:extLst>
              <a:ext uri="{FF2B5EF4-FFF2-40B4-BE49-F238E27FC236}">
                <a16:creationId xmlns:a16="http://schemas.microsoft.com/office/drawing/2014/main" id="{F9A317CF-974F-168C-24F5-4A42AA05A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603" y="670083"/>
            <a:ext cx="3538947" cy="11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0">
            <a:extLst>
              <a:ext uri="{FF2B5EF4-FFF2-40B4-BE49-F238E27FC236}">
                <a16:creationId xmlns:a16="http://schemas.microsoft.com/office/drawing/2014/main" id="{A17A57AD-D45F-842A-F9FD-1099A1A3DF3E}"/>
              </a:ext>
            </a:extLst>
          </p:cNvPr>
          <p:cNvSpPr>
            <a:spLocks noChangeArrowheads="1"/>
          </p:cNvSpPr>
          <p:nvPr/>
        </p:nvSpPr>
        <p:spPr bwMode="auto">
          <a:xfrm>
            <a:off x="6478599" y="4547763"/>
            <a:ext cx="4080842" cy="1261884"/>
          </a:xfrm>
          <a:prstGeom prst="rect">
            <a:avLst/>
          </a:prstGeom>
          <a:noFill/>
          <a:ln w="9525">
            <a:noFill/>
            <a:miter lim="800000"/>
            <a:headEnd/>
            <a:tailEnd/>
          </a:ln>
        </p:spPr>
        <p:txBody>
          <a:bodyPr wrap="square">
            <a:prstTxWarp prst="textNoShape">
              <a:avLst/>
            </a:prstTxWarp>
            <a:spAutoFit/>
          </a:bodyPr>
          <a:lstStyle/>
          <a:p>
            <a:pPr algn="ctr"/>
            <a:r>
              <a:rPr lang="en-US" altLang="zh-CN" sz="2400" dirty="0" err="1">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Chenguang</a:t>
            </a:r>
            <a:r>
              <a:rPr lang="en-US" altLang="zh-CN"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 Zheng,</a:t>
            </a:r>
          </a:p>
          <a:p>
            <a:pPr algn="ctr"/>
            <a:r>
              <a:rPr lang="en-US" altLang="zh-CN" sz="24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Hongzhi Chen, James Cheng</a:t>
            </a:r>
          </a:p>
          <a:p>
            <a:pPr algn="ctr"/>
            <a:endParaRPr lang="en-US" altLang="zh-CN" sz="8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endParaRPr>
          </a:p>
          <a:p>
            <a:pPr algn="ctr"/>
            <a:r>
              <a:rPr lang="en-US" altLang="zh-CN" sz="20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The Chinese University of Hong Kong</a:t>
            </a:r>
          </a:p>
        </p:txBody>
      </p:sp>
    </p:spTree>
    <p:extLst>
      <p:ext uri="{BB962C8B-B14F-4D97-AF65-F5344CB8AC3E}">
        <p14:creationId xmlns:p14="http://schemas.microsoft.com/office/powerpoint/2010/main" val="1430101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dirty="0">
                <a:solidFill>
                  <a:srgbClr val="C00000"/>
                </a:solidFill>
                <a:latin typeface="Times New Roman" panose="02020603050405020304" pitchFamily="18" charset="0"/>
                <a:cs typeface="Times New Roman" panose="02020603050405020304" pitchFamily="18" charset="0"/>
              </a:rPr>
              <a:t>Is </a:t>
            </a:r>
            <a:r>
              <a:rPr lang="en-US" altLang="zh-CN" sz="6600" b="1" dirty="0">
                <a:solidFill>
                  <a:srgbClr val="C00000"/>
                </a:solidFill>
                <a:latin typeface="Times New Roman" panose="02020603050405020304" pitchFamily="18" charset="0"/>
                <a:cs typeface="Times New Roman" panose="02020603050405020304" pitchFamily="18" charset="0"/>
              </a:rPr>
              <a:t>TLAV</a:t>
            </a:r>
            <a:r>
              <a:rPr lang="en-US" altLang="zh-CN" dirty="0">
                <a:solidFill>
                  <a:srgbClr val="C00000"/>
                </a:solidFill>
                <a:latin typeface="Times New Roman" panose="02020603050405020304" pitchFamily="18" charset="0"/>
                <a:cs typeface="Times New Roman" panose="02020603050405020304" pitchFamily="18" charset="0"/>
              </a:rPr>
              <a:t> Sufficient?</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10</a:t>
            </a:fld>
            <a:endParaRPr lang="en-US" sz="2000" dirty="0">
              <a:solidFill>
                <a:schemeClr val="tx1"/>
              </a:solidFill>
              <a:latin typeface="Arial" pitchFamily="34" charset="0"/>
              <a:cs typeface="Arial" pitchFamily="34" charset="0"/>
            </a:endParaRPr>
          </a:p>
        </p:txBody>
      </p:sp>
      <p:sp>
        <p:nvSpPr>
          <p:cNvPr id="55" name="Content Placeholder 2">
            <a:extLst>
              <a:ext uri="{FF2B5EF4-FFF2-40B4-BE49-F238E27FC236}">
                <a16:creationId xmlns:a16="http://schemas.microsoft.com/office/drawing/2014/main" id="{FD16B6FD-759A-31A5-2729-722E25AC8D7A}"/>
              </a:ext>
            </a:extLst>
          </p:cNvPr>
          <p:cNvSpPr txBox="1">
            <a:spLocks/>
          </p:cNvSpPr>
          <p:nvPr/>
        </p:nvSpPr>
        <p:spPr>
          <a:xfrm>
            <a:off x="703421" y="1511932"/>
            <a:ext cx="11056007" cy="4221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3600" b="1" dirty="0" err="1">
                <a:solidFill>
                  <a:srgbClr val="C00000"/>
                </a:solidFill>
                <a:latin typeface="Times New Roman" panose="02020603050405020304" pitchFamily="18" charset="0"/>
                <a:cs typeface="Times New Roman" panose="02020603050405020304" pitchFamily="18" charset="0"/>
              </a:rPr>
              <a:t>Bron</a:t>
            </a:r>
            <a:r>
              <a:rPr lang="en-US" altLang="zh-CN" sz="3600" b="1" dirty="0">
                <a:solidFill>
                  <a:srgbClr val="C00000"/>
                </a:solidFill>
                <a:latin typeface="Times New Roman" panose="02020603050405020304" pitchFamily="18" charset="0"/>
                <a:cs typeface="Times New Roman" panose="02020603050405020304" pitchFamily="18" charset="0"/>
              </a:rPr>
              <a:t>–</a:t>
            </a:r>
            <a:r>
              <a:rPr lang="en-US" altLang="zh-CN" sz="3600" b="1" dirty="0" err="1">
                <a:solidFill>
                  <a:srgbClr val="C00000"/>
                </a:solidFill>
                <a:latin typeface="Times New Roman" panose="02020603050405020304" pitchFamily="18" charset="0"/>
                <a:cs typeface="Times New Roman" panose="02020603050405020304" pitchFamily="18" charset="0"/>
              </a:rPr>
              <a:t>Kerbosch</a:t>
            </a:r>
            <a:r>
              <a:rPr lang="en-US" altLang="zh-CN" sz="3600" b="1" dirty="0">
                <a:solidFill>
                  <a:srgbClr val="C00000"/>
                </a:solidFill>
                <a:latin typeface="Times New Roman" panose="02020603050405020304" pitchFamily="18" charset="0"/>
                <a:cs typeface="Times New Roman" panose="02020603050405020304" pitchFamily="18" charset="0"/>
              </a:rPr>
              <a:t> Algorithm</a:t>
            </a:r>
            <a:endParaRPr lang="en-US" dirty="0"/>
          </a:p>
        </p:txBody>
      </p:sp>
      <p:pic>
        <p:nvPicPr>
          <p:cNvPr id="56" name="Picture 55" descr="Text&#10;&#10;Description automatically generated">
            <a:extLst>
              <a:ext uri="{FF2B5EF4-FFF2-40B4-BE49-F238E27FC236}">
                <a16:creationId xmlns:a16="http://schemas.microsoft.com/office/drawing/2014/main" id="{D08C8EB4-32D5-0F13-B3D7-FDE5B0E6C6F0}"/>
              </a:ext>
            </a:extLst>
          </p:cNvPr>
          <p:cNvPicPr>
            <a:picLocks noChangeAspect="1"/>
          </p:cNvPicPr>
          <p:nvPr/>
        </p:nvPicPr>
        <p:blipFill rotWithShape="1">
          <a:blip r:embed="rId3"/>
          <a:srcRect l="13618"/>
          <a:stretch/>
        </p:blipFill>
        <p:spPr>
          <a:xfrm>
            <a:off x="477442" y="2818029"/>
            <a:ext cx="6163357" cy="2638972"/>
          </a:xfrm>
          <a:prstGeom prst="rect">
            <a:avLst/>
          </a:prstGeom>
        </p:spPr>
      </p:pic>
      <p:grpSp>
        <p:nvGrpSpPr>
          <p:cNvPr id="57" name="Group 56">
            <a:extLst>
              <a:ext uri="{FF2B5EF4-FFF2-40B4-BE49-F238E27FC236}">
                <a16:creationId xmlns:a16="http://schemas.microsoft.com/office/drawing/2014/main" id="{6167CF3F-527F-4BCB-BBCB-2FB5863B2B94}"/>
              </a:ext>
            </a:extLst>
          </p:cNvPr>
          <p:cNvGrpSpPr/>
          <p:nvPr/>
        </p:nvGrpSpPr>
        <p:grpSpPr>
          <a:xfrm>
            <a:off x="6763141" y="1964060"/>
            <a:ext cx="5211360" cy="2625233"/>
            <a:chOff x="1419221" y="742579"/>
            <a:chExt cx="4823916" cy="2197501"/>
          </a:xfrm>
        </p:grpSpPr>
        <p:sp>
          <p:nvSpPr>
            <p:cNvPr id="58" name="TextBox 57">
              <a:extLst>
                <a:ext uri="{FF2B5EF4-FFF2-40B4-BE49-F238E27FC236}">
                  <a16:creationId xmlns:a16="http://schemas.microsoft.com/office/drawing/2014/main" id="{1DF5A5D5-90DA-7128-48B1-D135BA8378F3}"/>
                </a:ext>
              </a:extLst>
            </p:cNvPr>
            <p:cNvSpPr txBox="1"/>
            <p:nvPr/>
          </p:nvSpPr>
          <p:spPr>
            <a:xfrm>
              <a:off x="4163519" y="742579"/>
              <a:ext cx="314777" cy="306938"/>
            </a:xfrm>
            <a:prstGeom prst="rect">
              <a:avLst/>
            </a:prstGeom>
            <a:noFill/>
          </p:spPr>
          <p:txBody>
            <a:bodyPr wrap="none" rtlCol="0">
              <a:spAutoFit/>
            </a:bodyPr>
            <a:lstStyle/>
            <a:p>
              <a:r>
                <a:rPr lang="en-US" altLang="zh-CN" b="1">
                  <a:latin typeface="Times New Roman" charset="0"/>
                  <a:ea typeface="Times New Roman" charset="0"/>
                  <a:cs typeface="Times New Roman" charset="0"/>
                </a:rPr>
                <a:t>{}</a:t>
              </a:r>
              <a:endParaRPr lang="en-US" b="1" dirty="0">
                <a:latin typeface="Times New Roman" charset="0"/>
                <a:ea typeface="Times New Roman" charset="0"/>
                <a:cs typeface="Times New Roman" charset="0"/>
              </a:endParaRPr>
            </a:p>
          </p:txBody>
        </p:sp>
        <p:sp>
          <p:nvSpPr>
            <p:cNvPr id="59" name="TextBox 58">
              <a:extLst>
                <a:ext uri="{FF2B5EF4-FFF2-40B4-BE49-F238E27FC236}">
                  <a16:creationId xmlns:a16="http://schemas.microsoft.com/office/drawing/2014/main" id="{C20BB238-B56E-E0B7-5528-1F644A94C49B}"/>
                </a:ext>
              </a:extLst>
            </p:cNvPr>
            <p:cNvSpPr txBox="1"/>
            <p:nvPr/>
          </p:nvSpPr>
          <p:spPr>
            <a:xfrm>
              <a:off x="2568141" y="1223974"/>
              <a:ext cx="413660"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endParaRPr lang="en-US" b="1" dirty="0">
                <a:latin typeface="Times New Roman" charset="0"/>
                <a:ea typeface="Times New Roman" charset="0"/>
                <a:cs typeface="Times New Roman" charset="0"/>
              </a:endParaRPr>
            </a:p>
          </p:txBody>
        </p:sp>
        <p:sp>
          <p:nvSpPr>
            <p:cNvPr id="60" name="TextBox 59">
              <a:extLst>
                <a:ext uri="{FF2B5EF4-FFF2-40B4-BE49-F238E27FC236}">
                  <a16:creationId xmlns:a16="http://schemas.microsoft.com/office/drawing/2014/main" id="{C80B9793-3DC8-7359-DA4C-586FFA4E5F05}"/>
                </a:ext>
              </a:extLst>
            </p:cNvPr>
            <p:cNvSpPr txBox="1"/>
            <p:nvPr/>
          </p:nvSpPr>
          <p:spPr>
            <a:xfrm>
              <a:off x="3565493" y="1223974"/>
              <a:ext cx="424647"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{b}</a:t>
              </a:r>
              <a:endParaRPr lang="en-US" b="1" dirty="0">
                <a:latin typeface="Times New Roman" charset="0"/>
                <a:ea typeface="Times New Roman" charset="0"/>
                <a:cs typeface="Times New Roman" charset="0"/>
              </a:endParaRPr>
            </a:p>
          </p:txBody>
        </p:sp>
        <p:sp>
          <p:nvSpPr>
            <p:cNvPr id="61" name="TextBox 60">
              <a:extLst>
                <a:ext uri="{FF2B5EF4-FFF2-40B4-BE49-F238E27FC236}">
                  <a16:creationId xmlns:a16="http://schemas.microsoft.com/office/drawing/2014/main" id="{C4AC3B52-173A-DB68-2B3F-E6C3D9774141}"/>
                </a:ext>
              </a:extLst>
            </p:cNvPr>
            <p:cNvSpPr txBox="1"/>
            <p:nvPr/>
          </p:nvSpPr>
          <p:spPr>
            <a:xfrm>
              <a:off x="4511933" y="1223974"/>
              <a:ext cx="402673"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{c}</a:t>
              </a:r>
              <a:endParaRPr lang="en-US" b="1" dirty="0">
                <a:latin typeface="Times New Roman" charset="0"/>
                <a:ea typeface="Times New Roman" charset="0"/>
                <a:cs typeface="Times New Roman" charset="0"/>
              </a:endParaRPr>
            </a:p>
          </p:txBody>
        </p:sp>
        <p:sp>
          <p:nvSpPr>
            <p:cNvPr id="62" name="TextBox 61">
              <a:extLst>
                <a:ext uri="{FF2B5EF4-FFF2-40B4-BE49-F238E27FC236}">
                  <a16:creationId xmlns:a16="http://schemas.microsoft.com/office/drawing/2014/main" id="{325C5684-F432-9AB3-5DEF-AF27BA506483}"/>
                </a:ext>
              </a:extLst>
            </p:cNvPr>
            <p:cNvSpPr txBox="1"/>
            <p:nvPr/>
          </p:nvSpPr>
          <p:spPr>
            <a:xfrm>
              <a:off x="5509285" y="1223974"/>
              <a:ext cx="424647"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63" name="TextBox 62">
              <a:extLst>
                <a:ext uri="{FF2B5EF4-FFF2-40B4-BE49-F238E27FC236}">
                  <a16:creationId xmlns:a16="http://schemas.microsoft.com/office/drawing/2014/main" id="{FE6F3E84-7D93-4DD3-2199-43707832C025}"/>
                </a:ext>
              </a:extLst>
            </p:cNvPr>
            <p:cNvSpPr txBox="1"/>
            <p:nvPr/>
          </p:nvSpPr>
          <p:spPr>
            <a:xfrm>
              <a:off x="1817715" y="1700465"/>
              <a:ext cx="622413"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t>
              </a:r>
              <a:r>
                <a:rPr lang="en-US" altLang="zh-CN" b="1" err="1">
                  <a:latin typeface="Times New Roman" charset="0"/>
                  <a:ea typeface="Times New Roman" charset="0"/>
                  <a:cs typeface="Times New Roman" charset="0"/>
                </a:rPr>
                <a:t>a</a:t>
              </a:r>
              <a:r>
                <a:rPr lang="en-US" altLang="zh-CN" b="1">
                  <a:latin typeface="Times New Roman" charset="0"/>
                  <a:ea typeface="Times New Roman" charset="0"/>
                  <a:cs typeface="Times New Roman" charset="0"/>
                </a:rPr>
                <a:t>,</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b}</a:t>
              </a:r>
              <a:endParaRPr lang="en-US" b="1" dirty="0">
                <a:latin typeface="Times New Roman" charset="0"/>
                <a:ea typeface="Times New Roman" charset="0"/>
                <a:cs typeface="Times New Roman" charset="0"/>
              </a:endParaRPr>
            </a:p>
          </p:txBody>
        </p:sp>
        <p:sp>
          <p:nvSpPr>
            <p:cNvPr id="64" name="TextBox 63">
              <a:extLst>
                <a:ext uri="{FF2B5EF4-FFF2-40B4-BE49-F238E27FC236}">
                  <a16:creationId xmlns:a16="http://schemas.microsoft.com/office/drawing/2014/main" id="{EFF50758-B17F-BB62-8FF7-5B179C129B27}"/>
                </a:ext>
              </a:extLst>
            </p:cNvPr>
            <p:cNvSpPr txBox="1"/>
            <p:nvPr/>
          </p:nvSpPr>
          <p:spPr>
            <a:xfrm>
              <a:off x="2568141" y="1700465"/>
              <a:ext cx="600439"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a:t>
              </a:r>
              <a:endParaRPr lang="en-US" b="1" dirty="0">
                <a:latin typeface="Times New Roman" charset="0"/>
                <a:ea typeface="Times New Roman" charset="0"/>
                <a:cs typeface="Times New Roman" charset="0"/>
              </a:endParaRPr>
            </a:p>
          </p:txBody>
        </p:sp>
        <p:sp>
          <p:nvSpPr>
            <p:cNvPr id="65" name="TextBox 64">
              <a:extLst>
                <a:ext uri="{FF2B5EF4-FFF2-40B4-BE49-F238E27FC236}">
                  <a16:creationId xmlns:a16="http://schemas.microsoft.com/office/drawing/2014/main" id="{A2CA2A47-9B6A-3FA2-DF60-0C9DF44C2D3A}"/>
                </a:ext>
              </a:extLst>
            </p:cNvPr>
            <p:cNvSpPr txBox="1"/>
            <p:nvPr/>
          </p:nvSpPr>
          <p:spPr>
            <a:xfrm>
              <a:off x="3285174" y="1700465"/>
              <a:ext cx="622413"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66" name="TextBox 65">
              <a:extLst>
                <a:ext uri="{FF2B5EF4-FFF2-40B4-BE49-F238E27FC236}">
                  <a16:creationId xmlns:a16="http://schemas.microsoft.com/office/drawing/2014/main" id="{6A9F2C39-8F20-D4A7-F023-D5B5884370C2}"/>
                </a:ext>
              </a:extLst>
            </p:cNvPr>
            <p:cNvSpPr txBox="1"/>
            <p:nvPr/>
          </p:nvSpPr>
          <p:spPr>
            <a:xfrm>
              <a:off x="4164252" y="1702869"/>
              <a:ext cx="611426"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{b,</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a:t>
              </a:r>
              <a:endParaRPr lang="en-US" b="1" dirty="0">
                <a:latin typeface="Times New Roman" charset="0"/>
                <a:ea typeface="Times New Roman" charset="0"/>
                <a:cs typeface="Times New Roman" charset="0"/>
              </a:endParaRPr>
            </a:p>
          </p:txBody>
        </p:sp>
        <p:sp>
          <p:nvSpPr>
            <p:cNvPr id="67" name="TextBox 66">
              <a:extLst>
                <a:ext uri="{FF2B5EF4-FFF2-40B4-BE49-F238E27FC236}">
                  <a16:creationId xmlns:a16="http://schemas.microsoft.com/office/drawing/2014/main" id="{CA50321B-6A17-EFFC-D9E6-E95ED6F9CDC3}"/>
                </a:ext>
              </a:extLst>
            </p:cNvPr>
            <p:cNvSpPr txBox="1"/>
            <p:nvPr/>
          </p:nvSpPr>
          <p:spPr>
            <a:xfrm>
              <a:off x="4914678" y="1702869"/>
              <a:ext cx="633400"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{b,</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68" name="TextBox 67">
              <a:extLst>
                <a:ext uri="{FF2B5EF4-FFF2-40B4-BE49-F238E27FC236}">
                  <a16:creationId xmlns:a16="http://schemas.microsoft.com/office/drawing/2014/main" id="{7946305E-2FF1-F339-FF7C-2AC16DCAD040}"/>
                </a:ext>
              </a:extLst>
            </p:cNvPr>
            <p:cNvSpPr txBox="1"/>
            <p:nvPr/>
          </p:nvSpPr>
          <p:spPr>
            <a:xfrm>
              <a:off x="5631711" y="1702869"/>
              <a:ext cx="611426"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{c,</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69" name="TextBox 68">
              <a:extLst>
                <a:ext uri="{FF2B5EF4-FFF2-40B4-BE49-F238E27FC236}">
                  <a16:creationId xmlns:a16="http://schemas.microsoft.com/office/drawing/2014/main" id="{4BFF8612-A360-B964-0CF2-F2BCA2070C9F}"/>
                </a:ext>
              </a:extLst>
            </p:cNvPr>
            <p:cNvSpPr txBox="1"/>
            <p:nvPr/>
          </p:nvSpPr>
          <p:spPr>
            <a:xfrm>
              <a:off x="1516180" y="2176956"/>
              <a:ext cx="809191"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b,</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a:t>
              </a:r>
              <a:endParaRPr lang="en-US" b="1" dirty="0">
                <a:latin typeface="Times New Roman" charset="0"/>
                <a:ea typeface="Times New Roman" charset="0"/>
                <a:cs typeface="Times New Roman" charset="0"/>
              </a:endParaRPr>
            </a:p>
          </p:txBody>
        </p:sp>
        <p:sp>
          <p:nvSpPr>
            <p:cNvPr id="70" name="TextBox 69">
              <a:extLst>
                <a:ext uri="{FF2B5EF4-FFF2-40B4-BE49-F238E27FC236}">
                  <a16:creationId xmlns:a16="http://schemas.microsoft.com/office/drawing/2014/main" id="{66B4433B-764C-93AB-C498-A98993E3F80F}"/>
                </a:ext>
              </a:extLst>
            </p:cNvPr>
            <p:cNvSpPr txBox="1"/>
            <p:nvPr/>
          </p:nvSpPr>
          <p:spPr>
            <a:xfrm>
              <a:off x="2382946" y="2176956"/>
              <a:ext cx="831165"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b,</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71" name="TextBox 70">
              <a:extLst>
                <a:ext uri="{FF2B5EF4-FFF2-40B4-BE49-F238E27FC236}">
                  <a16:creationId xmlns:a16="http://schemas.microsoft.com/office/drawing/2014/main" id="{9CC667D0-F508-0915-B9D0-514454EE618F}"/>
                </a:ext>
              </a:extLst>
            </p:cNvPr>
            <p:cNvSpPr txBox="1"/>
            <p:nvPr/>
          </p:nvSpPr>
          <p:spPr>
            <a:xfrm>
              <a:off x="3286505" y="2176956"/>
              <a:ext cx="809191"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72" name="TextBox 71">
              <a:extLst>
                <a:ext uri="{FF2B5EF4-FFF2-40B4-BE49-F238E27FC236}">
                  <a16:creationId xmlns:a16="http://schemas.microsoft.com/office/drawing/2014/main" id="{1B2CDF57-1728-FCDA-DAEE-2563E995A1E6}"/>
                </a:ext>
              </a:extLst>
            </p:cNvPr>
            <p:cNvSpPr txBox="1"/>
            <p:nvPr/>
          </p:nvSpPr>
          <p:spPr>
            <a:xfrm>
              <a:off x="4133624" y="2176955"/>
              <a:ext cx="820178"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{b,</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sp>
          <p:nvSpPr>
            <p:cNvPr id="73" name="TextBox 72">
              <a:extLst>
                <a:ext uri="{FF2B5EF4-FFF2-40B4-BE49-F238E27FC236}">
                  <a16:creationId xmlns:a16="http://schemas.microsoft.com/office/drawing/2014/main" id="{2E91EF3A-CE84-2C44-0DEB-27829DA8FE5F}"/>
                </a:ext>
              </a:extLst>
            </p:cNvPr>
            <p:cNvSpPr txBox="1"/>
            <p:nvPr/>
          </p:nvSpPr>
          <p:spPr>
            <a:xfrm>
              <a:off x="1419221" y="2633142"/>
              <a:ext cx="1017945" cy="306938"/>
            </a:xfrm>
            <a:prstGeom prst="rect">
              <a:avLst/>
            </a:prstGeom>
            <a:noFill/>
          </p:spPr>
          <p:txBody>
            <a:bodyPr wrap="none" rtlCol="0">
              <a:spAutoFit/>
            </a:bodyPr>
            <a:lstStyle/>
            <a:p>
              <a:r>
                <a:rPr lang="en-US" altLang="zh-CN" b="1" dirty="0">
                  <a:latin typeface="Times New Roman" charset="0"/>
                  <a:ea typeface="Times New Roman" charset="0"/>
                  <a:cs typeface="Times New Roman" charset="0"/>
                </a:rPr>
                <a:t>{a,</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b,</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d}</a:t>
              </a:r>
              <a:endParaRPr lang="en-US" b="1" dirty="0">
                <a:latin typeface="Times New Roman" charset="0"/>
                <a:ea typeface="Times New Roman" charset="0"/>
                <a:cs typeface="Times New Roman" charset="0"/>
              </a:endParaRPr>
            </a:p>
          </p:txBody>
        </p:sp>
        <p:cxnSp>
          <p:nvCxnSpPr>
            <p:cNvPr id="74" name="Straight Connector 73">
              <a:extLst>
                <a:ext uri="{FF2B5EF4-FFF2-40B4-BE49-F238E27FC236}">
                  <a16:creationId xmlns:a16="http://schemas.microsoft.com/office/drawing/2014/main" id="{4590AFEA-0F09-D596-4008-E63DD4F4B68C}"/>
                </a:ext>
              </a:extLst>
            </p:cNvPr>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56A2923-90C4-A502-D91D-7DFB7FAACD5A}"/>
                </a:ext>
              </a:extLst>
            </p:cNvPr>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0893C7A-37BC-BEE1-0EAA-82289B48D768}"/>
                </a:ext>
              </a:extLst>
            </p:cNvPr>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74B5791-390E-55C5-B00E-751EFBA0D1A6}"/>
                </a:ext>
              </a:extLst>
            </p:cNvPr>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2BF7F5E-E0F0-3B43-8B49-B445D6E0EB32}"/>
                </a:ext>
              </a:extLst>
            </p:cNvPr>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45B746D-920C-B427-765C-7844DF2960F7}"/>
                </a:ext>
              </a:extLst>
            </p:cNvPr>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39EF0EA-EB68-EEB7-459E-9E8D6450019E}"/>
                </a:ext>
              </a:extLst>
            </p:cNvPr>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E0EA904-4C14-4924-C4EE-4DA3311ECA0E}"/>
                </a:ext>
              </a:extLst>
            </p:cNvPr>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8B861C7-E44A-EACF-7C53-8AF1C92BC9D4}"/>
                </a:ext>
              </a:extLst>
            </p:cNvPr>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347FDEB-6694-C1C8-73E2-E2C164444DBA}"/>
                </a:ext>
              </a:extLst>
            </p:cNvPr>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09E5E92-2100-BB15-754E-3222E2D0FEA6}"/>
                </a:ext>
              </a:extLst>
            </p:cNvPr>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32E1C08-DFF7-D1E4-3D18-594DEE2E2D91}"/>
                </a:ext>
              </a:extLst>
            </p:cNvPr>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63FCB1F-F198-231B-5D96-A3B63EEC69EA}"/>
                </a:ext>
              </a:extLst>
            </p:cNvPr>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29C0616-6281-12F7-6672-ABB0997BD2B5}"/>
                </a:ext>
              </a:extLst>
            </p:cNvPr>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3AEF117-2CCE-AE46-8E13-4D1121248347}"/>
                </a:ext>
              </a:extLst>
            </p:cNvPr>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DDF749D7-87DC-7233-22C9-D8946D8CBB93}"/>
              </a:ext>
            </a:extLst>
          </p:cNvPr>
          <p:cNvSpPr txBox="1"/>
          <p:nvPr/>
        </p:nvSpPr>
        <p:spPr>
          <a:xfrm>
            <a:off x="7441144" y="4707292"/>
            <a:ext cx="3969941" cy="1261884"/>
          </a:xfrm>
          <a:prstGeom prst="rect">
            <a:avLst/>
          </a:prstGeom>
          <a:noFill/>
        </p:spPr>
        <p:txBody>
          <a:bodyPr wrap="square" rtlCol="0">
            <a:spAutoFit/>
          </a:bodyPr>
          <a:lstStyle/>
          <a:p>
            <a:pPr algn="ctr"/>
            <a:r>
              <a:rPr lang="en-US" altLang="zh-CN" sz="2800" b="1" dirty="0">
                <a:solidFill>
                  <a:srgbClr val="C00000"/>
                </a:solidFill>
              </a:rPr>
              <a:t>Set-enumeration tree</a:t>
            </a:r>
          </a:p>
          <a:p>
            <a:pPr algn="ctr"/>
            <a:r>
              <a:rPr lang="en-US" sz="2400" dirty="0">
                <a:solidFill>
                  <a:srgbClr val="C00000"/>
                </a:solidFill>
              </a:rPr>
              <a:t>Also applicable to </a:t>
            </a:r>
            <a:r>
              <a:rPr lang="en-US" sz="2400" i="1" dirty="0">
                <a:solidFill>
                  <a:srgbClr val="C00000"/>
                </a:solidFill>
              </a:rPr>
              <a:t>k</a:t>
            </a:r>
            <a:r>
              <a:rPr lang="en-US" sz="2400" dirty="0">
                <a:solidFill>
                  <a:srgbClr val="C00000"/>
                </a:solidFill>
              </a:rPr>
              <a:t>-</a:t>
            </a:r>
            <a:r>
              <a:rPr lang="en-US" sz="2400" dirty="0" err="1">
                <a:solidFill>
                  <a:srgbClr val="C00000"/>
                </a:solidFill>
              </a:rPr>
              <a:t>plexes</a:t>
            </a:r>
            <a:r>
              <a:rPr lang="en-US" sz="2400" dirty="0">
                <a:solidFill>
                  <a:srgbClr val="C00000"/>
                </a:solidFill>
              </a:rPr>
              <a:t>, </a:t>
            </a:r>
            <a:r>
              <a:rPr lang="el-GR" sz="2400" i="1" dirty="0">
                <a:solidFill>
                  <a:srgbClr val="C00000"/>
                </a:solidFill>
              </a:rPr>
              <a:t>γ</a:t>
            </a:r>
            <a:r>
              <a:rPr lang="en-US" sz="2400" dirty="0">
                <a:solidFill>
                  <a:srgbClr val="C00000"/>
                </a:solidFill>
              </a:rPr>
              <a:t>-quasi-cliques, etc.</a:t>
            </a:r>
          </a:p>
        </p:txBody>
      </p:sp>
      <p:sp>
        <p:nvSpPr>
          <p:cNvPr id="90" name="Rectangle 89">
            <a:extLst>
              <a:ext uri="{FF2B5EF4-FFF2-40B4-BE49-F238E27FC236}">
                <a16:creationId xmlns:a16="http://schemas.microsoft.com/office/drawing/2014/main" id="{935562F4-25BD-C0BD-3755-009DDC1CF848}"/>
              </a:ext>
            </a:extLst>
          </p:cNvPr>
          <p:cNvSpPr/>
          <p:nvPr/>
        </p:nvSpPr>
        <p:spPr>
          <a:xfrm>
            <a:off x="9291957" y="4083412"/>
            <a:ext cx="1803699" cy="461665"/>
          </a:xfrm>
          <a:prstGeom prst="rect">
            <a:avLst/>
          </a:prstGeom>
        </p:spPr>
        <p:txBody>
          <a:bodyPr wrap="none">
            <a:spAutoFit/>
          </a:bodyPr>
          <a:lstStyle/>
          <a:p>
            <a:r>
              <a:rPr lang="en-US" altLang="zh-CN" sz="2400" b="1" dirty="0">
                <a:solidFill>
                  <a:srgbClr val="0070C0"/>
                </a:solidFill>
                <a:latin typeface="Times New Roman" charset="0"/>
                <a:ea typeface="Times New Roman" charset="0"/>
                <a:cs typeface="Times New Roman" charset="0"/>
              </a:rPr>
              <a:t>a</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&lt;</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b</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&lt;</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c</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&lt;</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d</a:t>
            </a:r>
            <a:endParaRPr lang="en-US" sz="2400" dirty="0">
              <a:solidFill>
                <a:srgbClr val="0070C0"/>
              </a:solidFill>
            </a:endParaRPr>
          </a:p>
        </p:txBody>
      </p:sp>
    </p:spTree>
    <p:extLst>
      <p:ext uri="{BB962C8B-B14F-4D97-AF65-F5344CB8AC3E}">
        <p14:creationId xmlns:p14="http://schemas.microsoft.com/office/powerpoint/2010/main" val="3146211979"/>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6D8C-EBBD-7FB5-1E44-92C47812419C}"/>
              </a:ext>
            </a:extLst>
          </p:cNvPr>
          <p:cNvSpPr>
            <a:spLocks noGrp="1"/>
          </p:cNvSpPr>
          <p:nvPr>
            <p:ph type="title"/>
          </p:nvPr>
        </p:nvSpPr>
        <p:spPr/>
        <p:txBody>
          <a:bodyPr/>
          <a:lstStyle/>
          <a:p>
            <a:r>
              <a:rPr lang="en-US" dirty="0"/>
              <a:t>Embedding Staleness</a:t>
            </a:r>
          </a:p>
        </p:txBody>
      </p:sp>
      <p:graphicFrame>
        <p:nvGraphicFramePr>
          <p:cNvPr id="4" name="Table 3">
            <a:extLst>
              <a:ext uri="{FF2B5EF4-FFF2-40B4-BE49-F238E27FC236}">
                <a16:creationId xmlns:a16="http://schemas.microsoft.com/office/drawing/2014/main" id="{BE757018-3CCF-BD77-27B8-C5D47D559C7D}"/>
              </a:ext>
            </a:extLst>
          </p:cNvPr>
          <p:cNvGraphicFramePr>
            <a:graphicFrameLocks noGrp="1"/>
          </p:cNvGraphicFramePr>
          <p:nvPr/>
        </p:nvGraphicFramePr>
        <p:xfrm>
          <a:off x="917308" y="2727760"/>
          <a:ext cx="638758" cy="1844240"/>
        </p:xfrm>
        <a:graphic>
          <a:graphicData uri="http://schemas.openxmlformats.org/drawingml/2006/table">
            <a:tbl>
              <a:tblPr firstRow="1" bandRow="1">
                <a:tableStyleId>{2D5ABB26-0587-4C30-8999-92F81FD0307C}</a:tableStyleId>
              </a:tblPr>
              <a:tblGrid>
                <a:gridCol w="638758">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253E198-38DF-CB03-5086-1DB979B969E2}"/>
                  </a:ext>
                </a:extLst>
              </p:cNvPr>
              <p:cNvSpPr txBox="1"/>
              <p:nvPr/>
            </p:nvSpPr>
            <p:spPr>
              <a:xfrm>
                <a:off x="912477" y="2749428"/>
                <a:ext cx="69371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1_9</m:t>
                          </m:r>
                        </m:sub>
                      </m:sSub>
                    </m:oMath>
                  </m:oMathPara>
                </a14:m>
                <a:endParaRPr lang="en-US" sz="2000" dirty="0"/>
              </a:p>
            </p:txBody>
          </p:sp>
        </mc:Choice>
        <mc:Fallback xmlns="">
          <p:sp>
            <p:nvSpPr>
              <p:cNvPr id="9" name="TextBox 8">
                <a:extLst>
                  <a:ext uri="{FF2B5EF4-FFF2-40B4-BE49-F238E27FC236}">
                    <a16:creationId xmlns:a16="http://schemas.microsoft.com/office/drawing/2014/main" id="{0253E198-38DF-CB03-5086-1DB979B969E2}"/>
                  </a:ext>
                </a:extLst>
              </p:cNvPr>
              <p:cNvSpPr txBox="1">
                <a:spLocks noRot="1" noChangeAspect="1" noMove="1" noResize="1" noEditPoints="1" noAdjustHandles="1" noChangeArrowheads="1" noChangeShapeType="1" noTextEdit="1"/>
              </p:cNvSpPr>
              <p:nvPr/>
            </p:nvSpPr>
            <p:spPr>
              <a:xfrm>
                <a:off x="912477" y="2749428"/>
                <a:ext cx="693716" cy="4001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DE55B0F-F4DB-67E0-CF17-BA61418AE055}"/>
                  </a:ext>
                </a:extLst>
              </p:cNvPr>
              <p:cNvSpPr txBox="1"/>
              <p:nvPr/>
            </p:nvSpPr>
            <p:spPr>
              <a:xfrm>
                <a:off x="885710" y="3228945"/>
                <a:ext cx="70609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2_7</m:t>
                          </m:r>
                        </m:sub>
                      </m:sSub>
                    </m:oMath>
                  </m:oMathPara>
                </a14:m>
                <a:endParaRPr lang="en-US" sz="2000" dirty="0"/>
              </a:p>
            </p:txBody>
          </p:sp>
        </mc:Choice>
        <mc:Fallback xmlns="">
          <p:sp>
            <p:nvSpPr>
              <p:cNvPr id="12" name="TextBox 11">
                <a:extLst>
                  <a:ext uri="{FF2B5EF4-FFF2-40B4-BE49-F238E27FC236}">
                    <a16:creationId xmlns:a16="http://schemas.microsoft.com/office/drawing/2014/main" id="{DDE55B0F-F4DB-67E0-CF17-BA61418AE055}"/>
                  </a:ext>
                </a:extLst>
              </p:cNvPr>
              <p:cNvSpPr txBox="1">
                <a:spLocks noRot="1" noChangeAspect="1" noMove="1" noResize="1" noEditPoints="1" noAdjustHandles="1" noChangeArrowheads="1" noChangeShapeType="1" noTextEdit="1"/>
              </p:cNvSpPr>
              <p:nvPr/>
            </p:nvSpPr>
            <p:spPr>
              <a:xfrm>
                <a:off x="885710" y="3228945"/>
                <a:ext cx="706091"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28276AF-19E9-560E-4F94-C5FCC3DC8112}"/>
                  </a:ext>
                </a:extLst>
              </p:cNvPr>
              <p:cNvSpPr txBox="1"/>
              <p:nvPr/>
            </p:nvSpPr>
            <p:spPr>
              <a:xfrm>
                <a:off x="883463" y="3700417"/>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13" name="TextBox 12">
                <a:extLst>
                  <a:ext uri="{FF2B5EF4-FFF2-40B4-BE49-F238E27FC236}">
                    <a16:creationId xmlns:a16="http://schemas.microsoft.com/office/drawing/2014/main" id="{328276AF-19E9-560E-4F94-C5FCC3DC8112}"/>
                  </a:ext>
                </a:extLst>
              </p:cNvPr>
              <p:cNvSpPr txBox="1">
                <a:spLocks noRot="1" noChangeAspect="1" noMove="1" noResize="1" noEditPoints="1" noAdjustHandles="1" noChangeArrowheads="1" noChangeShapeType="1" noTextEdit="1"/>
              </p:cNvSpPr>
              <p:nvPr/>
            </p:nvSpPr>
            <p:spPr>
              <a:xfrm>
                <a:off x="883463" y="3700417"/>
                <a:ext cx="699679"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44EA1CA-0BA9-DEB8-AF88-4CA93BC674B7}"/>
                  </a:ext>
                </a:extLst>
              </p:cNvPr>
              <p:cNvSpPr txBox="1"/>
              <p:nvPr/>
            </p:nvSpPr>
            <p:spPr>
              <a:xfrm>
                <a:off x="886016" y="4151776"/>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14" name="TextBox 13">
                <a:extLst>
                  <a:ext uri="{FF2B5EF4-FFF2-40B4-BE49-F238E27FC236}">
                    <a16:creationId xmlns:a16="http://schemas.microsoft.com/office/drawing/2014/main" id="{044EA1CA-0BA9-DEB8-AF88-4CA93BC674B7}"/>
                  </a:ext>
                </a:extLst>
              </p:cNvPr>
              <p:cNvSpPr txBox="1">
                <a:spLocks noRot="1" noChangeAspect="1" noMove="1" noResize="1" noEditPoints="1" noAdjustHandles="1" noChangeArrowheads="1" noChangeShapeType="1" noTextEdit="1"/>
              </p:cNvSpPr>
              <p:nvPr/>
            </p:nvSpPr>
            <p:spPr>
              <a:xfrm>
                <a:off x="886016" y="4151776"/>
                <a:ext cx="699679" cy="400110"/>
              </a:xfrm>
              <a:prstGeom prst="rect">
                <a:avLst/>
              </a:prstGeom>
              <a:blipFill>
                <a:blip r:embed="rId6"/>
                <a:stretch>
                  <a:fillRect/>
                </a:stretch>
              </a:blipFill>
            </p:spPr>
            <p:txBody>
              <a:bodyPr/>
              <a:lstStyle/>
              <a:p>
                <a:r>
                  <a:rPr lang="en-US">
                    <a:noFill/>
                  </a:rPr>
                  <a:t> </a:t>
                </a:r>
              </a:p>
            </p:txBody>
          </p:sp>
        </mc:Fallback>
      </mc:AlternateContent>
      <p:graphicFrame>
        <p:nvGraphicFramePr>
          <p:cNvPr id="15" name="Table 14">
            <a:extLst>
              <a:ext uri="{FF2B5EF4-FFF2-40B4-BE49-F238E27FC236}">
                <a16:creationId xmlns:a16="http://schemas.microsoft.com/office/drawing/2014/main" id="{B57F47ED-2DE3-C446-0985-9DD7F49F291E}"/>
              </a:ext>
            </a:extLst>
          </p:cNvPr>
          <p:cNvGraphicFramePr>
            <a:graphicFrameLocks noGrp="1"/>
          </p:cNvGraphicFramePr>
          <p:nvPr/>
        </p:nvGraphicFramePr>
        <p:xfrm>
          <a:off x="1608565" y="2727760"/>
          <a:ext cx="697654" cy="1844240"/>
        </p:xfrm>
        <a:graphic>
          <a:graphicData uri="http://schemas.openxmlformats.org/drawingml/2006/table">
            <a:tbl>
              <a:tblPr firstRow="1" bandRow="1">
                <a:tableStyleId>{2D5ABB26-0587-4C30-8999-92F81FD0307C}</a:tableStyleId>
              </a:tblPr>
              <a:tblGrid>
                <a:gridCol w="697654">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D137078-A1AB-B328-4E69-B80F861C589B}"/>
                  </a:ext>
                </a:extLst>
              </p:cNvPr>
              <p:cNvSpPr txBox="1"/>
              <p:nvPr/>
            </p:nvSpPr>
            <p:spPr>
              <a:xfrm>
                <a:off x="1610580" y="2790512"/>
                <a:ext cx="7001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1_8</m:t>
                          </m:r>
                        </m:sub>
                      </m:sSub>
                    </m:oMath>
                  </m:oMathPara>
                </a14:m>
                <a:endParaRPr lang="en-US" sz="2000" dirty="0"/>
              </a:p>
            </p:txBody>
          </p:sp>
        </mc:Choice>
        <mc:Fallback xmlns="">
          <p:sp>
            <p:nvSpPr>
              <p:cNvPr id="16" name="TextBox 15">
                <a:extLst>
                  <a:ext uri="{FF2B5EF4-FFF2-40B4-BE49-F238E27FC236}">
                    <a16:creationId xmlns:a16="http://schemas.microsoft.com/office/drawing/2014/main" id="{7D137078-A1AB-B328-4E69-B80F861C589B}"/>
                  </a:ext>
                </a:extLst>
              </p:cNvPr>
              <p:cNvSpPr txBox="1">
                <a:spLocks noRot="1" noChangeAspect="1" noMove="1" noResize="1" noEditPoints="1" noAdjustHandles="1" noChangeArrowheads="1" noChangeShapeType="1" noTextEdit="1"/>
              </p:cNvSpPr>
              <p:nvPr/>
            </p:nvSpPr>
            <p:spPr>
              <a:xfrm>
                <a:off x="1610580" y="2790512"/>
                <a:ext cx="700128"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3B582E0-6F50-C653-D0D2-D2B214FAB7B5}"/>
                  </a:ext>
                </a:extLst>
              </p:cNvPr>
              <p:cNvSpPr txBox="1"/>
              <p:nvPr/>
            </p:nvSpPr>
            <p:spPr>
              <a:xfrm>
                <a:off x="1604168" y="3222533"/>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2_9</m:t>
                          </m:r>
                        </m:sub>
                      </m:sSub>
                    </m:oMath>
                  </m:oMathPara>
                </a14:m>
                <a:endParaRPr lang="en-US" sz="2000" dirty="0"/>
              </a:p>
            </p:txBody>
          </p:sp>
        </mc:Choice>
        <mc:Fallback xmlns="">
          <p:sp>
            <p:nvSpPr>
              <p:cNvPr id="17" name="TextBox 16">
                <a:extLst>
                  <a:ext uri="{FF2B5EF4-FFF2-40B4-BE49-F238E27FC236}">
                    <a16:creationId xmlns:a16="http://schemas.microsoft.com/office/drawing/2014/main" id="{53B582E0-6F50-C653-D0D2-D2B214FAB7B5}"/>
                  </a:ext>
                </a:extLst>
              </p:cNvPr>
              <p:cNvSpPr txBox="1">
                <a:spLocks noRot="1" noChangeAspect="1" noMove="1" noResize="1" noEditPoints="1" noAdjustHandles="1" noChangeArrowheads="1" noChangeShapeType="1" noTextEdit="1"/>
              </p:cNvSpPr>
              <p:nvPr/>
            </p:nvSpPr>
            <p:spPr>
              <a:xfrm>
                <a:off x="1604168" y="3222533"/>
                <a:ext cx="699679"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ADF03D4-C2C6-12AE-791A-9458404541E3}"/>
                  </a:ext>
                </a:extLst>
              </p:cNvPr>
              <p:cNvSpPr txBox="1"/>
              <p:nvPr/>
            </p:nvSpPr>
            <p:spPr>
              <a:xfrm>
                <a:off x="1610580" y="3700417"/>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18" name="TextBox 17">
                <a:extLst>
                  <a:ext uri="{FF2B5EF4-FFF2-40B4-BE49-F238E27FC236}">
                    <a16:creationId xmlns:a16="http://schemas.microsoft.com/office/drawing/2014/main" id="{FADF03D4-C2C6-12AE-791A-9458404541E3}"/>
                  </a:ext>
                </a:extLst>
              </p:cNvPr>
              <p:cNvSpPr txBox="1">
                <a:spLocks noRot="1" noChangeAspect="1" noMove="1" noResize="1" noEditPoints="1" noAdjustHandles="1" noChangeArrowheads="1" noChangeShapeType="1" noTextEdit="1"/>
              </p:cNvSpPr>
              <p:nvPr/>
            </p:nvSpPr>
            <p:spPr>
              <a:xfrm>
                <a:off x="1610580" y="3700417"/>
                <a:ext cx="699679"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4DC9FE4-757B-4131-4E8A-F5FB4E990FDC}"/>
                  </a:ext>
                </a:extLst>
              </p:cNvPr>
              <p:cNvSpPr txBox="1"/>
              <p:nvPr/>
            </p:nvSpPr>
            <p:spPr>
              <a:xfrm>
                <a:off x="1604168" y="4151776"/>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19" name="TextBox 18">
                <a:extLst>
                  <a:ext uri="{FF2B5EF4-FFF2-40B4-BE49-F238E27FC236}">
                    <a16:creationId xmlns:a16="http://schemas.microsoft.com/office/drawing/2014/main" id="{14DC9FE4-757B-4131-4E8A-F5FB4E990FDC}"/>
                  </a:ext>
                </a:extLst>
              </p:cNvPr>
              <p:cNvSpPr txBox="1">
                <a:spLocks noRot="1" noChangeAspect="1" noMove="1" noResize="1" noEditPoints="1" noAdjustHandles="1" noChangeArrowheads="1" noChangeShapeType="1" noTextEdit="1"/>
              </p:cNvSpPr>
              <p:nvPr/>
            </p:nvSpPr>
            <p:spPr>
              <a:xfrm>
                <a:off x="1604168" y="4151776"/>
                <a:ext cx="699679" cy="400110"/>
              </a:xfrm>
              <a:prstGeom prst="rect">
                <a:avLst/>
              </a:prstGeom>
              <a:blipFill>
                <a:blip r:embed="rId10"/>
                <a:stretch>
                  <a:fillRect/>
                </a:stretch>
              </a:blipFill>
            </p:spPr>
            <p:txBody>
              <a:bodyPr/>
              <a:lstStyle/>
              <a:p>
                <a:r>
                  <a:rPr lang="en-US">
                    <a:noFill/>
                  </a:rPr>
                  <a:t> </a:t>
                </a:r>
              </a:p>
            </p:txBody>
          </p:sp>
        </mc:Fallback>
      </mc:AlternateContent>
      <p:graphicFrame>
        <p:nvGraphicFramePr>
          <p:cNvPr id="20" name="Table 19">
            <a:extLst>
              <a:ext uri="{FF2B5EF4-FFF2-40B4-BE49-F238E27FC236}">
                <a16:creationId xmlns:a16="http://schemas.microsoft.com/office/drawing/2014/main" id="{C6F242B8-A442-4EC8-C085-0BEAC2440B48}"/>
              </a:ext>
            </a:extLst>
          </p:cNvPr>
          <p:cNvGraphicFramePr>
            <a:graphicFrameLocks noGrp="1"/>
          </p:cNvGraphicFramePr>
          <p:nvPr/>
        </p:nvGraphicFramePr>
        <p:xfrm>
          <a:off x="2364737" y="2727760"/>
          <a:ext cx="696820" cy="1844240"/>
        </p:xfrm>
        <a:graphic>
          <a:graphicData uri="http://schemas.openxmlformats.org/drawingml/2006/table">
            <a:tbl>
              <a:tblPr firstRow="1" bandRow="1">
                <a:tableStyleId>{2D5ABB26-0587-4C30-8999-92F81FD0307C}</a:tableStyleId>
              </a:tblPr>
              <a:tblGrid>
                <a:gridCol w="696820">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3FD025B-BB89-E745-A205-198BB2C3D06F}"/>
                  </a:ext>
                </a:extLst>
              </p:cNvPr>
              <p:cNvSpPr txBox="1"/>
              <p:nvPr/>
            </p:nvSpPr>
            <p:spPr>
              <a:xfrm>
                <a:off x="2357787" y="2790512"/>
                <a:ext cx="7001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1_8</m:t>
                          </m:r>
                        </m:sub>
                      </m:sSub>
                    </m:oMath>
                  </m:oMathPara>
                </a14:m>
                <a:endParaRPr lang="en-US" sz="2000" dirty="0"/>
              </a:p>
            </p:txBody>
          </p:sp>
        </mc:Choice>
        <mc:Fallback xmlns="">
          <p:sp>
            <p:nvSpPr>
              <p:cNvPr id="21" name="TextBox 20">
                <a:extLst>
                  <a:ext uri="{FF2B5EF4-FFF2-40B4-BE49-F238E27FC236}">
                    <a16:creationId xmlns:a16="http://schemas.microsoft.com/office/drawing/2014/main" id="{63FD025B-BB89-E745-A205-198BB2C3D06F}"/>
                  </a:ext>
                </a:extLst>
              </p:cNvPr>
              <p:cNvSpPr txBox="1">
                <a:spLocks noRot="1" noChangeAspect="1" noMove="1" noResize="1" noEditPoints="1" noAdjustHandles="1" noChangeArrowheads="1" noChangeShapeType="1" noTextEdit="1"/>
              </p:cNvSpPr>
              <p:nvPr/>
            </p:nvSpPr>
            <p:spPr>
              <a:xfrm>
                <a:off x="2357787" y="2790512"/>
                <a:ext cx="700128"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0625D9E-8F53-DBE6-1BC6-092C0D892DE3}"/>
                  </a:ext>
                </a:extLst>
              </p:cNvPr>
              <p:cNvSpPr txBox="1"/>
              <p:nvPr/>
            </p:nvSpPr>
            <p:spPr>
              <a:xfrm>
                <a:off x="2342104" y="3228945"/>
                <a:ext cx="706091"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2_7</m:t>
                          </m:r>
                        </m:sub>
                      </m:sSub>
                    </m:oMath>
                  </m:oMathPara>
                </a14:m>
                <a:endParaRPr lang="en-US" sz="2000" dirty="0"/>
              </a:p>
            </p:txBody>
          </p:sp>
        </mc:Choice>
        <mc:Fallback xmlns="">
          <p:sp>
            <p:nvSpPr>
              <p:cNvPr id="22" name="TextBox 21">
                <a:extLst>
                  <a:ext uri="{FF2B5EF4-FFF2-40B4-BE49-F238E27FC236}">
                    <a16:creationId xmlns:a16="http://schemas.microsoft.com/office/drawing/2014/main" id="{B0625D9E-8F53-DBE6-1BC6-092C0D892DE3}"/>
                  </a:ext>
                </a:extLst>
              </p:cNvPr>
              <p:cNvSpPr txBox="1">
                <a:spLocks noRot="1" noChangeAspect="1" noMove="1" noResize="1" noEditPoints="1" noAdjustHandles="1" noChangeArrowheads="1" noChangeShapeType="1" noTextEdit="1"/>
              </p:cNvSpPr>
              <p:nvPr/>
            </p:nvSpPr>
            <p:spPr>
              <a:xfrm>
                <a:off x="2342104" y="3228945"/>
                <a:ext cx="706091" cy="4001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1D8F521-D6F6-23AD-1C2A-05AFDA341F37}"/>
                  </a:ext>
                </a:extLst>
              </p:cNvPr>
              <p:cNvSpPr txBox="1"/>
              <p:nvPr/>
            </p:nvSpPr>
            <p:spPr>
              <a:xfrm>
                <a:off x="2367808" y="3685966"/>
                <a:ext cx="69967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23" name="TextBox 22">
                <a:extLst>
                  <a:ext uri="{FF2B5EF4-FFF2-40B4-BE49-F238E27FC236}">
                    <a16:creationId xmlns:a16="http://schemas.microsoft.com/office/drawing/2014/main" id="{A1D8F521-D6F6-23AD-1C2A-05AFDA341F37}"/>
                  </a:ext>
                </a:extLst>
              </p:cNvPr>
              <p:cNvSpPr txBox="1">
                <a:spLocks noRot="1" noChangeAspect="1" noMove="1" noResize="1" noEditPoints="1" noAdjustHandles="1" noChangeArrowheads="1" noChangeShapeType="1" noTextEdit="1"/>
              </p:cNvSpPr>
              <p:nvPr/>
            </p:nvSpPr>
            <p:spPr>
              <a:xfrm>
                <a:off x="2367808" y="3685966"/>
                <a:ext cx="699679" cy="4001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7FDAD4B-BE93-56DE-C5FC-8DF8266F55FB}"/>
                  </a:ext>
                </a:extLst>
              </p:cNvPr>
              <p:cNvSpPr txBox="1"/>
              <p:nvPr/>
            </p:nvSpPr>
            <p:spPr>
              <a:xfrm>
                <a:off x="2351375" y="4151776"/>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24" name="TextBox 23">
                <a:extLst>
                  <a:ext uri="{FF2B5EF4-FFF2-40B4-BE49-F238E27FC236}">
                    <a16:creationId xmlns:a16="http://schemas.microsoft.com/office/drawing/2014/main" id="{77FDAD4B-BE93-56DE-C5FC-8DF8266F55FB}"/>
                  </a:ext>
                </a:extLst>
              </p:cNvPr>
              <p:cNvSpPr txBox="1">
                <a:spLocks noRot="1" noChangeAspect="1" noMove="1" noResize="1" noEditPoints="1" noAdjustHandles="1" noChangeArrowheads="1" noChangeShapeType="1" noTextEdit="1"/>
              </p:cNvSpPr>
              <p:nvPr/>
            </p:nvSpPr>
            <p:spPr>
              <a:xfrm>
                <a:off x="2351375" y="4151776"/>
                <a:ext cx="699679" cy="400110"/>
              </a:xfrm>
              <a:prstGeom prst="rect">
                <a:avLst/>
              </a:prstGeom>
              <a:blipFill>
                <a:blip r:embed="rId14"/>
                <a:stretch>
                  <a:fillRect/>
                </a:stretch>
              </a:blipFill>
            </p:spPr>
            <p:txBody>
              <a:bodyPr/>
              <a:lstStyle/>
              <a:p>
                <a:r>
                  <a:rPr lang="en-US">
                    <a:noFill/>
                  </a:rPr>
                  <a:t> </a:t>
                </a:r>
              </a:p>
            </p:txBody>
          </p:sp>
        </mc:Fallback>
      </mc:AlternateContent>
      <p:graphicFrame>
        <p:nvGraphicFramePr>
          <p:cNvPr id="25" name="Table 24">
            <a:extLst>
              <a:ext uri="{FF2B5EF4-FFF2-40B4-BE49-F238E27FC236}">
                <a16:creationId xmlns:a16="http://schemas.microsoft.com/office/drawing/2014/main" id="{14AA9139-D006-EFB8-FADF-C982FDB1D3D2}"/>
              </a:ext>
            </a:extLst>
          </p:cNvPr>
          <p:cNvGraphicFramePr>
            <a:graphicFrameLocks noGrp="1"/>
          </p:cNvGraphicFramePr>
          <p:nvPr/>
        </p:nvGraphicFramePr>
        <p:xfrm>
          <a:off x="3125610" y="2736725"/>
          <a:ext cx="691277" cy="1844240"/>
        </p:xfrm>
        <a:graphic>
          <a:graphicData uri="http://schemas.openxmlformats.org/drawingml/2006/table">
            <a:tbl>
              <a:tblPr firstRow="1" bandRow="1">
                <a:tableStyleId>{2D5ABB26-0587-4C30-8999-92F81FD0307C}</a:tableStyleId>
              </a:tblPr>
              <a:tblGrid>
                <a:gridCol w="691277">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FBD30DC-E418-7029-F761-742CAFC7FFE5}"/>
                  </a:ext>
                </a:extLst>
              </p:cNvPr>
              <p:cNvSpPr txBox="1"/>
              <p:nvPr/>
            </p:nvSpPr>
            <p:spPr>
              <a:xfrm>
                <a:off x="3154517" y="2790512"/>
                <a:ext cx="60863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1_8</m:t>
                          </m:r>
                        </m:sub>
                      </m:sSub>
                    </m:oMath>
                  </m:oMathPara>
                </a14:m>
                <a:endParaRPr lang="en-US" sz="2000" dirty="0"/>
              </a:p>
            </p:txBody>
          </p:sp>
        </mc:Choice>
        <mc:Fallback xmlns="">
          <p:sp>
            <p:nvSpPr>
              <p:cNvPr id="26" name="TextBox 25">
                <a:extLst>
                  <a:ext uri="{FF2B5EF4-FFF2-40B4-BE49-F238E27FC236}">
                    <a16:creationId xmlns:a16="http://schemas.microsoft.com/office/drawing/2014/main" id="{6FBD30DC-E418-7029-F761-742CAFC7FFE5}"/>
                  </a:ext>
                </a:extLst>
              </p:cNvPr>
              <p:cNvSpPr txBox="1">
                <a:spLocks noRot="1" noChangeAspect="1" noMove="1" noResize="1" noEditPoints="1" noAdjustHandles="1" noChangeArrowheads="1" noChangeShapeType="1" noTextEdit="1"/>
              </p:cNvSpPr>
              <p:nvPr/>
            </p:nvSpPr>
            <p:spPr>
              <a:xfrm>
                <a:off x="3154517" y="2790512"/>
                <a:ext cx="608631" cy="40011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6D56871-E58E-2BC7-2070-9C1A6E902E1A}"/>
                  </a:ext>
                </a:extLst>
              </p:cNvPr>
              <p:cNvSpPr txBox="1"/>
              <p:nvPr/>
            </p:nvSpPr>
            <p:spPr>
              <a:xfrm>
                <a:off x="3138834" y="3228945"/>
                <a:ext cx="61381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2_7</m:t>
                          </m:r>
                        </m:sub>
                      </m:sSub>
                    </m:oMath>
                  </m:oMathPara>
                </a14:m>
                <a:endParaRPr lang="en-US" sz="2000" dirty="0"/>
              </a:p>
            </p:txBody>
          </p:sp>
        </mc:Choice>
        <mc:Fallback xmlns="">
          <p:sp>
            <p:nvSpPr>
              <p:cNvPr id="27" name="TextBox 26">
                <a:extLst>
                  <a:ext uri="{FF2B5EF4-FFF2-40B4-BE49-F238E27FC236}">
                    <a16:creationId xmlns:a16="http://schemas.microsoft.com/office/drawing/2014/main" id="{C6D56871-E58E-2BC7-2070-9C1A6E902E1A}"/>
                  </a:ext>
                </a:extLst>
              </p:cNvPr>
              <p:cNvSpPr txBox="1">
                <a:spLocks noRot="1" noChangeAspect="1" noMove="1" noResize="1" noEditPoints="1" noAdjustHandles="1" noChangeArrowheads="1" noChangeShapeType="1" noTextEdit="1"/>
              </p:cNvSpPr>
              <p:nvPr/>
            </p:nvSpPr>
            <p:spPr>
              <a:xfrm>
                <a:off x="3138834" y="3228945"/>
                <a:ext cx="613815" cy="40011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0AE86F1-465F-AB51-4EC0-7FD8E9EE6465}"/>
                  </a:ext>
                </a:extLst>
              </p:cNvPr>
              <p:cNvSpPr txBox="1"/>
              <p:nvPr/>
            </p:nvSpPr>
            <p:spPr>
              <a:xfrm>
                <a:off x="3154517" y="3700417"/>
                <a:ext cx="60824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28" name="TextBox 27">
                <a:extLst>
                  <a:ext uri="{FF2B5EF4-FFF2-40B4-BE49-F238E27FC236}">
                    <a16:creationId xmlns:a16="http://schemas.microsoft.com/office/drawing/2014/main" id="{B0AE86F1-465F-AB51-4EC0-7FD8E9EE6465}"/>
                  </a:ext>
                </a:extLst>
              </p:cNvPr>
              <p:cNvSpPr txBox="1">
                <a:spLocks noRot="1" noChangeAspect="1" noMove="1" noResize="1" noEditPoints="1" noAdjustHandles="1" noChangeArrowheads="1" noChangeShapeType="1" noTextEdit="1"/>
              </p:cNvSpPr>
              <p:nvPr/>
            </p:nvSpPr>
            <p:spPr>
              <a:xfrm>
                <a:off x="3154517" y="3700417"/>
                <a:ext cx="608241" cy="40011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DDC8C8F-0BE7-5AA5-78F7-5C12608D8936}"/>
                  </a:ext>
                </a:extLst>
              </p:cNvPr>
              <p:cNvSpPr txBox="1"/>
              <p:nvPr/>
            </p:nvSpPr>
            <p:spPr>
              <a:xfrm>
                <a:off x="3138597" y="416973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29" name="TextBox 28">
                <a:extLst>
                  <a:ext uri="{FF2B5EF4-FFF2-40B4-BE49-F238E27FC236}">
                    <a16:creationId xmlns:a16="http://schemas.microsoft.com/office/drawing/2014/main" id="{7DDC8C8F-0BE7-5AA5-78F7-5C12608D8936}"/>
                  </a:ext>
                </a:extLst>
              </p:cNvPr>
              <p:cNvSpPr txBox="1">
                <a:spLocks noRot="1" noChangeAspect="1" noMove="1" noResize="1" noEditPoints="1" noAdjustHandles="1" noChangeArrowheads="1" noChangeShapeType="1" noTextEdit="1"/>
              </p:cNvSpPr>
              <p:nvPr/>
            </p:nvSpPr>
            <p:spPr>
              <a:xfrm>
                <a:off x="3138597" y="4169731"/>
                <a:ext cx="699679" cy="400110"/>
              </a:xfrm>
              <a:prstGeom prst="rect">
                <a:avLst/>
              </a:prstGeom>
              <a:blipFill>
                <a:blip r:embed="rId18"/>
                <a:stretch>
                  <a:fillRect/>
                </a:stretch>
              </a:blipFill>
            </p:spPr>
            <p:txBody>
              <a:bodyPr/>
              <a:lstStyle/>
              <a:p>
                <a:r>
                  <a:rPr lang="en-US">
                    <a:noFill/>
                  </a:rPr>
                  <a:t> </a:t>
                </a:r>
              </a:p>
            </p:txBody>
          </p:sp>
        </mc:Fallback>
      </mc:AlternateContent>
      <p:sp>
        <p:nvSpPr>
          <p:cNvPr id="30" name="TextBox 29">
            <a:extLst>
              <a:ext uri="{FF2B5EF4-FFF2-40B4-BE49-F238E27FC236}">
                <a16:creationId xmlns:a16="http://schemas.microsoft.com/office/drawing/2014/main" id="{F6760BD6-89B1-9B24-FCC8-7A23B960DA6D}"/>
              </a:ext>
            </a:extLst>
          </p:cNvPr>
          <p:cNvSpPr txBox="1"/>
          <p:nvPr/>
        </p:nvSpPr>
        <p:spPr>
          <a:xfrm>
            <a:off x="1857226" y="4910055"/>
            <a:ext cx="1015021" cy="369332"/>
          </a:xfrm>
          <a:prstGeom prst="rect">
            <a:avLst/>
          </a:prstGeom>
          <a:noFill/>
        </p:spPr>
        <p:txBody>
          <a:bodyPr wrap="none" rtlCol="0">
            <a:spAutoFit/>
          </a:bodyPr>
          <a:lstStyle/>
          <a:p>
            <a:r>
              <a:rPr lang="en-US" b="1" dirty="0"/>
              <a:t>Epoch 9</a:t>
            </a:r>
          </a:p>
        </p:txBody>
      </p:sp>
      <p:graphicFrame>
        <p:nvGraphicFramePr>
          <p:cNvPr id="52" name="Table 51">
            <a:extLst>
              <a:ext uri="{FF2B5EF4-FFF2-40B4-BE49-F238E27FC236}">
                <a16:creationId xmlns:a16="http://schemas.microsoft.com/office/drawing/2014/main" id="{C62E7F6E-AED0-E238-719C-E3F5D2944088}"/>
              </a:ext>
            </a:extLst>
          </p:cNvPr>
          <p:cNvGraphicFramePr>
            <a:graphicFrameLocks noGrp="1"/>
          </p:cNvGraphicFramePr>
          <p:nvPr/>
        </p:nvGraphicFramePr>
        <p:xfrm>
          <a:off x="4694506" y="2736725"/>
          <a:ext cx="638758" cy="1844240"/>
        </p:xfrm>
        <a:graphic>
          <a:graphicData uri="http://schemas.openxmlformats.org/drawingml/2006/table">
            <a:tbl>
              <a:tblPr firstRow="1" bandRow="1">
                <a:tableStyleId>{2D5ABB26-0587-4C30-8999-92F81FD0307C}</a:tableStyleId>
              </a:tblPr>
              <a:tblGrid>
                <a:gridCol w="638758">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60878C8-7CF3-CE91-11D5-16F208B80BAB}"/>
                  </a:ext>
                </a:extLst>
              </p:cNvPr>
              <p:cNvSpPr txBox="1"/>
              <p:nvPr/>
            </p:nvSpPr>
            <p:spPr>
              <a:xfrm>
                <a:off x="4627459" y="2755484"/>
                <a:ext cx="80913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1_10</m:t>
                          </m:r>
                        </m:sub>
                      </m:sSub>
                    </m:oMath>
                  </m:oMathPara>
                </a14:m>
                <a:endParaRPr lang="en-US" sz="2000" dirty="0"/>
              </a:p>
            </p:txBody>
          </p:sp>
        </mc:Choice>
        <mc:Fallback xmlns="">
          <p:sp>
            <p:nvSpPr>
              <p:cNvPr id="53" name="TextBox 52">
                <a:extLst>
                  <a:ext uri="{FF2B5EF4-FFF2-40B4-BE49-F238E27FC236}">
                    <a16:creationId xmlns:a16="http://schemas.microsoft.com/office/drawing/2014/main" id="{860878C8-7CF3-CE91-11D5-16F208B80BAB}"/>
                  </a:ext>
                </a:extLst>
              </p:cNvPr>
              <p:cNvSpPr txBox="1">
                <a:spLocks noRot="1" noChangeAspect="1" noMove="1" noResize="1" noEditPoints="1" noAdjustHandles="1" noChangeArrowheads="1" noChangeShapeType="1" noTextEdit="1"/>
              </p:cNvSpPr>
              <p:nvPr/>
            </p:nvSpPr>
            <p:spPr>
              <a:xfrm>
                <a:off x="4627459" y="2755484"/>
                <a:ext cx="809132" cy="400110"/>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96C68EC0-0727-CE54-3B3A-172DF65E0C49}"/>
                  </a:ext>
                </a:extLst>
              </p:cNvPr>
              <p:cNvSpPr txBox="1"/>
              <p:nvPr/>
            </p:nvSpPr>
            <p:spPr>
              <a:xfrm>
                <a:off x="4636013" y="3237910"/>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54" name="TextBox 53">
                <a:extLst>
                  <a:ext uri="{FF2B5EF4-FFF2-40B4-BE49-F238E27FC236}">
                    <a16:creationId xmlns:a16="http://schemas.microsoft.com/office/drawing/2014/main" id="{96C68EC0-0727-CE54-3B3A-172DF65E0C49}"/>
                  </a:ext>
                </a:extLst>
              </p:cNvPr>
              <p:cNvSpPr txBox="1">
                <a:spLocks noRot="1" noChangeAspect="1" noMove="1" noResize="1" noEditPoints="1" noAdjustHandles="1" noChangeArrowheads="1" noChangeShapeType="1" noTextEdit="1"/>
              </p:cNvSpPr>
              <p:nvPr/>
            </p:nvSpPr>
            <p:spPr>
              <a:xfrm>
                <a:off x="4636013" y="3237910"/>
                <a:ext cx="815095" cy="40011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06858EC-6CC9-2BC0-8A06-A9115A479B70}"/>
                  </a:ext>
                </a:extLst>
              </p:cNvPr>
              <p:cNvSpPr txBox="1"/>
              <p:nvPr/>
            </p:nvSpPr>
            <p:spPr>
              <a:xfrm>
                <a:off x="4660661" y="3709382"/>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55" name="TextBox 54">
                <a:extLst>
                  <a:ext uri="{FF2B5EF4-FFF2-40B4-BE49-F238E27FC236}">
                    <a16:creationId xmlns:a16="http://schemas.microsoft.com/office/drawing/2014/main" id="{706858EC-6CC9-2BC0-8A06-A9115A479B70}"/>
                  </a:ext>
                </a:extLst>
              </p:cNvPr>
              <p:cNvSpPr txBox="1">
                <a:spLocks noRot="1" noChangeAspect="1" noMove="1" noResize="1" noEditPoints="1" noAdjustHandles="1" noChangeArrowheads="1" noChangeShapeType="1" noTextEdit="1"/>
              </p:cNvSpPr>
              <p:nvPr/>
            </p:nvSpPr>
            <p:spPr>
              <a:xfrm>
                <a:off x="4660661" y="3709382"/>
                <a:ext cx="699679" cy="40011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1967977D-CD9B-2A95-DAA4-3F051BD9885C}"/>
                  </a:ext>
                </a:extLst>
              </p:cNvPr>
              <p:cNvSpPr txBox="1"/>
              <p:nvPr/>
            </p:nvSpPr>
            <p:spPr>
              <a:xfrm>
                <a:off x="4663214" y="416074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56" name="TextBox 55">
                <a:extLst>
                  <a:ext uri="{FF2B5EF4-FFF2-40B4-BE49-F238E27FC236}">
                    <a16:creationId xmlns:a16="http://schemas.microsoft.com/office/drawing/2014/main" id="{1967977D-CD9B-2A95-DAA4-3F051BD9885C}"/>
                  </a:ext>
                </a:extLst>
              </p:cNvPr>
              <p:cNvSpPr txBox="1">
                <a:spLocks noRot="1" noChangeAspect="1" noMove="1" noResize="1" noEditPoints="1" noAdjustHandles="1" noChangeArrowheads="1" noChangeShapeType="1" noTextEdit="1"/>
              </p:cNvSpPr>
              <p:nvPr/>
            </p:nvSpPr>
            <p:spPr>
              <a:xfrm>
                <a:off x="4663214" y="4160741"/>
                <a:ext cx="699679" cy="400110"/>
              </a:xfrm>
              <a:prstGeom prst="rect">
                <a:avLst/>
              </a:prstGeom>
              <a:blipFill>
                <a:blip r:embed="rId22"/>
                <a:stretch>
                  <a:fillRect/>
                </a:stretch>
              </a:blipFill>
            </p:spPr>
            <p:txBody>
              <a:bodyPr/>
              <a:lstStyle/>
              <a:p>
                <a:r>
                  <a:rPr lang="en-US">
                    <a:noFill/>
                  </a:rPr>
                  <a:t> </a:t>
                </a:r>
              </a:p>
            </p:txBody>
          </p:sp>
        </mc:Fallback>
      </mc:AlternateContent>
      <p:graphicFrame>
        <p:nvGraphicFramePr>
          <p:cNvPr id="57" name="Table 56">
            <a:extLst>
              <a:ext uri="{FF2B5EF4-FFF2-40B4-BE49-F238E27FC236}">
                <a16:creationId xmlns:a16="http://schemas.microsoft.com/office/drawing/2014/main" id="{A25452AE-C9D1-FA22-2D31-EBB4A2492239}"/>
              </a:ext>
            </a:extLst>
          </p:cNvPr>
          <p:cNvGraphicFramePr>
            <a:graphicFrameLocks noGrp="1"/>
          </p:cNvGraphicFramePr>
          <p:nvPr/>
        </p:nvGraphicFramePr>
        <p:xfrm>
          <a:off x="5385763" y="2736725"/>
          <a:ext cx="697654" cy="1844240"/>
        </p:xfrm>
        <a:graphic>
          <a:graphicData uri="http://schemas.openxmlformats.org/drawingml/2006/table">
            <a:tbl>
              <a:tblPr firstRow="1" bandRow="1">
                <a:tableStyleId>{2D5ABB26-0587-4C30-8999-92F81FD0307C}</a:tableStyleId>
              </a:tblPr>
              <a:tblGrid>
                <a:gridCol w="697654">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344DDE3F-0B1C-14CA-2521-235C5EB39274}"/>
                  </a:ext>
                </a:extLst>
              </p:cNvPr>
              <p:cNvSpPr txBox="1"/>
              <p:nvPr/>
            </p:nvSpPr>
            <p:spPr>
              <a:xfrm>
                <a:off x="5387778" y="2799477"/>
                <a:ext cx="7001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1_8</m:t>
                          </m:r>
                        </m:sub>
                      </m:sSub>
                    </m:oMath>
                  </m:oMathPara>
                </a14:m>
                <a:endParaRPr lang="en-US" sz="2000" dirty="0"/>
              </a:p>
            </p:txBody>
          </p:sp>
        </mc:Choice>
        <mc:Fallback xmlns="">
          <p:sp>
            <p:nvSpPr>
              <p:cNvPr id="58" name="TextBox 57">
                <a:extLst>
                  <a:ext uri="{FF2B5EF4-FFF2-40B4-BE49-F238E27FC236}">
                    <a16:creationId xmlns:a16="http://schemas.microsoft.com/office/drawing/2014/main" id="{344DDE3F-0B1C-14CA-2521-235C5EB39274}"/>
                  </a:ext>
                </a:extLst>
              </p:cNvPr>
              <p:cNvSpPr txBox="1">
                <a:spLocks noRot="1" noChangeAspect="1" noMove="1" noResize="1" noEditPoints="1" noAdjustHandles="1" noChangeArrowheads="1" noChangeShapeType="1" noTextEdit="1"/>
              </p:cNvSpPr>
              <p:nvPr/>
            </p:nvSpPr>
            <p:spPr>
              <a:xfrm>
                <a:off x="5387778" y="2799477"/>
                <a:ext cx="700128" cy="40011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20370A1-BE75-574A-57F1-8E67F7F0A20D}"/>
                  </a:ext>
                </a:extLst>
              </p:cNvPr>
              <p:cNvSpPr txBox="1"/>
              <p:nvPr/>
            </p:nvSpPr>
            <p:spPr>
              <a:xfrm>
                <a:off x="5335954" y="3216899"/>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59" name="TextBox 58">
                <a:extLst>
                  <a:ext uri="{FF2B5EF4-FFF2-40B4-BE49-F238E27FC236}">
                    <a16:creationId xmlns:a16="http://schemas.microsoft.com/office/drawing/2014/main" id="{B20370A1-BE75-574A-57F1-8E67F7F0A20D}"/>
                  </a:ext>
                </a:extLst>
              </p:cNvPr>
              <p:cNvSpPr txBox="1">
                <a:spLocks noRot="1" noChangeAspect="1" noMove="1" noResize="1" noEditPoints="1" noAdjustHandles="1" noChangeArrowheads="1" noChangeShapeType="1" noTextEdit="1"/>
              </p:cNvSpPr>
              <p:nvPr/>
            </p:nvSpPr>
            <p:spPr>
              <a:xfrm>
                <a:off x="5335954" y="3216899"/>
                <a:ext cx="815095" cy="400110"/>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FFD4E2B-CB02-6590-28F2-729AA206A651}"/>
                  </a:ext>
                </a:extLst>
              </p:cNvPr>
              <p:cNvSpPr txBox="1"/>
              <p:nvPr/>
            </p:nvSpPr>
            <p:spPr>
              <a:xfrm>
                <a:off x="5387778" y="3709382"/>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60" name="TextBox 59">
                <a:extLst>
                  <a:ext uri="{FF2B5EF4-FFF2-40B4-BE49-F238E27FC236}">
                    <a16:creationId xmlns:a16="http://schemas.microsoft.com/office/drawing/2014/main" id="{3FFD4E2B-CB02-6590-28F2-729AA206A651}"/>
                  </a:ext>
                </a:extLst>
              </p:cNvPr>
              <p:cNvSpPr txBox="1">
                <a:spLocks noRot="1" noChangeAspect="1" noMove="1" noResize="1" noEditPoints="1" noAdjustHandles="1" noChangeArrowheads="1" noChangeShapeType="1" noTextEdit="1"/>
              </p:cNvSpPr>
              <p:nvPr/>
            </p:nvSpPr>
            <p:spPr>
              <a:xfrm>
                <a:off x="5387778" y="3709382"/>
                <a:ext cx="699679" cy="400110"/>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0CCEE505-2261-373B-74A5-724B79D1DA20}"/>
                  </a:ext>
                </a:extLst>
              </p:cNvPr>
              <p:cNvSpPr txBox="1"/>
              <p:nvPr/>
            </p:nvSpPr>
            <p:spPr>
              <a:xfrm>
                <a:off x="5381366" y="416074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61" name="TextBox 60">
                <a:extLst>
                  <a:ext uri="{FF2B5EF4-FFF2-40B4-BE49-F238E27FC236}">
                    <a16:creationId xmlns:a16="http://schemas.microsoft.com/office/drawing/2014/main" id="{0CCEE505-2261-373B-74A5-724B79D1DA20}"/>
                  </a:ext>
                </a:extLst>
              </p:cNvPr>
              <p:cNvSpPr txBox="1">
                <a:spLocks noRot="1" noChangeAspect="1" noMove="1" noResize="1" noEditPoints="1" noAdjustHandles="1" noChangeArrowheads="1" noChangeShapeType="1" noTextEdit="1"/>
              </p:cNvSpPr>
              <p:nvPr/>
            </p:nvSpPr>
            <p:spPr>
              <a:xfrm>
                <a:off x="5381366" y="4160741"/>
                <a:ext cx="699679" cy="400110"/>
              </a:xfrm>
              <a:prstGeom prst="rect">
                <a:avLst/>
              </a:prstGeom>
              <a:blipFill>
                <a:blip r:embed="rId26"/>
                <a:stretch>
                  <a:fillRect/>
                </a:stretch>
              </a:blipFill>
            </p:spPr>
            <p:txBody>
              <a:bodyPr/>
              <a:lstStyle/>
              <a:p>
                <a:r>
                  <a:rPr lang="en-US">
                    <a:noFill/>
                  </a:rPr>
                  <a:t> </a:t>
                </a:r>
              </a:p>
            </p:txBody>
          </p:sp>
        </mc:Fallback>
      </mc:AlternateContent>
      <p:graphicFrame>
        <p:nvGraphicFramePr>
          <p:cNvPr id="62" name="Table 61">
            <a:extLst>
              <a:ext uri="{FF2B5EF4-FFF2-40B4-BE49-F238E27FC236}">
                <a16:creationId xmlns:a16="http://schemas.microsoft.com/office/drawing/2014/main" id="{ED1BA053-FBF2-7BA5-EDAB-4F3A7192E8C3}"/>
              </a:ext>
            </a:extLst>
          </p:cNvPr>
          <p:cNvGraphicFramePr>
            <a:graphicFrameLocks noGrp="1"/>
          </p:cNvGraphicFramePr>
          <p:nvPr/>
        </p:nvGraphicFramePr>
        <p:xfrm>
          <a:off x="6141935" y="2736725"/>
          <a:ext cx="696820" cy="1844240"/>
        </p:xfrm>
        <a:graphic>
          <a:graphicData uri="http://schemas.openxmlformats.org/drawingml/2006/table">
            <a:tbl>
              <a:tblPr firstRow="1" bandRow="1">
                <a:tableStyleId>{2D5ABB26-0587-4C30-8999-92F81FD0307C}</a:tableStyleId>
              </a:tblPr>
              <a:tblGrid>
                <a:gridCol w="696820">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1FDEBEE-9B3C-A146-D36A-44D429699B86}"/>
                  </a:ext>
                </a:extLst>
              </p:cNvPr>
              <p:cNvSpPr txBox="1"/>
              <p:nvPr/>
            </p:nvSpPr>
            <p:spPr>
              <a:xfrm>
                <a:off x="6134985" y="2799477"/>
                <a:ext cx="7001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1_8</m:t>
                          </m:r>
                        </m:sub>
                      </m:sSub>
                    </m:oMath>
                  </m:oMathPara>
                </a14:m>
                <a:endParaRPr lang="en-US" sz="2000" dirty="0"/>
              </a:p>
            </p:txBody>
          </p:sp>
        </mc:Choice>
        <mc:Fallback xmlns="">
          <p:sp>
            <p:nvSpPr>
              <p:cNvPr id="63" name="TextBox 62">
                <a:extLst>
                  <a:ext uri="{FF2B5EF4-FFF2-40B4-BE49-F238E27FC236}">
                    <a16:creationId xmlns:a16="http://schemas.microsoft.com/office/drawing/2014/main" id="{D1FDEBEE-9B3C-A146-D36A-44D429699B86}"/>
                  </a:ext>
                </a:extLst>
              </p:cNvPr>
              <p:cNvSpPr txBox="1">
                <a:spLocks noRot="1" noChangeAspect="1" noMove="1" noResize="1" noEditPoints="1" noAdjustHandles="1" noChangeArrowheads="1" noChangeShapeType="1" noTextEdit="1"/>
              </p:cNvSpPr>
              <p:nvPr/>
            </p:nvSpPr>
            <p:spPr>
              <a:xfrm>
                <a:off x="6134985" y="2799477"/>
                <a:ext cx="700128" cy="400110"/>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14A50341-32BD-DAA7-E2DE-35A9EC68FE6D}"/>
                  </a:ext>
                </a:extLst>
              </p:cNvPr>
              <p:cNvSpPr txBox="1"/>
              <p:nvPr/>
            </p:nvSpPr>
            <p:spPr>
              <a:xfrm>
                <a:off x="6101372" y="3237910"/>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64" name="TextBox 63">
                <a:extLst>
                  <a:ext uri="{FF2B5EF4-FFF2-40B4-BE49-F238E27FC236}">
                    <a16:creationId xmlns:a16="http://schemas.microsoft.com/office/drawing/2014/main" id="{14A50341-32BD-DAA7-E2DE-35A9EC68FE6D}"/>
                  </a:ext>
                </a:extLst>
              </p:cNvPr>
              <p:cNvSpPr txBox="1">
                <a:spLocks noRot="1" noChangeAspect="1" noMove="1" noResize="1" noEditPoints="1" noAdjustHandles="1" noChangeArrowheads="1" noChangeShapeType="1" noTextEdit="1"/>
              </p:cNvSpPr>
              <p:nvPr/>
            </p:nvSpPr>
            <p:spPr>
              <a:xfrm>
                <a:off x="6101372" y="3237910"/>
                <a:ext cx="815095" cy="400110"/>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B92CC7F3-1319-115B-7DA2-2CA770EFB393}"/>
                  </a:ext>
                </a:extLst>
              </p:cNvPr>
              <p:cNvSpPr txBox="1"/>
              <p:nvPr/>
            </p:nvSpPr>
            <p:spPr>
              <a:xfrm>
                <a:off x="6109146" y="3694931"/>
                <a:ext cx="69967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3_10</m:t>
                          </m:r>
                        </m:sub>
                      </m:sSub>
                    </m:oMath>
                  </m:oMathPara>
                </a14:m>
                <a:endParaRPr lang="en-US" sz="2000" dirty="0"/>
              </a:p>
            </p:txBody>
          </p:sp>
        </mc:Choice>
        <mc:Fallback xmlns="">
          <p:sp>
            <p:nvSpPr>
              <p:cNvPr id="65" name="TextBox 64">
                <a:extLst>
                  <a:ext uri="{FF2B5EF4-FFF2-40B4-BE49-F238E27FC236}">
                    <a16:creationId xmlns:a16="http://schemas.microsoft.com/office/drawing/2014/main" id="{B92CC7F3-1319-115B-7DA2-2CA770EFB393}"/>
                  </a:ext>
                </a:extLst>
              </p:cNvPr>
              <p:cNvSpPr txBox="1">
                <a:spLocks noRot="1" noChangeAspect="1" noMove="1" noResize="1" noEditPoints="1" noAdjustHandles="1" noChangeArrowheads="1" noChangeShapeType="1" noTextEdit="1"/>
              </p:cNvSpPr>
              <p:nvPr/>
            </p:nvSpPr>
            <p:spPr>
              <a:xfrm>
                <a:off x="6109146" y="3694931"/>
                <a:ext cx="699679" cy="400110"/>
              </a:xfrm>
              <a:prstGeom prst="rect">
                <a:avLst/>
              </a:prstGeom>
              <a:blipFill>
                <a:blip r:embed="rId29"/>
                <a:stretch>
                  <a:fillRect r="-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C3EF504-26B2-D120-467C-F71B333AF59C}"/>
                  </a:ext>
                </a:extLst>
              </p:cNvPr>
              <p:cNvSpPr txBox="1"/>
              <p:nvPr/>
            </p:nvSpPr>
            <p:spPr>
              <a:xfrm>
                <a:off x="6128573" y="416074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66" name="TextBox 65">
                <a:extLst>
                  <a:ext uri="{FF2B5EF4-FFF2-40B4-BE49-F238E27FC236}">
                    <a16:creationId xmlns:a16="http://schemas.microsoft.com/office/drawing/2014/main" id="{7C3EF504-26B2-D120-467C-F71B333AF59C}"/>
                  </a:ext>
                </a:extLst>
              </p:cNvPr>
              <p:cNvSpPr txBox="1">
                <a:spLocks noRot="1" noChangeAspect="1" noMove="1" noResize="1" noEditPoints="1" noAdjustHandles="1" noChangeArrowheads="1" noChangeShapeType="1" noTextEdit="1"/>
              </p:cNvSpPr>
              <p:nvPr/>
            </p:nvSpPr>
            <p:spPr>
              <a:xfrm>
                <a:off x="6128573" y="4160741"/>
                <a:ext cx="699679" cy="400110"/>
              </a:xfrm>
              <a:prstGeom prst="rect">
                <a:avLst/>
              </a:prstGeom>
              <a:blipFill>
                <a:blip r:embed="rId30"/>
                <a:stretch>
                  <a:fillRect/>
                </a:stretch>
              </a:blipFill>
            </p:spPr>
            <p:txBody>
              <a:bodyPr/>
              <a:lstStyle/>
              <a:p>
                <a:r>
                  <a:rPr lang="en-US">
                    <a:noFill/>
                  </a:rPr>
                  <a:t> </a:t>
                </a:r>
              </a:p>
            </p:txBody>
          </p:sp>
        </mc:Fallback>
      </mc:AlternateContent>
      <p:graphicFrame>
        <p:nvGraphicFramePr>
          <p:cNvPr id="67" name="Table 66">
            <a:extLst>
              <a:ext uri="{FF2B5EF4-FFF2-40B4-BE49-F238E27FC236}">
                <a16:creationId xmlns:a16="http://schemas.microsoft.com/office/drawing/2014/main" id="{2C458D52-1213-5FCF-6428-65ED8A509ED8}"/>
              </a:ext>
            </a:extLst>
          </p:cNvPr>
          <p:cNvGraphicFramePr>
            <a:graphicFrameLocks noGrp="1"/>
          </p:cNvGraphicFramePr>
          <p:nvPr/>
        </p:nvGraphicFramePr>
        <p:xfrm>
          <a:off x="6902808" y="2745690"/>
          <a:ext cx="691277" cy="1844240"/>
        </p:xfrm>
        <a:graphic>
          <a:graphicData uri="http://schemas.openxmlformats.org/drawingml/2006/table">
            <a:tbl>
              <a:tblPr firstRow="1" bandRow="1">
                <a:tableStyleId>{2D5ABB26-0587-4C30-8999-92F81FD0307C}</a:tableStyleId>
              </a:tblPr>
              <a:tblGrid>
                <a:gridCol w="691277">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F34D88B-58D7-105D-4228-4C1FA1B127C1}"/>
                  </a:ext>
                </a:extLst>
              </p:cNvPr>
              <p:cNvSpPr txBox="1"/>
              <p:nvPr/>
            </p:nvSpPr>
            <p:spPr>
              <a:xfrm>
                <a:off x="6931715" y="2799477"/>
                <a:ext cx="60863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1_8</m:t>
                          </m:r>
                        </m:sub>
                      </m:sSub>
                    </m:oMath>
                  </m:oMathPara>
                </a14:m>
                <a:endParaRPr lang="en-US" sz="2000" dirty="0"/>
              </a:p>
            </p:txBody>
          </p:sp>
        </mc:Choice>
        <mc:Fallback xmlns="">
          <p:sp>
            <p:nvSpPr>
              <p:cNvPr id="68" name="TextBox 67">
                <a:extLst>
                  <a:ext uri="{FF2B5EF4-FFF2-40B4-BE49-F238E27FC236}">
                    <a16:creationId xmlns:a16="http://schemas.microsoft.com/office/drawing/2014/main" id="{2F34D88B-58D7-105D-4228-4C1FA1B127C1}"/>
                  </a:ext>
                </a:extLst>
              </p:cNvPr>
              <p:cNvSpPr txBox="1">
                <a:spLocks noRot="1" noChangeAspect="1" noMove="1" noResize="1" noEditPoints="1" noAdjustHandles="1" noChangeArrowheads="1" noChangeShapeType="1" noTextEdit="1"/>
              </p:cNvSpPr>
              <p:nvPr/>
            </p:nvSpPr>
            <p:spPr>
              <a:xfrm>
                <a:off x="6931715" y="2799477"/>
                <a:ext cx="608631" cy="400110"/>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8B086DFF-6E19-1D2A-A3C7-673E5469DDBD}"/>
                  </a:ext>
                </a:extLst>
              </p:cNvPr>
              <p:cNvSpPr txBox="1"/>
              <p:nvPr/>
            </p:nvSpPr>
            <p:spPr>
              <a:xfrm>
                <a:off x="6916032" y="3237910"/>
                <a:ext cx="61381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69" name="TextBox 68">
                <a:extLst>
                  <a:ext uri="{FF2B5EF4-FFF2-40B4-BE49-F238E27FC236}">
                    <a16:creationId xmlns:a16="http://schemas.microsoft.com/office/drawing/2014/main" id="{8B086DFF-6E19-1D2A-A3C7-673E5469DDBD}"/>
                  </a:ext>
                </a:extLst>
              </p:cNvPr>
              <p:cNvSpPr txBox="1">
                <a:spLocks noRot="1" noChangeAspect="1" noMove="1" noResize="1" noEditPoints="1" noAdjustHandles="1" noChangeArrowheads="1" noChangeShapeType="1" noTextEdit="1"/>
              </p:cNvSpPr>
              <p:nvPr/>
            </p:nvSpPr>
            <p:spPr>
              <a:xfrm>
                <a:off x="6916032" y="3237910"/>
                <a:ext cx="613815" cy="400110"/>
              </a:xfrm>
              <a:prstGeom prst="rect">
                <a:avLst/>
              </a:prstGeom>
              <a:blipFill>
                <a:blip r:embed="rId32"/>
                <a:stretch>
                  <a:fillRect r="-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F4D8053-46DF-B511-A310-4D0D1EB5D309}"/>
                  </a:ext>
                </a:extLst>
              </p:cNvPr>
              <p:cNvSpPr txBox="1"/>
              <p:nvPr/>
            </p:nvSpPr>
            <p:spPr>
              <a:xfrm>
                <a:off x="6931715" y="3709382"/>
                <a:ext cx="60824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70" name="TextBox 69">
                <a:extLst>
                  <a:ext uri="{FF2B5EF4-FFF2-40B4-BE49-F238E27FC236}">
                    <a16:creationId xmlns:a16="http://schemas.microsoft.com/office/drawing/2014/main" id="{4F4D8053-46DF-B511-A310-4D0D1EB5D309}"/>
                  </a:ext>
                </a:extLst>
              </p:cNvPr>
              <p:cNvSpPr txBox="1">
                <a:spLocks noRot="1" noChangeAspect="1" noMove="1" noResize="1" noEditPoints="1" noAdjustHandles="1" noChangeArrowheads="1" noChangeShapeType="1" noTextEdit="1"/>
              </p:cNvSpPr>
              <p:nvPr/>
            </p:nvSpPr>
            <p:spPr>
              <a:xfrm>
                <a:off x="6931715" y="3709382"/>
                <a:ext cx="608241" cy="400110"/>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686D614A-A149-CD91-8F92-B16CE688A93B}"/>
                  </a:ext>
                </a:extLst>
              </p:cNvPr>
              <p:cNvSpPr txBox="1"/>
              <p:nvPr/>
            </p:nvSpPr>
            <p:spPr>
              <a:xfrm>
                <a:off x="6879935" y="4178696"/>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4_10</m:t>
                          </m:r>
                        </m:sub>
                      </m:sSub>
                    </m:oMath>
                  </m:oMathPara>
                </a14:m>
                <a:endParaRPr lang="en-US" sz="2000" dirty="0"/>
              </a:p>
            </p:txBody>
          </p:sp>
        </mc:Choice>
        <mc:Fallback xmlns="">
          <p:sp>
            <p:nvSpPr>
              <p:cNvPr id="71" name="TextBox 70">
                <a:extLst>
                  <a:ext uri="{FF2B5EF4-FFF2-40B4-BE49-F238E27FC236}">
                    <a16:creationId xmlns:a16="http://schemas.microsoft.com/office/drawing/2014/main" id="{686D614A-A149-CD91-8F92-B16CE688A93B}"/>
                  </a:ext>
                </a:extLst>
              </p:cNvPr>
              <p:cNvSpPr txBox="1">
                <a:spLocks noRot="1" noChangeAspect="1" noMove="1" noResize="1" noEditPoints="1" noAdjustHandles="1" noChangeArrowheads="1" noChangeShapeType="1" noTextEdit="1"/>
              </p:cNvSpPr>
              <p:nvPr/>
            </p:nvSpPr>
            <p:spPr>
              <a:xfrm>
                <a:off x="6879935" y="4178696"/>
                <a:ext cx="815095" cy="400110"/>
              </a:xfrm>
              <a:prstGeom prst="rect">
                <a:avLst/>
              </a:prstGeom>
              <a:blipFill>
                <a:blip r:embed="rId34"/>
                <a:stretch>
                  <a:fillRect/>
                </a:stretch>
              </a:blipFill>
            </p:spPr>
            <p:txBody>
              <a:bodyPr/>
              <a:lstStyle/>
              <a:p>
                <a:r>
                  <a:rPr lang="en-US">
                    <a:noFill/>
                  </a:rPr>
                  <a:t> </a:t>
                </a:r>
              </a:p>
            </p:txBody>
          </p:sp>
        </mc:Fallback>
      </mc:AlternateContent>
      <p:sp>
        <p:nvSpPr>
          <p:cNvPr id="72" name="TextBox 71">
            <a:extLst>
              <a:ext uri="{FF2B5EF4-FFF2-40B4-BE49-F238E27FC236}">
                <a16:creationId xmlns:a16="http://schemas.microsoft.com/office/drawing/2014/main" id="{078B0E9F-57E4-AD63-7CC1-148902EC7DD2}"/>
              </a:ext>
            </a:extLst>
          </p:cNvPr>
          <p:cNvSpPr txBox="1"/>
          <p:nvPr/>
        </p:nvSpPr>
        <p:spPr>
          <a:xfrm>
            <a:off x="5634424" y="4919020"/>
            <a:ext cx="1138453" cy="369332"/>
          </a:xfrm>
          <a:prstGeom prst="rect">
            <a:avLst/>
          </a:prstGeom>
          <a:noFill/>
        </p:spPr>
        <p:txBody>
          <a:bodyPr wrap="none" rtlCol="0">
            <a:spAutoFit/>
          </a:bodyPr>
          <a:lstStyle/>
          <a:p>
            <a:r>
              <a:rPr lang="en-US" b="1" dirty="0"/>
              <a:t>Epoch 10</a:t>
            </a:r>
          </a:p>
        </p:txBody>
      </p:sp>
      <p:graphicFrame>
        <p:nvGraphicFramePr>
          <p:cNvPr id="73" name="Table 72">
            <a:extLst>
              <a:ext uri="{FF2B5EF4-FFF2-40B4-BE49-F238E27FC236}">
                <a16:creationId xmlns:a16="http://schemas.microsoft.com/office/drawing/2014/main" id="{1D435815-80B5-0CED-CE34-491D158116E1}"/>
              </a:ext>
            </a:extLst>
          </p:cNvPr>
          <p:cNvGraphicFramePr>
            <a:graphicFrameLocks noGrp="1"/>
          </p:cNvGraphicFramePr>
          <p:nvPr/>
        </p:nvGraphicFramePr>
        <p:xfrm>
          <a:off x="8357161" y="2736725"/>
          <a:ext cx="638758" cy="1844240"/>
        </p:xfrm>
        <a:graphic>
          <a:graphicData uri="http://schemas.openxmlformats.org/drawingml/2006/table">
            <a:tbl>
              <a:tblPr firstRow="1" bandRow="1">
                <a:tableStyleId>{2D5ABB26-0587-4C30-8999-92F81FD0307C}</a:tableStyleId>
              </a:tblPr>
              <a:tblGrid>
                <a:gridCol w="638758">
                  <a:extLst>
                    <a:ext uri="{9D8B030D-6E8A-4147-A177-3AD203B41FA5}">
                      <a16:colId xmlns:a16="http://schemas.microsoft.com/office/drawing/2014/main" val="2550243487"/>
                    </a:ext>
                  </a:extLst>
                </a:gridCol>
              </a:tblGrid>
              <a:tr h="461060">
                <a:tc>
                  <a:txBody>
                    <a:bodyPr/>
                    <a:lstStyle/>
                    <a:p>
                      <a:endParaRPr lang="en-US"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5F564446-DEB9-A04F-25D0-BEB10FDCF861}"/>
                  </a:ext>
                </a:extLst>
              </p:cNvPr>
              <p:cNvSpPr txBox="1"/>
              <p:nvPr/>
            </p:nvSpPr>
            <p:spPr>
              <a:xfrm>
                <a:off x="8294771" y="2772800"/>
                <a:ext cx="80913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1_11</m:t>
                          </m:r>
                        </m:sub>
                      </m:sSub>
                    </m:oMath>
                  </m:oMathPara>
                </a14:m>
                <a:endParaRPr lang="en-US" sz="2000" dirty="0"/>
              </a:p>
            </p:txBody>
          </p:sp>
        </mc:Choice>
        <mc:Fallback xmlns="">
          <p:sp>
            <p:nvSpPr>
              <p:cNvPr id="74" name="TextBox 73">
                <a:extLst>
                  <a:ext uri="{FF2B5EF4-FFF2-40B4-BE49-F238E27FC236}">
                    <a16:creationId xmlns:a16="http://schemas.microsoft.com/office/drawing/2014/main" id="{5F564446-DEB9-A04F-25D0-BEB10FDCF861}"/>
                  </a:ext>
                </a:extLst>
              </p:cNvPr>
              <p:cNvSpPr txBox="1">
                <a:spLocks noRot="1" noChangeAspect="1" noMove="1" noResize="1" noEditPoints="1" noAdjustHandles="1" noChangeArrowheads="1" noChangeShapeType="1" noTextEdit="1"/>
              </p:cNvSpPr>
              <p:nvPr/>
            </p:nvSpPr>
            <p:spPr>
              <a:xfrm>
                <a:off x="8294771" y="2772800"/>
                <a:ext cx="809132" cy="400110"/>
              </a:xfrm>
              <a:prstGeom prst="rect">
                <a:avLst/>
              </a:prstGeom>
              <a:blipFill>
                <a:blip r:embed="rId3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71E24ECB-C672-4813-FCD5-59E57D0C26D4}"/>
                  </a:ext>
                </a:extLst>
              </p:cNvPr>
              <p:cNvSpPr txBox="1"/>
              <p:nvPr/>
            </p:nvSpPr>
            <p:spPr>
              <a:xfrm>
                <a:off x="8298668" y="3237910"/>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75" name="TextBox 74">
                <a:extLst>
                  <a:ext uri="{FF2B5EF4-FFF2-40B4-BE49-F238E27FC236}">
                    <a16:creationId xmlns:a16="http://schemas.microsoft.com/office/drawing/2014/main" id="{71E24ECB-C672-4813-FCD5-59E57D0C26D4}"/>
                  </a:ext>
                </a:extLst>
              </p:cNvPr>
              <p:cNvSpPr txBox="1">
                <a:spLocks noRot="1" noChangeAspect="1" noMove="1" noResize="1" noEditPoints="1" noAdjustHandles="1" noChangeArrowheads="1" noChangeShapeType="1" noTextEdit="1"/>
              </p:cNvSpPr>
              <p:nvPr/>
            </p:nvSpPr>
            <p:spPr>
              <a:xfrm>
                <a:off x="8298668" y="3237910"/>
                <a:ext cx="815095" cy="400110"/>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1830CE5-D493-EB57-D292-FE0007D5CAAD}"/>
                  </a:ext>
                </a:extLst>
              </p:cNvPr>
              <p:cNvSpPr txBox="1"/>
              <p:nvPr/>
            </p:nvSpPr>
            <p:spPr>
              <a:xfrm>
                <a:off x="8323316" y="3709382"/>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76" name="TextBox 75">
                <a:extLst>
                  <a:ext uri="{FF2B5EF4-FFF2-40B4-BE49-F238E27FC236}">
                    <a16:creationId xmlns:a16="http://schemas.microsoft.com/office/drawing/2014/main" id="{E1830CE5-D493-EB57-D292-FE0007D5CAAD}"/>
                  </a:ext>
                </a:extLst>
              </p:cNvPr>
              <p:cNvSpPr txBox="1">
                <a:spLocks noRot="1" noChangeAspect="1" noMove="1" noResize="1" noEditPoints="1" noAdjustHandles="1" noChangeArrowheads="1" noChangeShapeType="1" noTextEdit="1"/>
              </p:cNvSpPr>
              <p:nvPr/>
            </p:nvSpPr>
            <p:spPr>
              <a:xfrm>
                <a:off x="8323316" y="3709382"/>
                <a:ext cx="699679" cy="400110"/>
              </a:xfrm>
              <a:prstGeom prst="rect">
                <a:avLst/>
              </a:prstGeom>
              <a:blipFill>
                <a:blip r:embed="rId3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DCC5011-5454-3269-BA95-5F92AB839B0D}"/>
                  </a:ext>
                </a:extLst>
              </p:cNvPr>
              <p:cNvSpPr txBox="1"/>
              <p:nvPr/>
            </p:nvSpPr>
            <p:spPr>
              <a:xfrm>
                <a:off x="8325869" y="416074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77" name="TextBox 76">
                <a:extLst>
                  <a:ext uri="{FF2B5EF4-FFF2-40B4-BE49-F238E27FC236}">
                    <a16:creationId xmlns:a16="http://schemas.microsoft.com/office/drawing/2014/main" id="{2DCC5011-5454-3269-BA95-5F92AB839B0D}"/>
                  </a:ext>
                </a:extLst>
              </p:cNvPr>
              <p:cNvSpPr txBox="1">
                <a:spLocks noRot="1" noChangeAspect="1" noMove="1" noResize="1" noEditPoints="1" noAdjustHandles="1" noChangeArrowheads="1" noChangeShapeType="1" noTextEdit="1"/>
              </p:cNvSpPr>
              <p:nvPr/>
            </p:nvSpPr>
            <p:spPr>
              <a:xfrm>
                <a:off x="8325869" y="4160741"/>
                <a:ext cx="699679" cy="400110"/>
              </a:xfrm>
              <a:prstGeom prst="rect">
                <a:avLst/>
              </a:prstGeom>
              <a:blipFill>
                <a:blip r:embed="rId30"/>
                <a:stretch>
                  <a:fillRect/>
                </a:stretch>
              </a:blipFill>
            </p:spPr>
            <p:txBody>
              <a:bodyPr/>
              <a:lstStyle/>
              <a:p>
                <a:r>
                  <a:rPr lang="en-US">
                    <a:noFill/>
                  </a:rPr>
                  <a:t> </a:t>
                </a:r>
              </a:p>
            </p:txBody>
          </p:sp>
        </mc:Fallback>
      </mc:AlternateContent>
      <p:graphicFrame>
        <p:nvGraphicFramePr>
          <p:cNvPr id="78" name="Table 77">
            <a:extLst>
              <a:ext uri="{FF2B5EF4-FFF2-40B4-BE49-F238E27FC236}">
                <a16:creationId xmlns:a16="http://schemas.microsoft.com/office/drawing/2014/main" id="{3D811B85-2097-6F27-0B3E-07C0ECA165DB}"/>
              </a:ext>
            </a:extLst>
          </p:cNvPr>
          <p:cNvGraphicFramePr>
            <a:graphicFrameLocks noGrp="1"/>
          </p:cNvGraphicFramePr>
          <p:nvPr/>
        </p:nvGraphicFramePr>
        <p:xfrm>
          <a:off x="9048418" y="2736725"/>
          <a:ext cx="697654" cy="1844240"/>
        </p:xfrm>
        <a:graphic>
          <a:graphicData uri="http://schemas.openxmlformats.org/drawingml/2006/table">
            <a:tbl>
              <a:tblPr firstRow="1" bandRow="1">
                <a:tableStyleId>{2D5ABB26-0587-4C30-8999-92F81FD0307C}</a:tableStyleId>
              </a:tblPr>
              <a:tblGrid>
                <a:gridCol w="697654">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50E3D073-3310-299B-E06B-6F1E676E23CF}"/>
                  </a:ext>
                </a:extLst>
              </p:cNvPr>
              <p:cNvSpPr txBox="1"/>
              <p:nvPr/>
            </p:nvSpPr>
            <p:spPr>
              <a:xfrm>
                <a:off x="9032503" y="2799477"/>
                <a:ext cx="80913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1_11</m:t>
                          </m:r>
                        </m:sub>
                      </m:sSub>
                    </m:oMath>
                  </m:oMathPara>
                </a14:m>
                <a:endParaRPr lang="en-US" sz="2000" dirty="0"/>
              </a:p>
            </p:txBody>
          </p:sp>
        </mc:Choice>
        <mc:Fallback xmlns="">
          <p:sp>
            <p:nvSpPr>
              <p:cNvPr id="79" name="TextBox 78">
                <a:extLst>
                  <a:ext uri="{FF2B5EF4-FFF2-40B4-BE49-F238E27FC236}">
                    <a16:creationId xmlns:a16="http://schemas.microsoft.com/office/drawing/2014/main" id="{50E3D073-3310-299B-E06B-6F1E676E23CF}"/>
                  </a:ext>
                </a:extLst>
              </p:cNvPr>
              <p:cNvSpPr txBox="1">
                <a:spLocks noRot="1" noChangeAspect="1" noMove="1" noResize="1" noEditPoints="1" noAdjustHandles="1" noChangeArrowheads="1" noChangeShapeType="1" noTextEdit="1"/>
              </p:cNvSpPr>
              <p:nvPr/>
            </p:nvSpPr>
            <p:spPr>
              <a:xfrm>
                <a:off x="9032503" y="2799477"/>
                <a:ext cx="809132" cy="400110"/>
              </a:xfrm>
              <a:prstGeom prst="rect">
                <a:avLst/>
              </a:prstGeom>
              <a:blipFill>
                <a:blip r:embed="rId3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B3679694-0073-04A8-52C2-A1818D12B49D}"/>
                  </a:ext>
                </a:extLst>
              </p:cNvPr>
              <p:cNvSpPr txBox="1"/>
              <p:nvPr/>
            </p:nvSpPr>
            <p:spPr>
              <a:xfrm>
                <a:off x="8998609" y="3216899"/>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2_11</m:t>
                          </m:r>
                        </m:sub>
                      </m:sSub>
                    </m:oMath>
                  </m:oMathPara>
                </a14:m>
                <a:endParaRPr lang="en-US" sz="2000" dirty="0"/>
              </a:p>
            </p:txBody>
          </p:sp>
        </mc:Choice>
        <mc:Fallback xmlns="">
          <p:sp>
            <p:nvSpPr>
              <p:cNvPr id="80" name="TextBox 79">
                <a:extLst>
                  <a:ext uri="{FF2B5EF4-FFF2-40B4-BE49-F238E27FC236}">
                    <a16:creationId xmlns:a16="http://schemas.microsoft.com/office/drawing/2014/main" id="{B3679694-0073-04A8-52C2-A1818D12B49D}"/>
                  </a:ext>
                </a:extLst>
              </p:cNvPr>
              <p:cNvSpPr txBox="1">
                <a:spLocks noRot="1" noChangeAspect="1" noMove="1" noResize="1" noEditPoints="1" noAdjustHandles="1" noChangeArrowheads="1" noChangeShapeType="1" noTextEdit="1"/>
              </p:cNvSpPr>
              <p:nvPr/>
            </p:nvSpPr>
            <p:spPr>
              <a:xfrm>
                <a:off x="8998609" y="3216899"/>
                <a:ext cx="815095" cy="400110"/>
              </a:xfrm>
              <a:prstGeom prst="rect">
                <a:avLst/>
              </a:prstGeom>
              <a:blipFill>
                <a:blip r:embed="rId3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C05DE32-AA4B-FB23-B8C0-A9C56E0F8C10}"/>
                  </a:ext>
                </a:extLst>
              </p:cNvPr>
              <p:cNvSpPr txBox="1"/>
              <p:nvPr/>
            </p:nvSpPr>
            <p:spPr>
              <a:xfrm>
                <a:off x="9050433" y="3709382"/>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81" name="TextBox 80">
                <a:extLst>
                  <a:ext uri="{FF2B5EF4-FFF2-40B4-BE49-F238E27FC236}">
                    <a16:creationId xmlns:a16="http://schemas.microsoft.com/office/drawing/2014/main" id="{EC05DE32-AA4B-FB23-B8C0-A9C56E0F8C10}"/>
                  </a:ext>
                </a:extLst>
              </p:cNvPr>
              <p:cNvSpPr txBox="1">
                <a:spLocks noRot="1" noChangeAspect="1" noMove="1" noResize="1" noEditPoints="1" noAdjustHandles="1" noChangeArrowheads="1" noChangeShapeType="1" noTextEdit="1"/>
              </p:cNvSpPr>
              <p:nvPr/>
            </p:nvSpPr>
            <p:spPr>
              <a:xfrm>
                <a:off x="9050433" y="3709382"/>
                <a:ext cx="699679" cy="400110"/>
              </a:xfrm>
              <a:prstGeom prst="rect">
                <a:avLst/>
              </a:prstGeom>
              <a:blipFill>
                <a:blip r:embed="rId3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057EF569-1B2D-6C8D-D59C-63E8F0774C55}"/>
                  </a:ext>
                </a:extLst>
              </p:cNvPr>
              <p:cNvSpPr txBox="1"/>
              <p:nvPr/>
            </p:nvSpPr>
            <p:spPr>
              <a:xfrm>
                <a:off x="9044021" y="416074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82" name="TextBox 81">
                <a:extLst>
                  <a:ext uri="{FF2B5EF4-FFF2-40B4-BE49-F238E27FC236}">
                    <a16:creationId xmlns:a16="http://schemas.microsoft.com/office/drawing/2014/main" id="{057EF569-1B2D-6C8D-D59C-63E8F0774C55}"/>
                  </a:ext>
                </a:extLst>
              </p:cNvPr>
              <p:cNvSpPr txBox="1">
                <a:spLocks noRot="1" noChangeAspect="1" noMove="1" noResize="1" noEditPoints="1" noAdjustHandles="1" noChangeArrowheads="1" noChangeShapeType="1" noTextEdit="1"/>
              </p:cNvSpPr>
              <p:nvPr/>
            </p:nvSpPr>
            <p:spPr>
              <a:xfrm>
                <a:off x="9044021" y="4160741"/>
                <a:ext cx="699679" cy="400110"/>
              </a:xfrm>
              <a:prstGeom prst="rect">
                <a:avLst/>
              </a:prstGeom>
              <a:blipFill>
                <a:blip r:embed="rId22"/>
                <a:stretch>
                  <a:fillRect/>
                </a:stretch>
              </a:blipFill>
            </p:spPr>
            <p:txBody>
              <a:bodyPr/>
              <a:lstStyle/>
              <a:p>
                <a:r>
                  <a:rPr lang="en-US">
                    <a:noFill/>
                  </a:rPr>
                  <a:t> </a:t>
                </a:r>
              </a:p>
            </p:txBody>
          </p:sp>
        </mc:Fallback>
      </mc:AlternateContent>
      <p:graphicFrame>
        <p:nvGraphicFramePr>
          <p:cNvPr id="83" name="Table 82">
            <a:extLst>
              <a:ext uri="{FF2B5EF4-FFF2-40B4-BE49-F238E27FC236}">
                <a16:creationId xmlns:a16="http://schemas.microsoft.com/office/drawing/2014/main" id="{B5BEAC45-1EDF-62E3-9E88-7CCB06912943}"/>
              </a:ext>
            </a:extLst>
          </p:cNvPr>
          <p:cNvGraphicFramePr>
            <a:graphicFrameLocks noGrp="1"/>
          </p:cNvGraphicFramePr>
          <p:nvPr/>
        </p:nvGraphicFramePr>
        <p:xfrm>
          <a:off x="9804590" y="2736725"/>
          <a:ext cx="696820" cy="1844240"/>
        </p:xfrm>
        <a:graphic>
          <a:graphicData uri="http://schemas.openxmlformats.org/drawingml/2006/table">
            <a:tbl>
              <a:tblPr firstRow="1" bandRow="1">
                <a:tableStyleId>{2D5ABB26-0587-4C30-8999-92F81FD0307C}</a:tableStyleId>
              </a:tblPr>
              <a:tblGrid>
                <a:gridCol w="696820">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dirty="0">
                        <a:solidFill>
                          <a:srgbClr val="FFC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A5A6DEB2-70FF-C411-0E58-2FCB98611348}"/>
                  </a:ext>
                </a:extLst>
              </p:cNvPr>
              <p:cNvSpPr txBox="1"/>
              <p:nvPr/>
            </p:nvSpPr>
            <p:spPr>
              <a:xfrm>
                <a:off x="9779710" y="2799477"/>
                <a:ext cx="80913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1_11</m:t>
                          </m:r>
                        </m:sub>
                      </m:sSub>
                    </m:oMath>
                  </m:oMathPara>
                </a14:m>
                <a:endParaRPr lang="en-US" sz="2000" dirty="0"/>
              </a:p>
            </p:txBody>
          </p:sp>
        </mc:Choice>
        <mc:Fallback xmlns="">
          <p:sp>
            <p:nvSpPr>
              <p:cNvPr id="84" name="TextBox 83">
                <a:extLst>
                  <a:ext uri="{FF2B5EF4-FFF2-40B4-BE49-F238E27FC236}">
                    <a16:creationId xmlns:a16="http://schemas.microsoft.com/office/drawing/2014/main" id="{A5A6DEB2-70FF-C411-0E58-2FCB98611348}"/>
                  </a:ext>
                </a:extLst>
              </p:cNvPr>
              <p:cNvSpPr txBox="1">
                <a:spLocks noRot="1" noChangeAspect="1" noMove="1" noResize="1" noEditPoints="1" noAdjustHandles="1" noChangeArrowheads="1" noChangeShapeType="1" noTextEdit="1"/>
              </p:cNvSpPr>
              <p:nvPr/>
            </p:nvSpPr>
            <p:spPr>
              <a:xfrm>
                <a:off x="9779710" y="2799477"/>
                <a:ext cx="809132" cy="400110"/>
              </a:xfrm>
              <a:prstGeom prst="rect">
                <a:avLst/>
              </a:prstGeom>
              <a:blipFill>
                <a:blip r:embed="rId4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DDC1F603-D703-61F5-79BC-9F3D23416837}"/>
                  </a:ext>
                </a:extLst>
              </p:cNvPr>
              <p:cNvSpPr txBox="1"/>
              <p:nvPr/>
            </p:nvSpPr>
            <p:spPr>
              <a:xfrm>
                <a:off x="9764027" y="3237910"/>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85" name="TextBox 84">
                <a:extLst>
                  <a:ext uri="{FF2B5EF4-FFF2-40B4-BE49-F238E27FC236}">
                    <a16:creationId xmlns:a16="http://schemas.microsoft.com/office/drawing/2014/main" id="{DDC1F603-D703-61F5-79BC-9F3D23416837}"/>
                  </a:ext>
                </a:extLst>
              </p:cNvPr>
              <p:cNvSpPr txBox="1">
                <a:spLocks noRot="1" noChangeAspect="1" noMove="1" noResize="1" noEditPoints="1" noAdjustHandles="1" noChangeArrowheads="1" noChangeShapeType="1" noTextEdit="1"/>
              </p:cNvSpPr>
              <p:nvPr/>
            </p:nvSpPr>
            <p:spPr>
              <a:xfrm>
                <a:off x="9764027" y="3237910"/>
                <a:ext cx="815095" cy="400110"/>
              </a:xfrm>
              <a:prstGeom prst="rect">
                <a:avLst/>
              </a:prstGeom>
              <a:blipFill>
                <a:blip r:embed="rId4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DA7FE20F-E732-2B07-89F3-03573B553F44}"/>
                  </a:ext>
                </a:extLst>
              </p:cNvPr>
              <p:cNvSpPr txBox="1"/>
              <p:nvPr/>
            </p:nvSpPr>
            <p:spPr>
              <a:xfrm>
                <a:off x="9798009" y="3690215"/>
                <a:ext cx="699679"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3_11</m:t>
                          </m:r>
                        </m:sub>
                      </m:sSub>
                    </m:oMath>
                  </m:oMathPara>
                </a14:m>
                <a:endParaRPr lang="en-US" sz="2000" dirty="0"/>
              </a:p>
            </p:txBody>
          </p:sp>
        </mc:Choice>
        <mc:Fallback xmlns="">
          <p:sp>
            <p:nvSpPr>
              <p:cNvPr id="86" name="TextBox 85">
                <a:extLst>
                  <a:ext uri="{FF2B5EF4-FFF2-40B4-BE49-F238E27FC236}">
                    <a16:creationId xmlns:a16="http://schemas.microsoft.com/office/drawing/2014/main" id="{DA7FE20F-E732-2B07-89F3-03573B553F44}"/>
                  </a:ext>
                </a:extLst>
              </p:cNvPr>
              <p:cNvSpPr txBox="1">
                <a:spLocks noRot="1" noChangeAspect="1" noMove="1" noResize="1" noEditPoints="1" noAdjustHandles="1" noChangeArrowheads="1" noChangeShapeType="1" noTextEdit="1"/>
              </p:cNvSpPr>
              <p:nvPr/>
            </p:nvSpPr>
            <p:spPr>
              <a:xfrm>
                <a:off x="9798009" y="3690215"/>
                <a:ext cx="699679" cy="400110"/>
              </a:xfrm>
              <a:prstGeom prst="rect">
                <a:avLst/>
              </a:prstGeom>
              <a:blipFill>
                <a:blip r:embed="rId42"/>
                <a:stretch>
                  <a:fillRect r="-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23931E5E-13B5-B43A-5679-DDC139D5FA91}"/>
                  </a:ext>
                </a:extLst>
              </p:cNvPr>
              <p:cNvSpPr txBox="1"/>
              <p:nvPr/>
            </p:nvSpPr>
            <p:spPr>
              <a:xfrm>
                <a:off x="9791228" y="4160741"/>
                <a:ext cx="69967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4_9</m:t>
                          </m:r>
                        </m:sub>
                      </m:sSub>
                    </m:oMath>
                  </m:oMathPara>
                </a14:m>
                <a:endParaRPr lang="en-US" sz="2000" dirty="0"/>
              </a:p>
            </p:txBody>
          </p:sp>
        </mc:Choice>
        <mc:Fallback xmlns="">
          <p:sp>
            <p:nvSpPr>
              <p:cNvPr id="87" name="TextBox 86">
                <a:extLst>
                  <a:ext uri="{FF2B5EF4-FFF2-40B4-BE49-F238E27FC236}">
                    <a16:creationId xmlns:a16="http://schemas.microsoft.com/office/drawing/2014/main" id="{23931E5E-13B5-B43A-5679-DDC139D5FA91}"/>
                  </a:ext>
                </a:extLst>
              </p:cNvPr>
              <p:cNvSpPr txBox="1">
                <a:spLocks noRot="1" noChangeAspect="1" noMove="1" noResize="1" noEditPoints="1" noAdjustHandles="1" noChangeArrowheads="1" noChangeShapeType="1" noTextEdit="1"/>
              </p:cNvSpPr>
              <p:nvPr/>
            </p:nvSpPr>
            <p:spPr>
              <a:xfrm>
                <a:off x="9791228" y="4160741"/>
                <a:ext cx="699679" cy="400110"/>
              </a:xfrm>
              <a:prstGeom prst="rect">
                <a:avLst/>
              </a:prstGeom>
              <a:blipFill>
                <a:blip r:embed="rId43"/>
                <a:stretch>
                  <a:fillRect/>
                </a:stretch>
              </a:blipFill>
            </p:spPr>
            <p:txBody>
              <a:bodyPr/>
              <a:lstStyle/>
              <a:p>
                <a:r>
                  <a:rPr lang="en-US">
                    <a:noFill/>
                  </a:rPr>
                  <a:t> </a:t>
                </a:r>
              </a:p>
            </p:txBody>
          </p:sp>
        </mc:Fallback>
      </mc:AlternateContent>
      <p:graphicFrame>
        <p:nvGraphicFramePr>
          <p:cNvPr id="88" name="Table 87">
            <a:extLst>
              <a:ext uri="{FF2B5EF4-FFF2-40B4-BE49-F238E27FC236}">
                <a16:creationId xmlns:a16="http://schemas.microsoft.com/office/drawing/2014/main" id="{E8D6F45A-C3FF-7D5F-8DBA-5FC16BC38002}"/>
              </a:ext>
            </a:extLst>
          </p:cNvPr>
          <p:cNvGraphicFramePr>
            <a:graphicFrameLocks noGrp="1"/>
          </p:cNvGraphicFramePr>
          <p:nvPr/>
        </p:nvGraphicFramePr>
        <p:xfrm>
          <a:off x="10565463" y="2745690"/>
          <a:ext cx="691277" cy="1844240"/>
        </p:xfrm>
        <a:graphic>
          <a:graphicData uri="http://schemas.openxmlformats.org/drawingml/2006/table">
            <a:tbl>
              <a:tblPr firstRow="1" bandRow="1">
                <a:tableStyleId>{2D5ABB26-0587-4C30-8999-92F81FD0307C}</a:tableStyleId>
              </a:tblPr>
              <a:tblGrid>
                <a:gridCol w="691277">
                  <a:extLst>
                    <a:ext uri="{9D8B030D-6E8A-4147-A177-3AD203B41FA5}">
                      <a16:colId xmlns:a16="http://schemas.microsoft.com/office/drawing/2014/main" val="2550243487"/>
                    </a:ext>
                  </a:extLst>
                </a:gridCol>
              </a:tblGrid>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8118389"/>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49551"/>
                  </a:ext>
                </a:extLst>
              </a:tr>
              <a:tr h="46106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5552865"/>
                  </a:ext>
                </a:extLst>
              </a:tr>
              <a:tr h="4610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84913746"/>
                  </a:ext>
                </a:extLst>
              </a:tr>
            </a:tbl>
          </a:graphicData>
        </a:graphic>
      </p:graphicFrame>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D9591225-BEBA-47AD-B256-4A1ABE5DD5B7}"/>
                  </a:ext>
                </a:extLst>
              </p:cNvPr>
              <p:cNvSpPr txBox="1"/>
              <p:nvPr/>
            </p:nvSpPr>
            <p:spPr>
              <a:xfrm>
                <a:off x="10576440" y="2799477"/>
                <a:ext cx="60863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1_11</m:t>
                          </m:r>
                        </m:sub>
                      </m:sSub>
                    </m:oMath>
                  </m:oMathPara>
                </a14:m>
                <a:endParaRPr lang="en-US" sz="2000" dirty="0"/>
              </a:p>
            </p:txBody>
          </p:sp>
        </mc:Choice>
        <mc:Fallback xmlns="">
          <p:sp>
            <p:nvSpPr>
              <p:cNvPr id="89" name="TextBox 88">
                <a:extLst>
                  <a:ext uri="{FF2B5EF4-FFF2-40B4-BE49-F238E27FC236}">
                    <a16:creationId xmlns:a16="http://schemas.microsoft.com/office/drawing/2014/main" id="{D9591225-BEBA-47AD-B256-4A1ABE5DD5B7}"/>
                  </a:ext>
                </a:extLst>
              </p:cNvPr>
              <p:cNvSpPr txBox="1">
                <a:spLocks noRot="1" noChangeAspect="1" noMove="1" noResize="1" noEditPoints="1" noAdjustHandles="1" noChangeArrowheads="1" noChangeShapeType="1" noTextEdit="1"/>
              </p:cNvSpPr>
              <p:nvPr/>
            </p:nvSpPr>
            <p:spPr>
              <a:xfrm>
                <a:off x="10576440" y="2799477"/>
                <a:ext cx="608631" cy="400110"/>
              </a:xfrm>
              <a:prstGeom prst="rect">
                <a:avLst/>
              </a:prstGeom>
              <a:blipFill>
                <a:blip r:embed="rId44"/>
                <a:stretch>
                  <a:fillRect r="-163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D8F6CD32-55CD-EE7C-655A-6BA23F217C18}"/>
                  </a:ext>
                </a:extLst>
              </p:cNvPr>
              <p:cNvSpPr txBox="1"/>
              <p:nvPr/>
            </p:nvSpPr>
            <p:spPr>
              <a:xfrm>
                <a:off x="10578687" y="3237910"/>
                <a:ext cx="613815"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2_10</m:t>
                          </m:r>
                        </m:sub>
                      </m:sSub>
                    </m:oMath>
                  </m:oMathPara>
                </a14:m>
                <a:endParaRPr lang="en-US" sz="2000" dirty="0"/>
              </a:p>
            </p:txBody>
          </p:sp>
        </mc:Choice>
        <mc:Fallback xmlns="">
          <p:sp>
            <p:nvSpPr>
              <p:cNvPr id="90" name="TextBox 89">
                <a:extLst>
                  <a:ext uri="{FF2B5EF4-FFF2-40B4-BE49-F238E27FC236}">
                    <a16:creationId xmlns:a16="http://schemas.microsoft.com/office/drawing/2014/main" id="{D8F6CD32-55CD-EE7C-655A-6BA23F217C18}"/>
                  </a:ext>
                </a:extLst>
              </p:cNvPr>
              <p:cNvSpPr txBox="1">
                <a:spLocks noRot="1" noChangeAspect="1" noMove="1" noResize="1" noEditPoints="1" noAdjustHandles="1" noChangeArrowheads="1" noChangeShapeType="1" noTextEdit="1"/>
              </p:cNvSpPr>
              <p:nvPr/>
            </p:nvSpPr>
            <p:spPr>
              <a:xfrm>
                <a:off x="10578687" y="3237910"/>
                <a:ext cx="613815" cy="400110"/>
              </a:xfrm>
              <a:prstGeom prst="rect">
                <a:avLst/>
              </a:prstGeom>
              <a:blipFill>
                <a:blip r:embed="rId45"/>
                <a:stretch>
                  <a:fillRect r="-1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F73D1DE-A6A1-E6E9-3E97-162C21C366F3}"/>
                  </a:ext>
                </a:extLst>
              </p:cNvPr>
              <p:cNvSpPr txBox="1"/>
              <p:nvPr/>
            </p:nvSpPr>
            <p:spPr>
              <a:xfrm>
                <a:off x="10594370" y="3709382"/>
                <a:ext cx="608241"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3_9</m:t>
                          </m:r>
                        </m:sub>
                      </m:sSub>
                    </m:oMath>
                  </m:oMathPara>
                </a14:m>
                <a:endParaRPr lang="en-US" sz="2000" dirty="0"/>
              </a:p>
            </p:txBody>
          </p:sp>
        </mc:Choice>
        <mc:Fallback xmlns="">
          <p:sp>
            <p:nvSpPr>
              <p:cNvPr id="91" name="TextBox 90">
                <a:extLst>
                  <a:ext uri="{FF2B5EF4-FFF2-40B4-BE49-F238E27FC236}">
                    <a16:creationId xmlns:a16="http://schemas.microsoft.com/office/drawing/2014/main" id="{FF73D1DE-A6A1-E6E9-3E97-162C21C366F3}"/>
                  </a:ext>
                </a:extLst>
              </p:cNvPr>
              <p:cNvSpPr txBox="1">
                <a:spLocks noRot="1" noChangeAspect="1" noMove="1" noResize="1" noEditPoints="1" noAdjustHandles="1" noChangeArrowheads="1" noChangeShapeType="1" noTextEdit="1"/>
              </p:cNvSpPr>
              <p:nvPr/>
            </p:nvSpPr>
            <p:spPr>
              <a:xfrm>
                <a:off x="10594370" y="3709382"/>
                <a:ext cx="608241" cy="400110"/>
              </a:xfrm>
              <a:prstGeom prst="rect">
                <a:avLst/>
              </a:prstGeom>
              <a:blipFill>
                <a:blip r:embed="rId4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0EC5E4FF-2F40-1C5A-1F90-046B51C32C90}"/>
                  </a:ext>
                </a:extLst>
              </p:cNvPr>
              <p:cNvSpPr txBox="1"/>
              <p:nvPr/>
            </p:nvSpPr>
            <p:spPr>
              <a:xfrm>
                <a:off x="10514325" y="4181682"/>
                <a:ext cx="81509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𝐻</m:t>
                          </m:r>
                        </m:e>
                        <m:sub>
                          <m:r>
                            <a:rPr lang="en-US" sz="2000" b="0" i="1" smtClean="0">
                              <a:latin typeface="Cambria Math" panose="02040503050406030204" pitchFamily="18" charset="0"/>
                            </a:rPr>
                            <m:t>4_11</m:t>
                          </m:r>
                        </m:sub>
                      </m:sSub>
                    </m:oMath>
                  </m:oMathPara>
                </a14:m>
                <a:endParaRPr lang="en-US" sz="2000" dirty="0"/>
              </a:p>
            </p:txBody>
          </p:sp>
        </mc:Choice>
        <mc:Fallback xmlns="">
          <p:sp>
            <p:nvSpPr>
              <p:cNvPr id="92" name="TextBox 91">
                <a:extLst>
                  <a:ext uri="{FF2B5EF4-FFF2-40B4-BE49-F238E27FC236}">
                    <a16:creationId xmlns:a16="http://schemas.microsoft.com/office/drawing/2014/main" id="{0EC5E4FF-2F40-1C5A-1F90-046B51C32C90}"/>
                  </a:ext>
                </a:extLst>
              </p:cNvPr>
              <p:cNvSpPr txBox="1">
                <a:spLocks noRot="1" noChangeAspect="1" noMove="1" noResize="1" noEditPoints="1" noAdjustHandles="1" noChangeArrowheads="1" noChangeShapeType="1" noTextEdit="1"/>
              </p:cNvSpPr>
              <p:nvPr/>
            </p:nvSpPr>
            <p:spPr>
              <a:xfrm>
                <a:off x="10514325" y="4181682"/>
                <a:ext cx="815095" cy="400110"/>
              </a:xfrm>
              <a:prstGeom prst="rect">
                <a:avLst/>
              </a:prstGeom>
              <a:blipFill>
                <a:blip r:embed="rId47"/>
                <a:stretch>
                  <a:fillRect/>
                </a:stretch>
              </a:blipFill>
            </p:spPr>
            <p:txBody>
              <a:bodyPr/>
              <a:lstStyle/>
              <a:p>
                <a:r>
                  <a:rPr lang="en-US">
                    <a:noFill/>
                  </a:rPr>
                  <a:t> </a:t>
                </a:r>
              </a:p>
            </p:txBody>
          </p:sp>
        </mc:Fallback>
      </mc:AlternateContent>
      <p:sp>
        <p:nvSpPr>
          <p:cNvPr id="93" name="TextBox 92">
            <a:extLst>
              <a:ext uri="{FF2B5EF4-FFF2-40B4-BE49-F238E27FC236}">
                <a16:creationId xmlns:a16="http://schemas.microsoft.com/office/drawing/2014/main" id="{BA4203A9-8B7E-EE2A-0731-54BDA4E50D67}"/>
              </a:ext>
            </a:extLst>
          </p:cNvPr>
          <p:cNvSpPr txBox="1"/>
          <p:nvPr/>
        </p:nvSpPr>
        <p:spPr>
          <a:xfrm>
            <a:off x="9297079" y="4919020"/>
            <a:ext cx="1138453" cy="369332"/>
          </a:xfrm>
          <a:prstGeom prst="rect">
            <a:avLst/>
          </a:prstGeom>
          <a:noFill/>
        </p:spPr>
        <p:txBody>
          <a:bodyPr wrap="none" rtlCol="0">
            <a:spAutoFit/>
          </a:bodyPr>
          <a:lstStyle/>
          <a:p>
            <a:r>
              <a:rPr lang="en-US" b="1" dirty="0"/>
              <a:t>Epoch 11</a:t>
            </a:r>
          </a:p>
        </p:txBody>
      </p:sp>
      <p:sp>
        <p:nvSpPr>
          <p:cNvPr id="94" name="TextBox 93">
            <a:extLst>
              <a:ext uri="{FF2B5EF4-FFF2-40B4-BE49-F238E27FC236}">
                <a16:creationId xmlns:a16="http://schemas.microsoft.com/office/drawing/2014/main" id="{14E692D8-AD8D-7701-681E-FB40EDFDEF29}"/>
              </a:ext>
            </a:extLst>
          </p:cNvPr>
          <p:cNvSpPr txBox="1"/>
          <p:nvPr/>
        </p:nvSpPr>
        <p:spPr>
          <a:xfrm>
            <a:off x="823574" y="2290433"/>
            <a:ext cx="819455" cy="369332"/>
          </a:xfrm>
          <a:prstGeom prst="rect">
            <a:avLst/>
          </a:prstGeom>
          <a:noFill/>
        </p:spPr>
        <p:txBody>
          <a:bodyPr wrap="none" rtlCol="0">
            <a:spAutoFit/>
          </a:bodyPr>
          <a:lstStyle/>
          <a:p>
            <a:r>
              <a:rPr lang="en-US" b="1" dirty="0">
                <a:solidFill>
                  <a:schemeClr val="bg1">
                    <a:lumMod val="50000"/>
                  </a:schemeClr>
                </a:solidFill>
              </a:rPr>
              <a:t>GPU 0</a:t>
            </a:r>
          </a:p>
        </p:txBody>
      </p:sp>
      <p:sp>
        <p:nvSpPr>
          <p:cNvPr id="95" name="TextBox 94">
            <a:extLst>
              <a:ext uri="{FF2B5EF4-FFF2-40B4-BE49-F238E27FC236}">
                <a16:creationId xmlns:a16="http://schemas.microsoft.com/office/drawing/2014/main" id="{5EB6DA6F-4A98-B822-5515-12E8404B4092}"/>
              </a:ext>
            </a:extLst>
          </p:cNvPr>
          <p:cNvSpPr txBox="1"/>
          <p:nvPr/>
        </p:nvSpPr>
        <p:spPr>
          <a:xfrm>
            <a:off x="1571358" y="2288197"/>
            <a:ext cx="819455" cy="369332"/>
          </a:xfrm>
          <a:prstGeom prst="rect">
            <a:avLst/>
          </a:prstGeom>
          <a:noFill/>
        </p:spPr>
        <p:txBody>
          <a:bodyPr wrap="none" rtlCol="0">
            <a:spAutoFit/>
          </a:bodyPr>
          <a:lstStyle/>
          <a:p>
            <a:r>
              <a:rPr lang="en-US" b="1" dirty="0">
                <a:solidFill>
                  <a:schemeClr val="bg1">
                    <a:lumMod val="50000"/>
                  </a:schemeClr>
                </a:solidFill>
              </a:rPr>
              <a:t>GPU 1</a:t>
            </a:r>
          </a:p>
        </p:txBody>
      </p:sp>
      <p:sp>
        <p:nvSpPr>
          <p:cNvPr id="96" name="TextBox 95">
            <a:extLst>
              <a:ext uri="{FF2B5EF4-FFF2-40B4-BE49-F238E27FC236}">
                <a16:creationId xmlns:a16="http://schemas.microsoft.com/office/drawing/2014/main" id="{9453DED2-76F2-4FA5-3FD1-0734FF7BB8A2}"/>
              </a:ext>
            </a:extLst>
          </p:cNvPr>
          <p:cNvSpPr txBox="1"/>
          <p:nvPr/>
        </p:nvSpPr>
        <p:spPr>
          <a:xfrm>
            <a:off x="2310259" y="2293055"/>
            <a:ext cx="819455" cy="369332"/>
          </a:xfrm>
          <a:prstGeom prst="rect">
            <a:avLst/>
          </a:prstGeom>
          <a:noFill/>
        </p:spPr>
        <p:txBody>
          <a:bodyPr wrap="none" rtlCol="0">
            <a:spAutoFit/>
          </a:bodyPr>
          <a:lstStyle/>
          <a:p>
            <a:r>
              <a:rPr lang="en-US" b="1" dirty="0">
                <a:solidFill>
                  <a:schemeClr val="bg1">
                    <a:lumMod val="50000"/>
                  </a:schemeClr>
                </a:solidFill>
              </a:rPr>
              <a:t>GPU 2</a:t>
            </a:r>
          </a:p>
        </p:txBody>
      </p:sp>
      <p:sp>
        <p:nvSpPr>
          <p:cNvPr id="97" name="TextBox 96">
            <a:extLst>
              <a:ext uri="{FF2B5EF4-FFF2-40B4-BE49-F238E27FC236}">
                <a16:creationId xmlns:a16="http://schemas.microsoft.com/office/drawing/2014/main" id="{322C1438-D8F8-746E-BFDB-42AA12E4824F}"/>
              </a:ext>
            </a:extLst>
          </p:cNvPr>
          <p:cNvSpPr txBox="1"/>
          <p:nvPr/>
        </p:nvSpPr>
        <p:spPr>
          <a:xfrm>
            <a:off x="3067487" y="2288476"/>
            <a:ext cx="819455" cy="369332"/>
          </a:xfrm>
          <a:prstGeom prst="rect">
            <a:avLst/>
          </a:prstGeom>
          <a:noFill/>
        </p:spPr>
        <p:txBody>
          <a:bodyPr wrap="none" rtlCol="0">
            <a:spAutoFit/>
          </a:bodyPr>
          <a:lstStyle/>
          <a:p>
            <a:r>
              <a:rPr lang="en-US" b="1" dirty="0">
                <a:solidFill>
                  <a:schemeClr val="bg1">
                    <a:lumMod val="50000"/>
                  </a:schemeClr>
                </a:solidFill>
              </a:rPr>
              <a:t>GPU 3</a:t>
            </a:r>
          </a:p>
        </p:txBody>
      </p:sp>
      <p:sp>
        <p:nvSpPr>
          <p:cNvPr id="98" name="TextBox 97">
            <a:extLst>
              <a:ext uri="{FF2B5EF4-FFF2-40B4-BE49-F238E27FC236}">
                <a16:creationId xmlns:a16="http://schemas.microsoft.com/office/drawing/2014/main" id="{E6F39014-7CD1-04E8-6BB8-3A0E99C905C3}"/>
              </a:ext>
            </a:extLst>
          </p:cNvPr>
          <p:cNvSpPr txBox="1"/>
          <p:nvPr/>
        </p:nvSpPr>
        <p:spPr>
          <a:xfrm>
            <a:off x="4658895" y="2290493"/>
            <a:ext cx="819455" cy="369332"/>
          </a:xfrm>
          <a:prstGeom prst="rect">
            <a:avLst/>
          </a:prstGeom>
          <a:noFill/>
        </p:spPr>
        <p:txBody>
          <a:bodyPr wrap="none" rtlCol="0">
            <a:spAutoFit/>
          </a:bodyPr>
          <a:lstStyle/>
          <a:p>
            <a:r>
              <a:rPr lang="en-US" b="1" dirty="0">
                <a:solidFill>
                  <a:schemeClr val="bg1">
                    <a:lumMod val="50000"/>
                  </a:schemeClr>
                </a:solidFill>
              </a:rPr>
              <a:t>GPU 0</a:t>
            </a:r>
          </a:p>
        </p:txBody>
      </p:sp>
      <p:sp>
        <p:nvSpPr>
          <p:cNvPr id="99" name="TextBox 98">
            <a:extLst>
              <a:ext uri="{FF2B5EF4-FFF2-40B4-BE49-F238E27FC236}">
                <a16:creationId xmlns:a16="http://schemas.microsoft.com/office/drawing/2014/main" id="{D1D37BED-658A-E51D-C23B-879BE4D6EDAA}"/>
              </a:ext>
            </a:extLst>
          </p:cNvPr>
          <p:cNvSpPr txBox="1"/>
          <p:nvPr/>
        </p:nvSpPr>
        <p:spPr>
          <a:xfrm>
            <a:off x="5406679" y="2288257"/>
            <a:ext cx="819455" cy="369332"/>
          </a:xfrm>
          <a:prstGeom prst="rect">
            <a:avLst/>
          </a:prstGeom>
          <a:noFill/>
        </p:spPr>
        <p:txBody>
          <a:bodyPr wrap="none" rtlCol="0">
            <a:spAutoFit/>
          </a:bodyPr>
          <a:lstStyle/>
          <a:p>
            <a:r>
              <a:rPr lang="en-US" b="1" dirty="0">
                <a:solidFill>
                  <a:schemeClr val="bg1">
                    <a:lumMod val="50000"/>
                  </a:schemeClr>
                </a:solidFill>
              </a:rPr>
              <a:t>GPU 1</a:t>
            </a:r>
          </a:p>
        </p:txBody>
      </p:sp>
      <p:sp>
        <p:nvSpPr>
          <p:cNvPr id="100" name="TextBox 99">
            <a:extLst>
              <a:ext uri="{FF2B5EF4-FFF2-40B4-BE49-F238E27FC236}">
                <a16:creationId xmlns:a16="http://schemas.microsoft.com/office/drawing/2014/main" id="{275F5DD5-5E20-A23A-B9E1-C6B3CDF309E9}"/>
              </a:ext>
            </a:extLst>
          </p:cNvPr>
          <p:cNvSpPr txBox="1"/>
          <p:nvPr/>
        </p:nvSpPr>
        <p:spPr>
          <a:xfrm>
            <a:off x="6145580" y="2293115"/>
            <a:ext cx="819455" cy="369332"/>
          </a:xfrm>
          <a:prstGeom prst="rect">
            <a:avLst/>
          </a:prstGeom>
          <a:noFill/>
        </p:spPr>
        <p:txBody>
          <a:bodyPr wrap="none" rtlCol="0">
            <a:spAutoFit/>
          </a:bodyPr>
          <a:lstStyle/>
          <a:p>
            <a:r>
              <a:rPr lang="en-US" b="1" dirty="0">
                <a:solidFill>
                  <a:schemeClr val="bg1">
                    <a:lumMod val="50000"/>
                  </a:schemeClr>
                </a:solidFill>
              </a:rPr>
              <a:t>GPU 2</a:t>
            </a:r>
          </a:p>
        </p:txBody>
      </p:sp>
      <p:sp>
        <p:nvSpPr>
          <p:cNvPr id="101" name="TextBox 100">
            <a:extLst>
              <a:ext uri="{FF2B5EF4-FFF2-40B4-BE49-F238E27FC236}">
                <a16:creationId xmlns:a16="http://schemas.microsoft.com/office/drawing/2014/main" id="{AE10FD00-99F0-CF55-6861-28FDA20CC111}"/>
              </a:ext>
            </a:extLst>
          </p:cNvPr>
          <p:cNvSpPr txBox="1"/>
          <p:nvPr/>
        </p:nvSpPr>
        <p:spPr>
          <a:xfrm>
            <a:off x="6902808" y="2288536"/>
            <a:ext cx="819455" cy="369332"/>
          </a:xfrm>
          <a:prstGeom prst="rect">
            <a:avLst/>
          </a:prstGeom>
          <a:noFill/>
        </p:spPr>
        <p:txBody>
          <a:bodyPr wrap="none" rtlCol="0">
            <a:spAutoFit/>
          </a:bodyPr>
          <a:lstStyle/>
          <a:p>
            <a:r>
              <a:rPr lang="en-US" b="1" dirty="0">
                <a:solidFill>
                  <a:schemeClr val="bg1">
                    <a:lumMod val="50000"/>
                  </a:schemeClr>
                </a:solidFill>
              </a:rPr>
              <a:t>GPU 3</a:t>
            </a:r>
          </a:p>
        </p:txBody>
      </p:sp>
      <p:sp>
        <p:nvSpPr>
          <p:cNvPr id="102" name="TextBox 101">
            <a:extLst>
              <a:ext uri="{FF2B5EF4-FFF2-40B4-BE49-F238E27FC236}">
                <a16:creationId xmlns:a16="http://schemas.microsoft.com/office/drawing/2014/main" id="{40039D39-43F1-AE27-7B3E-A571B2F60719}"/>
              </a:ext>
            </a:extLst>
          </p:cNvPr>
          <p:cNvSpPr txBox="1"/>
          <p:nvPr/>
        </p:nvSpPr>
        <p:spPr>
          <a:xfrm>
            <a:off x="8288462" y="2290493"/>
            <a:ext cx="819455" cy="369332"/>
          </a:xfrm>
          <a:prstGeom prst="rect">
            <a:avLst/>
          </a:prstGeom>
          <a:noFill/>
        </p:spPr>
        <p:txBody>
          <a:bodyPr wrap="none" rtlCol="0">
            <a:spAutoFit/>
          </a:bodyPr>
          <a:lstStyle/>
          <a:p>
            <a:r>
              <a:rPr lang="en-US" b="1" dirty="0">
                <a:solidFill>
                  <a:schemeClr val="bg1">
                    <a:lumMod val="50000"/>
                  </a:schemeClr>
                </a:solidFill>
              </a:rPr>
              <a:t>GPU 0</a:t>
            </a:r>
          </a:p>
        </p:txBody>
      </p:sp>
      <p:sp>
        <p:nvSpPr>
          <p:cNvPr id="103" name="TextBox 102">
            <a:extLst>
              <a:ext uri="{FF2B5EF4-FFF2-40B4-BE49-F238E27FC236}">
                <a16:creationId xmlns:a16="http://schemas.microsoft.com/office/drawing/2014/main" id="{6681FEA3-DC09-B5C6-894C-08DB14FC650A}"/>
              </a:ext>
            </a:extLst>
          </p:cNvPr>
          <p:cNvSpPr txBox="1"/>
          <p:nvPr/>
        </p:nvSpPr>
        <p:spPr>
          <a:xfrm>
            <a:off x="9036246" y="2288257"/>
            <a:ext cx="819455" cy="369332"/>
          </a:xfrm>
          <a:prstGeom prst="rect">
            <a:avLst/>
          </a:prstGeom>
          <a:noFill/>
        </p:spPr>
        <p:txBody>
          <a:bodyPr wrap="none" rtlCol="0">
            <a:spAutoFit/>
          </a:bodyPr>
          <a:lstStyle/>
          <a:p>
            <a:r>
              <a:rPr lang="en-US" b="1" dirty="0">
                <a:solidFill>
                  <a:schemeClr val="bg1">
                    <a:lumMod val="50000"/>
                  </a:schemeClr>
                </a:solidFill>
              </a:rPr>
              <a:t>GPU 1</a:t>
            </a:r>
          </a:p>
        </p:txBody>
      </p:sp>
      <p:sp>
        <p:nvSpPr>
          <p:cNvPr id="104" name="TextBox 103">
            <a:extLst>
              <a:ext uri="{FF2B5EF4-FFF2-40B4-BE49-F238E27FC236}">
                <a16:creationId xmlns:a16="http://schemas.microsoft.com/office/drawing/2014/main" id="{83D59F69-0F6A-334C-C047-C1281DD38996}"/>
              </a:ext>
            </a:extLst>
          </p:cNvPr>
          <p:cNvSpPr txBox="1"/>
          <p:nvPr/>
        </p:nvSpPr>
        <p:spPr>
          <a:xfrm>
            <a:off x="9775147" y="2293115"/>
            <a:ext cx="819455" cy="369332"/>
          </a:xfrm>
          <a:prstGeom prst="rect">
            <a:avLst/>
          </a:prstGeom>
          <a:noFill/>
        </p:spPr>
        <p:txBody>
          <a:bodyPr wrap="none" rtlCol="0">
            <a:spAutoFit/>
          </a:bodyPr>
          <a:lstStyle/>
          <a:p>
            <a:r>
              <a:rPr lang="en-US" b="1" dirty="0">
                <a:solidFill>
                  <a:schemeClr val="bg1">
                    <a:lumMod val="50000"/>
                  </a:schemeClr>
                </a:solidFill>
              </a:rPr>
              <a:t>GPU 2</a:t>
            </a:r>
          </a:p>
        </p:txBody>
      </p:sp>
      <p:sp>
        <p:nvSpPr>
          <p:cNvPr id="105" name="TextBox 104">
            <a:extLst>
              <a:ext uri="{FF2B5EF4-FFF2-40B4-BE49-F238E27FC236}">
                <a16:creationId xmlns:a16="http://schemas.microsoft.com/office/drawing/2014/main" id="{E77643D9-E987-BFD2-5243-7EF0E6DD6A5D}"/>
              </a:ext>
            </a:extLst>
          </p:cNvPr>
          <p:cNvSpPr txBox="1"/>
          <p:nvPr/>
        </p:nvSpPr>
        <p:spPr>
          <a:xfrm>
            <a:off x="10532375" y="2288536"/>
            <a:ext cx="819455" cy="369332"/>
          </a:xfrm>
          <a:prstGeom prst="rect">
            <a:avLst/>
          </a:prstGeom>
          <a:noFill/>
        </p:spPr>
        <p:txBody>
          <a:bodyPr wrap="none" rtlCol="0">
            <a:spAutoFit/>
          </a:bodyPr>
          <a:lstStyle/>
          <a:p>
            <a:r>
              <a:rPr lang="en-US" b="1" dirty="0">
                <a:solidFill>
                  <a:schemeClr val="bg1">
                    <a:lumMod val="50000"/>
                  </a:schemeClr>
                </a:solidFill>
              </a:rPr>
              <a:t>GPU 3</a:t>
            </a:r>
          </a:p>
        </p:txBody>
      </p:sp>
      <p:sp>
        <p:nvSpPr>
          <p:cNvPr id="3" name="Slide Number Placeholder 2">
            <a:extLst>
              <a:ext uri="{FF2B5EF4-FFF2-40B4-BE49-F238E27FC236}">
                <a16:creationId xmlns:a16="http://schemas.microsoft.com/office/drawing/2014/main" id="{376956F7-EB9A-191D-8615-AFA8E238D8E6}"/>
              </a:ext>
            </a:extLst>
          </p:cNvPr>
          <p:cNvSpPr>
            <a:spLocks noGrp="1"/>
          </p:cNvSpPr>
          <p:nvPr>
            <p:ph type="sldNum" sz="quarter" idx="12"/>
          </p:nvPr>
        </p:nvSpPr>
        <p:spPr/>
        <p:txBody>
          <a:bodyPr/>
          <a:lstStyle/>
          <a:p>
            <a:fld id="{7B8E230A-344C-314A-99D7-8592764412A6}" type="slidenum">
              <a:rPr lang="en-US" smtClean="0"/>
              <a:t>100</a:t>
            </a:fld>
            <a:endParaRPr lang="en-US"/>
          </a:p>
        </p:txBody>
      </p:sp>
    </p:spTree>
    <p:extLst>
      <p:ext uri="{BB962C8B-B14F-4D97-AF65-F5344CB8AC3E}">
        <p14:creationId xmlns:p14="http://schemas.microsoft.com/office/powerpoint/2010/main" val="150631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0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8" grpId="0"/>
      <p:bldP spid="59" grpId="0"/>
      <p:bldP spid="60" grpId="0"/>
      <p:bldP spid="61" grpId="0"/>
      <p:bldP spid="63" grpId="0"/>
      <p:bldP spid="64" grpId="0"/>
      <p:bldP spid="65" grpId="0"/>
      <p:bldP spid="66" grpId="0"/>
      <p:bldP spid="68" grpId="0"/>
      <p:bldP spid="69" grpId="0"/>
      <p:bldP spid="70" grpId="0"/>
      <p:bldP spid="71" grpId="0"/>
      <p:bldP spid="72" grpId="0"/>
      <p:bldP spid="74" grpId="0"/>
      <p:bldP spid="75" grpId="0"/>
      <p:bldP spid="76" grpId="0"/>
      <p:bldP spid="77" grpId="0"/>
      <p:bldP spid="79" grpId="0"/>
      <p:bldP spid="80" grpId="0"/>
      <p:bldP spid="81" grpId="0"/>
      <p:bldP spid="82" grpId="0"/>
      <p:bldP spid="84" grpId="0"/>
      <p:bldP spid="85" grpId="0"/>
      <p:bldP spid="86" grpId="0"/>
      <p:bldP spid="87" grpId="0"/>
      <p:bldP spid="89" grpId="0"/>
      <p:bldP spid="90" grpId="0"/>
      <p:bldP spid="91" grpId="0"/>
      <p:bldP spid="92" grpId="0"/>
      <p:bldP spid="93" grpId="0"/>
      <p:bldP spid="98" grpId="0"/>
      <p:bldP spid="99" grpId="0"/>
      <p:bldP spid="100" grpId="0"/>
      <p:bldP spid="101" grpId="0"/>
      <p:bldP spid="102" grpId="0"/>
      <p:bldP spid="103" grpId="0"/>
      <p:bldP spid="104" grpId="0"/>
      <p:bldP spid="10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21F0-F795-E65F-DD30-C85346F7317D}"/>
              </a:ext>
            </a:extLst>
          </p:cNvPr>
          <p:cNvSpPr>
            <a:spLocks noGrp="1"/>
          </p:cNvSpPr>
          <p:nvPr>
            <p:ph type="title"/>
          </p:nvPr>
        </p:nvSpPr>
        <p:spPr/>
        <p:txBody>
          <a:bodyPr/>
          <a:lstStyle/>
          <a:p>
            <a:r>
              <a:rPr lang="en-US" dirty="0"/>
              <a:t>Weight Staleness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0D0C19-C310-59D8-B95A-C8C0061AF421}"/>
                  </a:ext>
                </a:extLst>
              </p:cNvPr>
              <p:cNvSpPr>
                <a:spLocks noGrp="1"/>
              </p:cNvSpPr>
              <p:nvPr>
                <p:ph idx="1"/>
              </p:nvPr>
            </p:nvSpPr>
            <p:spPr>
              <a:xfrm>
                <a:off x="838200" y="1825625"/>
                <a:ext cx="10515600" cy="2636647"/>
              </a:xfrm>
            </p:spPr>
            <p:txBody>
              <a:bodyPr/>
              <a:lstStyle/>
              <a:p>
                <a:r>
                  <a:rPr lang="en-US" sz="3200" dirty="0"/>
                  <a:t>P3 [</a:t>
                </a:r>
                <a:r>
                  <a:rPr lang="en-US" sz="3200" dirty="0">
                    <a:solidFill>
                      <a:schemeClr val="accent2"/>
                    </a:solidFill>
                  </a:rPr>
                  <a:t>OSDI’21</a:t>
                </a:r>
                <a:r>
                  <a:rPr lang="en-US" sz="3200" dirty="0"/>
                  <a:t>] introduces staleness by </a:t>
                </a:r>
                <a:r>
                  <a:rPr lang="en-US" sz="3200" dirty="0">
                    <a:solidFill>
                      <a:srgbClr val="C00000"/>
                    </a:solidFill>
                  </a:rPr>
                  <a:t>pipeline delay</a:t>
                </a:r>
                <a:r>
                  <a:rPr lang="en-US" sz="3200" dirty="0"/>
                  <a:t>.</a:t>
                </a:r>
              </a:p>
              <a:p>
                <a:pPr lvl="1">
                  <a:buFont typeface="Courier New" panose="02070309020205020404" pitchFamily="49" charset="0"/>
                  <a:buChar char="o"/>
                </a:pPr>
                <a:r>
                  <a:rPr lang="en-US" sz="2800" dirty="0"/>
                  <a:t> Regular: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oMath>
                </a14:m>
                <a:endParaRPr lang="en-US" sz="2800" dirty="0"/>
              </a:p>
              <a:p>
                <a:pPr lvl="1">
                  <a:buFont typeface="Courier New" panose="02070309020205020404" pitchFamily="49" charset="0"/>
                  <a:buChar char="o"/>
                </a:pPr>
                <a:r>
                  <a:rPr lang="en-US" sz="2800" dirty="0"/>
                  <a:t> Pipelined delayed: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𝑡</m:t>
                        </m:r>
                        <m:r>
                          <a:rPr lang="en-US" sz="2800" b="0" i="1" smtClean="0">
                            <a:solidFill>
                              <a:srgbClr val="C00000"/>
                            </a:solidFill>
                            <a:latin typeface="Cambria Math" panose="02040503050406030204" pitchFamily="18" charset="0"/>
                            <a:ea typeface="Cambria Math" panose="02040503050406030204" pitchFamily="18" charset="0"/>
                          </a:rPr>
                          <m:t>−3</m:t>
                        </m:r>
                      </m:sub>
                    </m:sSub>
                    <m:r>
                      <a:rPr lang="en-US" sz="2800"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3" name="Content Placeholder 2">
                <a:extLst>
                  <a:ext uri="{FF2B5EF4-FFF2-40B4-BE49-F238E27FC236}">
                    <a16:creationId xmlns:a16="http://schemas.microsoft.com/office/drawing/2014/main" id="{6F0D0C19-C310-59D8-B95A-C8C0061AF421}"/>
                  </a:ext>
                </a:extLst>
              </p:cNvPr>
              <p:cNvSpPr>
                <a:spLocks noGrp="1" noRot="1" noChangeAspect="1" noMove="1" noResize="1" noEditPoints="1" noAdjustHandles="1" noChangeArrowheads="1" noChangeShapeType="1" noTextEdit="1"/>
              </p:cNvSpPr>
              <p:nvPr>
                <p:ph idx="1"/>
              </p:nvPr>
            </p:nvSpPr>
            <p:spPr>
              <a:xfrm>
                <a:off x="838200" y="1825625"/>
                <a:ext cx="10515600" cy="2636647"/>
              </a:xfrm>
              <a:blipFill>
                <a:blip r:embed="rId3"/>
                <a:stretch>
                  <a:fillRect l="-1327" t="-478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AA0DAD2-410D-B144-6053-0C8ACB1B7F50}"/>
              </a:ext>
            </a:extLst>
          </p:cNvPr>
          <p:cNvSpPr>
            <a:spLocks noGrp="1"/>
          </p:cNvSpPr>
          <p:nvPr>
            <p:ph type="sldNum" sz="quarter" idx="12"/>
          </p:nvPr>
        </p:nvSpPr>
        <p:spPr/>
        <p:txBody>
          <a:bodyPr/>
          <a:lstStyle/>
          <a:p>
            <a:fld id="{7B8E230A-344C-314A-99D7-8592764412A6}" type="slidenum">
              <a:rPr lang="en-US" smtClean="0"/>
              <a:t>101</a:t>
            </a:fld>
            <a:endParaRPr lang="en-US"/>
          </a:p>
        </p:txBody>
      </p:sp>
    </p:spTree>
    <p:extLst>
      <p:ext uri="{BB962C8B-B14F-4D97-AF65-F5344CB8AC3E}">
        <p14:creationId xmlns:p14="http://schemas.microsoft.com/office/powerpoint/2010/main" val="20772296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2D93-D360-4FD8-E2CE-8C4EA9A28F2E}"/>
              </a:ext>
            </a:extLst>
          </p:cNvPr>
          <p:cNvSpPr>
            <a:spLocks noGrp="1"/>
          </p:cNvSpPr>
          <p:nvPr>
            <p:ph type="title"/>
          </p:nvPr>
        </p:nvSpPr>
        <p:spPr/>
        <p:txBody>
          <a:bodyPr>
            <a:normAutofit fontScale="90000"/>
          </a:bodyPr>
          <a:lstStyle/>
          <a:p>
            <a:r>
              <a:rPr lang="en-US" dirty="0"/>
              <a:t>Mini-Batch GNN Execution Model</a:t>
            </a:r>
          </a:p>
        </p:txBody>
      </p:sp>
      <p:sp>
        <p:nvSpPr>
          <p:cNvPr id="3" name="Content Placeholder 2">
            <a:extLst>
              <a:ext uri="{FF2B5EF4-FFF2-40B4-BE49-F238E27FC236}">
                <a16:creationId xmlns:a16="http://schemas.microsoft.com/office/drawing/2014/main" id="{F570FAB1-1FE4-8A9E-EB02-87EC23DDD5B8}"/>
              </a:ext>
            </a:extLst>
          </p:cNvPr>
          <p:cNvSpPr>
            <a:spLocks noGrp="1"/>
          </p:cNvSpPr>
          <p:nvPr>
            <p:ph idx="1"/>
          </p:nvPr>
        </p:nvSpPr>
        <p:spPr>
          <a:xfrm>
            <a:off x="838200" y="1703705"/>
            <a:ext cx="10515600" cy="4351338"/>
          </a:xfrm>
        </p:spPr>
        <p:txBody>
          <a:bodyPr/>
          <a:lstStyle/>
          <a:p>
            <a:pPr marL="0" indent="0">
              <a:buNone/>
            </a:pPr>
            <a:r>
              <a:rPr lang="en-US" sz="3200" dirty="0"/>
              <a:t>P3 [</a:t>
            </a:r>
            <a:r>
              <a:rPr lang="en-US" sz="3200" dirty="0">
                <a:solidFill>
                  <a:schemeClr val="accent2"/>
                </a:solidFill>
              </a:rPr>
              <a:t>OSDI’21</a:t>
            </a:r>
            <a:r>
              <a:rPr lang="en-US" sz="3200" dirty="0"/>
              <a:t>] introduces Push-Pull Parallelism.</a:t>
            </a:r>
          </a:p>
          <a:p>
            <a:endParaRPr lang="en-US" dirty="0"/>
          </a:p>
        </p:txBody>
      </p:sp>
      <p:pic>
        <p:nvPicPr>
          <p:cNvPr id="5" name="Picture 4">
            <a:extLst>
              <a:ext uri="{FF2B5EF4-FFF2-40B4-BE49-F238E27FC236}">
                <a16:creationId xmlns:a16="http://schemas.microsoft.com/office/drawing/2014/main" id="{36381795-6E43-253C-562B-2A32C240E45B}"/>
              </a:ext>
            </a:extLst>
          </p:cNvPr>
          <p:cNvPicPr>
            <a:picLocks noChangeAspect="1"/>
          </p:cNvPicPr>
          <p:nvPr/>
        </p:nvPicPr>
        <p:blipFill>
          <a:blip r:embed="rId3"/>
          <a:stretch>
            <a:fillRect/>
          </a:stretch>
        </p:blipFill>
        <p:spPr>
          <a:xfrm>
            <a:off x="1713281" y="2248696"/>
            <a:ext cx="8289949" cy="4351338"/>
          </a:xfrm>
          <a:prstGeom prst="rect">
            <a:avLst/>
          </a:prstGeom>
        </p:spPr>
      </p:pic>
      <p:sp>
        <p:nvSpPr>
          <p:cNvPr id="6" name="TextBox 5">
            <a:extLst>
              <a:ext uri="{FF2B5EF4-FFF2-40B4-BE49-F238E27FC236}">
                <a16:creationId xmlns:a16="http://schemas.microsoft.com/office/drawing/2014/main" id="{C4B6F9B0-63C1-395F-EAE3-DC0C81B227E9}"/>
              </a:ext>
            </a:extLst>
          </p:cNvPr>
          <p:cNvSpPr txBox="1"/>
          <p:nvPr/>
        </p:nvSpPr>
        <p:spPr>
          <a:xfrm>
            <a:off x="931287" y="5548747"/>
            <a:ext cx="1942958" cy="646331"/>
          </a:xfrm>
          <a:prstGeom prst="rect">
            <a:avLst/>
          </a:prstGeom>
          <a:noFill/>
        </p:spPr>
        <p:txBody>
          <a:bodyPr wrap="square" rtlCol="0">
            <a:spAutoFit/>
          </a:bodyPr>
          <a:lstStyle/>
          <a:p>
            <a:pPr algn="ctr"/>
            <a:r>
              <a:rPr lang="en-US" dirty="0">
                <a:solidFill>
                  <a:srgbClr val="C00000"/>
                </a:solidFill>
              </a:rPr>
              <a:t>shuffling</a:t>
            </a:r>
            <a:r>
              <a:rPr lang="en-US" i="1" dirty="0">
                <a:solidFill>
                  <a:srgbClr val="C00000"/>
                </a:solidFill>
              </a:rPr>
              <a:t> k</a:t>
            </a:r>
            <a:r>
              <a:rPr lang="en-US" dirty="0">
                <a:solidFill>
                  <a:srgbClr val="C00000"/>
                </a:solidFill>
              </a:rPr>
              <a:t>-hop subgraphs only</a:t>
            </a:r>
          </a:p>
        </p:txBody>
      </p:sp>
      <p:sp>
        <p:nvSpPr>
          <p:cNvPr id="7" name="TextBox 6">
            <a:extLst>
              <a:ext uri="{FF2B5EF4-FFF2-40B4-BE49-F238E27FC236}">
                <a16:creationId xmlns:a16="http://schemas.microsoft.com/office/drawing/2014/main" id="{42817F7A-4DCE-C822-6173-6D824A49EFBE}"/>
              </a:ext>
            </a:extLst>
          </p:cNvPr>
          <p:cNvSpPr txBox="1"/>
          <p:nvPr/>
        </p:nvSpPr>
        <p:spPr>
          <a:xfrm>
            <a:off x="4759538" y="6237683"/>
            <a:ext cx="1909497" cy="646331"/>
          </a:xfrm>
          <a:prstGeom prst="rect">
            <a:avLst/>
          </a:prstGeom>
          <a:noFill/>
        </p:spPr>
        <p:txBody>
          <a:bodyPr wrap="none" rtlCol="0">
            <a:spAutoFit/>
          </a:bodyPr>
          <a:lstStyle/>
          <a:p>
            <a:pPr algn="ctr"/>
            <a:r>
              <a:rPr lang="en-US" dirty="0">
                <a:solidFill>
                  <a:srgbClr val="C00000"/>
                </a:solidFill>
              </a:rPr>
              <a:t>hidden features</a:t>
            </a:r>
          </a:p>
          <a:p>
            <a:pPr algn="ctr"/>
            <a:r>
              <a:rPr lang="en-US" dirty="0">
                <a:solidFill>
                  <a:srgbClr val="C00000"/>
                </a:solidFill>
              </a:rPr>
              <a:t>(~100 dimension)</a:t>
            </a:r>
          </a:p>
        </p:txBody>
      </p:sp>
      <p:sp>
        <p:nvSpPr>
          <p:cNvPr id="8" name="Rectangle 7">
            <a:extLst>
              <a:ext uri="{FF2B5EF4-FFF2-40B4-BE49-F238E27FC236}">
                <a16:creationId xmlns:a16="http://schemas.microsoft.com/office/drawing/2014/main" id="{1A322A06-33CF-7AE0-6F91-DECF092E58C2}"/>
              </a:ext>
            </a:extLst>
          </p:cNvPr>
          <p:cNvSpPr/>
          <p:nvPr/>
        </p:nvSpPr>
        <p:spPr>
          <a:xfrm>
            <a:off x="10223426" y="404514"/>
            <a:ext cx="1563624" cy="167335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002D3D3A-696F-FC18-3D93-466F34E519C1}"/>
              </a:ext>
            </a:extLst>
          </p:cNvPr>
          <p:cNvCxnSpPr/>
          <p:nvPr/>
        </p:nvCxnSpPr>
        <p:spPr>
          <a:xfrm>
            <a:off x="10589186" y="422802"/>
            <a:ext cx="0" cy="16367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D6802FF-80A3-129F-3366-9B4FD0D821F7}"/>
              </a:ext>
            </a:extLst>
          </p:cNvPr>
          <p:cNvCxnSpPr/>
          <p:nvPr/>
        </p:nvCxnSpPr>
        <p:spPr>
          <a:xfrm>
            <a:off x="10982072" y="422802"/>
            <a:ext cx="0" cy="16367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A30EF2A-5CDF-0939-FBCB-E67289A27140}"/>
              </a:ext>
            </a:extLst>
          </p:cNvPr>
          <p:cNvCxnSpPr/>
          <p:nvPr/>
        </p:nvCxnSpPr>
        <p:spPr>
          <a:xfrm>
            <a:off x="11390810" y="422802"/>
            <a:ext cx="0" cy="16367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BDF394F-A654-F106-CE21-6CB42DB57399}"/>
              </a:ext>
            </a:extLst>
          </p:cNvPr>
          <p:cNvSpPr txBox="1"/>
          <p:nvPr/>
        </p:nvSpPr>
        <p:spPr>
          <a:xfrm>
            <a:off x="10168562" y="1081170"/>
            <a:ext cx="490840" cy="369332"/>
          </a:xfrm>
          <a:prstGeom prst="rect">
            <a:avLst/>
          </a:prstGeom>
          <a:noFill/>
        </p:spPr>
        <p:txBody>
          <a:bodyPr wrap="none" rtlCol="0">
            <a:spAutoFit/>
          </a:bodyPr>
          <a:lstStyle/>
          <a:p>
            <a:r>
              <a:rPr lang="en-US" dirty="0"/>
              <a:t>M1</a:t>
            </a:r>
          </a:p>
        </p:txBody>
      </p:sp>
      <p:sp>
        <p:nvSpPr>
          <p:cNvPr id="15" name="TextBox 14">
            <a:extLst>
              <a:ext uri="{FF2B5EF4-FFF2-40B4-BE49-F238E27FC236}">
                <a16:creationId xmlns:a16="http://schemas.microsoft.com/office/drawing/2014/main" id="{AA205697-300E-2863-BA7B-A04AD84702A4}"/>
              </a:ext>
            </a:extLst>
          </p:cNvPr>
          <p:cNvSpPr txBox="1"/>
          <p:nvPr/>
        </p:nvSpPr>
        <p:spPr>
          <a:xfrm>
            <a:off x="10534266" y="1080781"/>
            <a:ext cx="490840" cy="369332"/>
          </a:xfrm>
          <a:prstGeom prst="rect">
            <a:avLst/>
          </a:prstGeom>
          <a:noFill/>
        </p:spPr>
        <p:txBody>
          <a:bodyPr wrap="none" rtlCol="0">
            <a:spAutoFit/>
          </a:bodyPr>
          <a:lstStyle/>
          <a:p>
            <a:r>
              <a:rPr lang="en-US" dirty="0"/>
              <a:t>M2</a:t>
            </a:r>
          </a:p>
        </p:txBody>
      </p:sp>
      <p:sp>
        <p:nvSpPr>
          <p:cNvPr id="16" name="TextBox 15">
            <a:extLst>
              <a:ext uri="{FF2B5EF4-FFF2-40B4-BE49-F238E27FC236}">
                <a16:creationId xmlns:a16="http://schemas.microsoft.com/office/drawing/2014/main" id="{B68DCE59-870D-BA5A-33FA-9D0532244477}"/>
              </a:ext>
            </a:extLst>
          </p:cNvPr>
          <p:cNvSpPr txBox="1"/>
          <p:nvPr/>
        </p:nvSpPr>
        <p:spPr>
          <a:xfrm>
            <a:off x="10937514" y="1089692"/>
            <a:ext cx="490840" cy="369332"/>
          </a:xfrm>
          <a:prstGeom prst="rect">
            <a:avLst/>
          </a:prstGeom>
          <a:noFill/>
        </p:spPr>
        <p:txBody>
          <a:bodyPr wrap="none" rtlCol="0">
            <a:spAutoFit/>
          </a:bodyPr>
          <a:lstStyle/>
          <a:p>
            <a:r>
              <a:rPr lang="en-US" dirty="0"/>
              <a:t>M3</a:t>
            </a:r>
          </a:p>
        </p:txBody>
      </p:sp>
      <p:sp>
        <p:nvSpPr>
          <p:cNvPr id="17" name="TextBox 16">
            <a:extLst>
              <a:ext uri="{FF2B5EF4-FFF2-40B4-BE49-F238E27FC236}">
                <a16:creationId xmlns:a16="http://schemas.microsoft.com/office/drawing/2014/main" id="{74EAC788-2ED0-2684-5050-F7E073AEE855}"/>
              </a:ext>
            </a:extLst>
          </p:cNvPr>
          <p:cNvSpPr txBox="1"/>
          <p:nvPr/>
        </p:nvSpPr>
        <p:spPr>
          <a:xfrm>
            <a:off x="11353718" y="1089459"/>
            <a:ext cx="490840" cy="369332"/>
          </a:xfrm>
          <a:prstGeom prst="rect">
            <a:avLst/>
          </a:prstGeom>
          <a:noFill/>
        </p:spPr>
        <p:txBody>
          <a:bodyPr wrap="none" rtlCol="0">
            <a:spAutoFit/>
          </a:bodyPr>
          <a:lstStyle/>
          <a:p>
            <a:r>
              <a:rPr lang="en-US" dirty="0"/>
              <a:t>M4</a:t>
            </a:r>
          </a:p>
        </p:txBody>
      </p:sp>
      <p:sp>
        <p:nvSpPr>
          <p:cNvPr id="18" name="TextBox 17">
            <a:extLst>
              <a:ext uri="{FF2B5EF4-FFF2-40B4-BE49-F238E27FC236}">
                <a16:creationId xmlns:a16="http://schemas.microsoft.com/office/drawing/2014/main" id="{5E6F05F9-E3E2-5816-4D20-551E6D572FF9}"/>
              </a:ext>
            </a:extLst>
          </p:cNvPr>
          <p:cNvSpPr txBox="1"/>
          <p:nvPr/>
        </p:nvSpPr>
        <p:spPr>
          <a:xfrm>
            <a:off x="10065095" y="2129772"/>
            <a:ext cx="1974771" cy="369332"/>
          </a:xfrm>
          <a:prstGeom prst="rect">
            <a:avLst/>
          </a:prstGeom>
          <a:noFill/>
        </p:spPr>
        <p:txBody>
          <a:bodyPr wrap="none" rtlCol="0">
            <a:spAutoFit/>
          </a:bodyPr>
          <a:lstStyle/>
          <a:p>
            <a:r>
              <a:rPr lang="en-US" dirty="0"/>
              <a:t>Embedding Matrix</a:t>
            </a:r>
          </a:p>
        </p:txBody>
      </p:sp>
      <p:sp>
        <p:nvSpPr>
          <p:cNvPr id="19" name="TextBox 18">
            <a:extLst>
              <a:ext uri="{FF2B5EF4-FFF2-40B4-BE49-F238E27FC236}">
                <a16:creationId xmlns:a16="http://schemas.microsoft.com/office/drawing/2014/main" id="{C999C2AF-EF17-5A31-056E-A8B53DD697EE}"/>
              </a:ext>
            </a:extLst>
          </p:cNvPr>
          <p:cNvSpPr txBox="1"/>
          <p:nvPr/>
        </p:nvSpPr>
        <p:spPr>
          <a:xfrm>
            <a:off x="9700843" y="1047727"/>
            <a:ext cx="452368" cy="369332"/>
          </a:xfrm>
          <a:prstGeom prst="rect">
            <a:avLst/>
          </a:prstGeom>
          <a:noFill/>
        </p:spPr>
        <p:txBody>
          <a:bodyPr wrap="none" rtlCol="0">
            <a:spAutoFit/>
          </a:bodyPr>
          <a:lstStyle/>
          <a:p>
            <a:r>
              <a:rPr lang="en-US" dirty="0"/>
              <a:t>|</a:t>
            </a:r>
            <a:r>
              <a:rPr lang="en-US" i="1" dirty="0"/>
              <a:t>V</a:t>
            </a:r>
            <a:r>
              <a:rPr lang="en-US" dirty="0"/>
              <a:t>|</a:t>
            </a:r>
          </a:p>
        </p:txBody>
      </p:sp>
      <p:sp>
        <p:nvSpPr>
          <p:cNvPr id="20" name="TextBox 19">
            <a:extLst>
              <a:ext uri="{FF2B5EF4-FFF2-40B4-BE49-F238E27FC236}">
                <a16:creationId xmlns:a16="http://schemas.microsoft.com/office/drawing/2014/main" id="{9FA774B1-3AEF-AEF9-1D1A-509F84883F4A}"/>
              </a:ext>
            </a:extLst>
          </p:cNvPr>
          <p:cNvSpPr txBox="1"/>
          <p:nvPr/>
        </p:nvSpPr>
        <p:spPr>
          <a:xfrm>
            <a:off x="10833556" y="16894"/>
            <a:ext cx="343364" cy="369332"/>
          </a:xfrm>
          <a:prstGeom prst="rect">
            <a:avLst/>
          </a:prstGeom>
          <a:noFill/>
        </p:spPr>
        <p:txBody>
          <a:bodyPr wrap="none" rtlCol="0">
            <a:spAutoFit/>
          </a:bodyPr>
          <a:lstStyle/>
          <a:p>
            <a:r>
              <a:rPr lang="en-US" dirty="0"/>
              <a:t>D</a:t>
            </a:r>
          </a:p>
        </p:txBody>
      </p:sp>
      <p:sp>
        <p:nvSpPr>
          <p:cNvPr id="4" name="Slide Number Placeholder 3">
            <a:extLst>
              <a:ext uri="{FF2B5EF4-FFF2-40B4-BE49-F238E27FC236}">
                <a16:creationId xmlns:a16="http://schemas.microsoft.com/office/drawing/2014/main" id="{50A1E625-6700-DAE7-49C5-6304A03C5156}"/>
              </a:ext>
            </a:extLst>
          </p:cNvPr>
          <p:cNvSpPr>
            <a:spLocks noGrp="1"/>
          </p:cNvSpPr>
          <p:nvPr>
            <p:ph type="sldNum" sz="quarter" idx="12"/>
          </p:nvPr>
        </p:nvSpPr>
        <p:spPr/>
        <p:txBody>
          <a:bodyPr/>
          <a:lstStyle/>
          <a:p>
            <a:fld id="{7B8E230A-344C-314A-99D7-8592764412A6}" type="slidenum">
              <a:rPr lang="en-US" smtClean="0"/>
              <a:t>102</a:t>
            </a:fld>
            <a:endParaRPr lang="en-US"/>
          </a:p>
        </p:txBody>
      </p:sp>
      <p:sp>
        <p:nvSpPr>
          <p:cNvPr id="9" name="Rounded Rectangle 8">
            <a:extLst>
              <a:ext uri="{FF2B5EF4-FFF2-40B4-BE49-F238E27FC236}">
                <a16:creationId xmlns:a16="http://schemas.microsoft.com/office/drawing/2014/main" id="{1A96799D-DC36-6D2E-B05D-F6636D9B5A47}"/>
              </a:ext>
            </a:extLst>
          </p:cNvPr>
          <p:cNvSpPr/>
          <p:nvPr/>
        </p:nvSpPr>
        <p:spPr>
          <a:xfrm>
            <a:off x="2188770" y="2868930"/>
            <a:ext cx="611580" cy="2543036"/>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98C8B3C-2F8C-3CAB-DB71-85A686B66BC7}"/>
              </a:ext>
            </a:extLst>
          </p:cNvPr>
          <p:cNvSpPr/>
          <p:nvPr/>
        </p:nvSpPr>
        <p:spPr>
          <a:xfrm>
            <a:off x="4466531" y="2647047"/>
            <a:ext cx="772733" cy="3028823"/>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2224110F-AF69-7CBF-2278-A07446926F23}"/>
              </a:ext>
            </a:extLst>
          </p:cNvPr>
          <p:cNvSpPr/>
          <p:nvPr/>
        </p:nvSpPr>
        <p:spPr>
          <a:xfrm rot="20245734">
            <a:off x="3203246" y="1236218"/>
            <a:ext cx="5246557" cy="659362"/>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Recall P3’s Pipeline</a:t>
            </a:r>
          </a:p>
        </p:txBody>
      </p:sp>
      <p:sp>
        <p:nvSpPr>
          <p:cNvPr id="22" name="Rounded Rectangle 21">
            <a:extLst>
              <a:ext uri="{FF2B5EF4-FFF2-40B4-BE49-F238E27FC236}">
                <a16:creationId xmlns:a16="http://schemas.microsoft.com/office/drawing/2014/main" id="{9975FF1A-7727-45DE-393C-766D981073DB}"/>
              </a:ext>
            </a:extLst>
          </p:cNvPr>
          <p:cNvSpPr/>
          <p:nvPr/>
        </p:nvSpPr>
        <p:spPr>
          <a:xfrm>
            <a:off x="2743931" y="6249289"/>
            <a:ext cx="1909498" cy="408210"/>
          </a:xfrm>
          <a:prstGeom prst="roundRect">
            <a:avLst/>
          </a:prstGeom>
          <a:solidFill>
            <a:srgbClr val="8ED973">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23" name="Rounded Rectangle 22">
            <a:extLst>
              <a:ext uri="{FF2B5EF4-FFF2-40B4-BE49-F238E27FC236}">
                <a16:creationId xmlns:a16="http://schemas.microsoft.com/office/drawing/2014/main" id="{732FA272-652B-D055-5CF0-CD10A554B38D}"/>
              </a:ext>
            </a:extLst>
          </p:cNvPr>
          <p:cNvSpPr/>
          <p:nvPr/>
        </p:nvSpPr>
        <p:spPr>
          <a:xfrm>
            <a:off x="6775144" y="6249289"/>
            <a:ext cx="1909498" cy="408210"/>
          </a:xfrm>
          <a:prstGeom prst="roundRect">
            <a:avLst/>
          </a:prstGeom>
          <a:solidFill>
            <a:srgbClr val="8ED973">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Tree>
    <p:extLst>
      <p:ext uri="{BB962C8B-B14F-4D97-AF65-F5344CB8AC3E}">
        <p14:creationId xmlns:p14="http://schemas.microsoft.com/office/powerpoint/2010/main" val="2888475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21F0-F795-E65F-DD30-C85346F7317D}"/>
              </a:ext>
            </a:extLst>
          </p:cNvPr>
          <p:cNvSpPr>
            <a:spLocks noGrp="1"/>
          </p:cNvSpPr>
          <p:nvPr>
            <p:ph type="title"/>
          </p:nvPr>
        </p:nvSpPr>
        <p:spPr/>
        <p:txBody>
          <a:bodyPr/>
          <a:lstStyle/>
          <a:p>
            <a:r>
              <a:rPr lang="en-US" dirty="0"/>
              <a:t>Weight Staleness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0D0C19-C310-59D8-B95A-C8C0061AF421}"/>
                  </a:ext>
                </a:extLst>
              </p:cNvPr>
              <p:cNvSpPr>
                <a:spLocks noGrp="1"/>
              </p:cNvSpPr>
              <p:nvPr>
                <p:ph idx="1"/>
              </p:nvPr>
            </p:nvSpPr>
            <p:spPr>
              <a:xfrm>
                <a:off x="838200" y="1825625"/>
                <a:ext cx="10515600" cy="2636647"/>
              </a:xfrm>
            </p:spPr>
            <p:txBody>
              <a:bodyPr/>
              <a:lstStyle/>
              <a:p>
                <a:r>
                  <a:rPr lang="en-US" sz="3200" dirty="0"/>
                  <a:t>P3 [</a:t>
                </a:r>
                <a:r>
                  <a:rPr lang="en-US" sz="3200" dirty="0">
                    <a:solidFill>
                      <a:schemeClr val="accent2"/>
                    </a:solidFill>
                  </a:rPr>
                  <a:t>OSDI’21</a:t>
                </a:r>
                <a:r>
                  <a:rPr lang="en-US" sz="3200" dirty="0"/>
                  <a:t>] introduces staleness by </a:t>
                </a:r>
                <a:r>
                  <a:rPr lang="en-US" sz="3200" dirty="0">
                    <a:solidFill>
                      <a:srgbClr val="C00000"/>
                    </a:solidFill>
                  </a:rPr>
                  <a:t>pipeline delay</a:t>
                </a:r>
                <a:r>
                  <a:rPr lang="en-US" sz="3200" dirty="0"/>
                  <a:t>.</a:t>
                </a:r>
              </a:p>
              <a:p>
                <a:pPr lvl="1">
                  <a:buFont typeface="Courier New" panose="02070309020205020404" pitchFamily="49" charset="0"/>
                  <a:buChar char="o"/>
                </a:pPr>
                <a:r>
                  <a:rPr lang="en-US" sz="2800" dirty="0"/>
                  <a:t> Regular: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oMath>
                </a14:m>
                <a:endParaRPr lang="en-US" sz="2800" dirty="0"/>
              </a:p>
              <a:p>
                <a:pPr lvl="1">
                  <a:buFont typeface="Courier New" panose="02070309020205020404" pitchFamily="49" charset="0"/>
                  <a:buChar char="o"/>
                </a:pPr>
                <a:r>
                  <a:rPr lang="en-US" sz="2800" dirty="0"/>
                  <a:t> Pipelined delayed: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𝑡</m:t>
                        </m:r>
                        <m:r>
                          <a:rPr lang="en-US" sz="2800" b="0" i="1" smtClean="0">
                            <a:solidFill>
                              <a:srgbClr val="C00000"/>
                            </a:solidFill>
                            <a:latin typeface="Cambria Math" panose="02040503050406030204" pitchFamily="18" charset="0"/>
                            <a:ea typeface="Cambria Math" panose="02040503050406030204" pitchFamily="18" charset="0"/>
                          </a:rPr>
                          <m:t>−3</m:t>
                        </m:r>
                      </m:sub>
                    </m:sSub>
                    <m:r>
                      <a:rPr lang="en-US" sz="2800" b="0" i="1" smtClean="0">
                        <a:latin typeface="Cambria Math" panose="02040503050406030204" pitchFamily="18" charset="0"/>
                        <a:ea typeface="Cambria Math" panose="02040503050406030204" pitchFamily="18" charset="0"/>
                      </a:rPr>
                      <m:t>)</m:t>
                    </m:r>
                  </m:oMath>
                </a14:m>
                <a:endParaRPr lang="en-US" sz="2800" dirty="0"/>
              </a:p>
              <a:p>
                <a:pPr marL="457200" lvl="1" indent="0">
                  <a:buNone/>
                </a:pPr>
                <a:endParaRPr lang="en-US" sz="500" dirty="0"/>
              </a:p>
              <a:p>
                <a:r>
                  <a:rPr lang="en-US" sz="3200" dirty="0"/>
                  <a:t>Recall P3’s pipeline</a:t>
                </a:r>
              </a:p>
              <a:p>
                <a:pPr lvl="1"/>
                <a:endParaRPr lang="en-US" dirty="0"/>
              </a:p>
            </p:txBody>
          </p:sp>
        </mc:Choice>
        <mc:Fallback xmlns="">
          <p:sp>
            <p:nvSpPr>
              <p:cNvPr id="3" name="Content Placeholder 2">
                <a:extLst>
                  <a:ext uri="{FF2B5EF4-FFF2-40B4-BE49-F238E27FC236}">
                    <a16:creationId xmlns:a16="http://schemas.microsoft.com/office/drawing/2014/main" id="{6F0D0C19-C310-59D8-B95A-C8C0061AF421}"/>
                  </a:ext>
                </a:extLst>
              </p:cNvPr>
              <p:cNvSpPr>
                <a:spLocks noGrp="1" noRot="1" noChangeAspect="1" noMove="1" noResize="1" noEditPoints="1" noAdjustHandles="1" noChangeArrowheads="1" noChangeShapeType="1" noTextEdit="1"/>
              </p:cNvSpPr>
              <p:nvPr>
                <p:ph idx="1"/>
              </p:nvPr>
            </p:nvSpPr>
            <p:spPr>
              <a:xfrm>
                <a:off x="838200" y="1825625"/>
                <a:ext cx="10515600" cy="2636647"/>
              </a:xfrm>
              <a:blipFill>
                <a:blip r:embed="rId3"/>
                <a:stretch>
                  <a:fillRect l="-1327" t="-4785"/>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2830F70C-2B0E-4C42-FFFA-D53773BC0ED9}"/>
              </a:ext>
            </a:extLst>
          </p:cNvPr>
          <p:cNvSpPr/>
          <p:nvPr/>
        </p:nvSpPr>
        <p:spPr>
          <a:xfrm>
            <a:off x="2521458" y="4279392"/>
            <a:ext cx="1481328" cy="685800"/>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B72347-E352-D080-C58D-54B38D8E5F60}"/>
              </a:ext>
            </a:extLst>
          </p:cNvPr>
          <p:cNvSpPr txBox="1"/>
          <p:nvPr/>
        </p:nvSpPr>
        <p:spPr>
          <a:xfrm>
            <a:off x="2480310" y="4299126"/>
            <a:ext cx="1563624" cy="646331"/>
          </a:xfrm>
          <a:prstGeom prst="rect">
            <a:avLst/>
          </a:prstGeom>
          <a:noFill/>
        </p:spPr>
        <p:txBody>
          <a:bodyPr wrap="square" rtlCol="0">
            <a:spAutoFit/>
          </a:bodyPr>
          <a:lstStyle/>
          <a:p>
            <a:pPr algn="ctr"/>
            <a:r>
              <a:rPr lang="en-US" dirty="0"/>
              <a:t>Model Parallelism</a:t>
            </a:r>
          </a:p>
        </p:txBody>
      </p:sp>
      <p:sp>
        <p:nvSpPr>
          <p:cNvPr id="6" name="Right Arrow 5">
            <a:extLst>
              <a:ext uri="{FF2B5EF4-FFF2-40B4-BE49-F238E27FC236}">
                <a16:creationId xmlns:a16="http://schemas.microsoft.com/office/drawing/2014/main" id="{5C02060B-4D43-8065-C677-658CCAFCE6BA}"/>
              </a:ext>
            </a:extLst>
          </p:cNvPr>
          <p:cNvSpPr/>
          <p:nvPr/>
        </p:nvSpPr>
        <p:spPr>
          <a:xfrm>
            <a:off x="4226814" y="4462271"/>
            <a:ext cx="772668" cy="320040"/>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3E8F46F-DAC2-22C1-7C49-845243391364}"/>
              </a:ext>
            </a:extLst>
          </p:cNvPr>
          <p:cNvSpPr/>
          <p:nvPr/>
        </p:nvSpPr>
        <p:spPr>
          <a:xfrm>
            <a:off x="5223510" y="4299127"/>
            <a:ext cx="1757172" cy="685800"/>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FC5646-6426-8AF4-1C5A-EA693EBD6ED1}"/>
              </a:ext>
            </a:extLst>
          </p:cNvPr>
          <p:cNvSpPr txBox="1"/>
          <p:nvPr/>
        </p:nvSpPr>
        <p:spPr>
          <a:xfrm>
            <a:off x="5111496" y="4308270"/>
            <a:ext cx="1981200" cy="646331"/>
          </a:xfrm>
          <a:prstGeom prst="rect">
            <a:avLst/>
          </a:prstGeom>
          <a:noFill/>
        </p:spPr>
        <p:txBody>
          <a:bodyPr wrap="square" rtlCol="0">
            <a:spAutoFit/>
          </a:bodyPr>
          <a:lstStyle/>
          <a:p>
            <a:pPr algn="ctr"/>
            <a:r>
              <a:rPr lang="en-US" dirty="0"/>
              <a:t>Data</a:t>
            </a:r>
          </a:p>
          <a:p>
            <a:pPr algn="ctr"/>
            <a:r>
              <a:rPr lang="en-US" dirty="0"/>
              <a:t>Communication</a:t>
            </a:r>
          </a:p>
        </p:txBody>
      </p:sp>
      <p:sp>
        <p:nvSpPr>
          <p:cNvPr id="9" name="Right Arrow 8">
            <a:extLst>
              <a:ext uri="{FF2B5EF4-FFF2-40B4-BE49-F238E27FC236}">
                <a16:creationId xmlns:a16="http://schemas.microsoft.com/office/drawing/2014/main" id="{20025444-7979-1290-0F28-06F346509344}"/>
              </a:ext>
            </a:extLst>
          </p:cNvPr>
          <p:cNvSpPr/>
          <p:nvPr/>
        </p:nvSpPr>
        <p:spPr>
          <a:xfrm>
            <a:off x="7204710" y="4482007"/>
            <a:ext cx="772668" cy="320040"/>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86EAEED9-DA51-93B5-DD88-A5C0114DBE2C}"/>
              </a:ext>
            </a:extLst>
          </p:cNvPr>
          <p:cNvSpPr/>
          <p:nvPr/>
        </p:nvSpPr>
        <p:spPr>
          <a:xfrm>
            <a:off x="8160258" y="4279392"/>
            <a:ext cx="1481328" cy="685800"/>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105C721-A512-367F-ED51-FDD22D496DB3}"/>
              </a:ext>
            </a:extLst>
          </p:cNvPr>
          <p:cNvSpPr txBox="1"/>
          <p:nvPr/>
        </p:nvSpPr>
        <p:spPr>
          <a:xfrm>
            <a:off x="8119110" y="4299126"/>
            <a:ext cx="1563624" cy="646331"/>
          </a:xfrm>
          <a:prstGeom prst="rect">
            <a:avLst/>
          </a:prstGeom>
          <a:noFill/>
        </p:spPr>
        <p:txBody>
          <a:bodyPr wrap="square" rtlCol="0">
            <a:spAutoFit/>
          </a:bodyPr>
          <a:lstStyle/>
          <a:p>
            <a:pPr algn="ctr"/>
            <a:r>
              <a:rPr lang="en-US" dirty="0"/>
              <a:t>Data Parallelism</a:t>
            </a:r>
          </a:p>
        </p:txBody>
      </p:sp>
      <p:sp>
        <p:nvSpPr>
          <p:cNvPr id="12" name="Curved Left Arrow 11">
            <a:extLst>
              <a:ext uri="{FF2B5EF4-FFF2-40B4-BE49-F238E27FC236}">
                <a16:creationId xmlns:a16="http://schemas.microsoft.com/office/drawing/2014/main" id="{1D3FF3F4-0BCA-9861-E67B-09F346844246}"/>
              </a:ext>
            </a:extLst>
          </p:cNvPr>
          <p:cNvSpPr/>
          <p:nvPr/>
        </p:nvSpPr>
        <p:spPr>
          <a:xfrm>
            <a:off x="10064496" y="4652694"/>
            <a:ext cx="1289304" cy="1143001"/>
          </a:xfrm>
          <a:prstGeom prst="curvedLeftArrow">
            <a:avLst>
              <a:gd name="adj1" fmla="val 25000"/>
              <a:gd name="adj2" fmla="val 50000"/>
              <a:gd name="adj3" fmla="val 23853"/>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ounded Rectangle 12">
            <a:extLst>
              <a:ext uri="{FF2B5EF4-FFF2-40B4-BE49-F238E27FC236}">
                <a16:creationId xmlns:a16="http://schemas.microsoft.com/office/drawing/2014/main" id="{54480B28-3F9A-EA3B-0496-676917859748}"/>
              </a:ext>
            </a:extLst>
          </p:cNvPr>
          <p:cNvSpPr/>
          <p:nvPr/>
        </p:nvSpPr>
        <p:spPr>
          <a:xfrm>
            <a:off x="8160258" y="5327904"/>
            <a:ext cx="1481328" cy="685800"/>
          </a:xfrm>
          <a:prstGeom prst="round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A2943B1-B2E5-8820-D32C-59BE458DD7C3}"/>
              </a:ext>
            </a:extLst>
          </p:cNvPr>
          <p:cNvSpPr txBox="1"/>
          <p:nvPr/>
        </p:nvSpPr>
        <p:spPr>
          <a:xfrm>
            <a:off x="8119110" y="5347638"/>
            <a:ext cx="1563624" cy="646331"/>
          </a:xfrm>
          <a:prstGeom prst="rect">
            <a:avLst/>
          </a:prstGeom>
          <a:noFill/>
        </p:spPr>
        <p:txBody>
          <a:bodyPr wrap="square" rtlCol="0">
            <a:spAutoFit/>
          </a:bodyPr>
          <a:lstStyle/>
          <a:p>
            <a:pPr algn="ctr"/>
            <a:r>
              <a:rPr lang="en-US" dirty="0"/>
              <a:t>Data Parallelism</a:t>
            </a:r>
          </a:p>
        </p:txBody>
      </p:sp>
      <p:sp>
        <p:nvSpPr>
          <p:cNvPr id="15" name="Right Arrow 14">
            <a:extLst>
              <a:ext uri="{FF2B5EF4-FFF2-40B4-BE49-F238E27FC236}">
                <a16:creationId xmlns:a16="http://schemas.microsoft.com/office/drawing/2014/main" id="{070D0DA7-1585-7DEB-D79E-2695CC29D3E9}"/>
              </a:ext>
            </a:extLst>
          </p:cNvPr>
          <p:cNvSpPr/>
          <p:nvPr/>
        </p:nvSpPr>
        <p:spPr>
          <a:xfrm rot="10800000">
            <a:off x="7204710" y="5510783"/>
            <a:ext cx="772668" cy="320040"/>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4D2F6E2E-15CC-8334-74DC-116521610AB9}"/>
              </a:ext>
            </a:extLst>
          </p:cNvPr>
          <p:cNvSpPr/>
          <p:nvPr/>
        </p:nvSpPr>
        <p:spPr>
          <a:xfrm>
            <a:off x="5223510" y="5378272"/>
            <a:ext cx="1757172" cy="685800"/>
          </a:xfrm>
          <a:prstGeom prst="round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562F0D8-108E-5A61-139F-752A33BFBC5C}"/>
              </a:ext>
            </a:extLst>
          </p:cNvPr>
          <p:cNvSpPr txBox="1"/>
          <p:nvPr/>
        </p:nvSpPr>
        <p:spPr>
          <a:xfrm>
            <a:off x="5111496" y="5387415"/>
            <a:ext cx="1981200" cy="646331"/>
          </a:xfrm>
          <a:prstGeom prst="rect">
            <a:avLst/>
          </a:prstGeom>
          <a:noFill/>
        </p:spPr>
        <p:txBody>
          <a:bodyPr wrap="square" rtlCol="0">
            <a:spAutoFit/>
          </a:bodyPr>
          <a:lstStyle/>
          <a:p>
            <a:pPr algn="ctr"/>
            <a:r>
              <a:rPr lang="en-US" dirty="0"/>
              <a:t>Data</a:t>
            </a:r>
          </a:p>
          <a:p>
            <a:pPr algn="ctr"/>
            <a:r>
              <a:rPr lang="en-US" dirty="0"/>
              <a:t>Communication</a:t>
            </a:r>
          </a:p>
        </p:txBody>
      </p:sp>
      <p:sp>
        <p:nvSpPr>
          <p:cNvPr id="18" name="Right Arrow 17">
            <a:extLst>
              <a:ext uri="{FF2B5EF4-FFF2-40B4-BE49-F238E27FC236}">
                <a16:creationId xmlns:a16="http://schemas.microsoft.com/office/drawing/2014/main" id="{C05A4B87-5C40-6FB1-6CC5-507BCC271275}"/>
              </a:ext>
            </a:extLst>
          </p:cNvPr>
          <p:cNvSpPr/>
          <p:nvPr/>
        </p:nvSpPr>
        <p:spPr>
          <a:xfrm rot="10800000">
            <a:off x="4226814" y="5561152"/>
            <a:ext cx="772668" cy="320040"/>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71E2C1DB-E1E2-AE68-B91F-78110D1978EB}"/>
              </a:ext>
            </a:extLst>
          </p:cNvPr>
          <p:cNvSpPr/>
          <p:nvPr/>
        </p:nvSpPr>
        <p:spPr>
          <a:xfrm>
            <a:off x="2555748" y="5378272"/>
            <a:ext cx="1481328" cy="685800"/>
          </a:xfrm>
          <a:prstGeom prst="round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AF690BA-A102-139D-7607-FBE97E6F3804}"/>
              </a:ext>
            </a:extLst>
          </p:cNvPr>
          <p:cNvSpPr txBox="1"/>
          <p:nvPr/>
        </p:nvSpPr>
        <p:spPr>
          <a:xfrm>
            <a:off x="2514600" y="5398006"/>
            <a:ext cx="1563624" cy="646331"/>
          </a:xfrm>
          <a:prstGeom prst="rect">
            <a:avLst/>
          </a:prstGeom>
          <a:noFill/>
        </p:spPr>
        <p:txBody>
          <a:bodyPr wrap="square" rtlCol="0">
            <a:spAutoFit/>
          </a:bodyPr>
          <a:lstStyle/>
          <a:p>
            <a:pPr algn="ctr"/>
            <a:r>
              <a:rPr lang="en-US" dirty="0"/>
              <a:t>Model Parallelism</a:t>
            </a:r>
          </a:p>
        </p:txBody>
      </p:sp>
      <p:sp>
        <p:nvSpPr>
          <p:cNvPr id="21" name="TextBox 20">
            <a:extLst>
              <a:ext uri="{FF2B5EF4-FFF2-40B4-BE49-F238E27FC236}">
                <a16:creationId xmlns:a16="http://schemas.microsoft.com/office/drawing/2014/main" id="{EF2ADFD9-FFEE-A65E-FD52-931325110B3B}"/>
              </a:ext>
            </a:extLst>
          </p:cNvPr>
          <p:cNvSpPr txBox="1"/>
          <p:nvPr/>
        </p:nvSpPr>
        <p:spPr>
          <a:xfrm>
            <a:off x="1223569" y="4456022"/>
            <a:ext cx="1045286" cy="369332"/>
          </a:xfrm>
          <a:prstGeom prst="rect">
            <a:avLst/>
          </a:prstGeom>
          <a:noFill/>
        </p:spPr>
        <p:txBody>
          <a:bodyPr wrap="none" rtlCol="0">
            <a:spAutoFit/>
          </a:bodyPr>
          <a:lstStyle/>
          <a:p>
            <a:r>
              <a:rPr lang="en-US" b="1" dirty="0">
                <a:solidFill>
                  <a:schemeClr val="bg1">
                    <a:lumMod val="50000"/>
                  </a:schemeClr>
                </a:solidFill>
              </a:rPr>
              <a:t>Forward</a:t>
            </a:r>
          </a:p>
        </p:txBody>
      </p:sp>
      <p:sp>
        <p:nvSpPr>
          <p:cNvPr id="22" name="TextBox 21">
            <a:extLst>
              <a:ext uri="{FF2B5EF4-FFF2-40B4-BE49-F238E27FC236}">
                <a16:creationId xmlns:a16="http://schemas.microsoft.com/office/drawing/2014/main" id="{7BC6249A-497D-F959-E41F-DD330AC4A9CE}"/>
              </a:ext>
            </a:extLst>
          </p:cNvPr>
          <p:cNvSpPr txBox="1"/>
          <p:nvPr/>
        </p:nvSpPr>
        <p:spPr>
          <a:xfrm>
            <a:off x="1049833" y="5504164"/>
            <a:ext cx="1222899" cy="369332"/>
          </a:xfrm>
          <a:prstGeom prst="rect">
            <a:avLst/>
          </a:prstGeom>
          <a:noFill/>
        </p:spPr>
        <p:txBody>
          <a:bodyPr wrap="none" rtlCol="0">
            <a:spAutoFit/>
          </a:bodyPr>
          <a:lstStyle/>
          <a:p>
            <a:r>
              <a:rPr lang="en-US" b="1" dirty="0">
                <a:solidFill>
                  <a:schemeClr val="bg1">
                    <a:lumMod val="50000"/>
                  </a:schemeClr>
                </a:solidFill>
              </a:rPr>
              <a:t>Backward</a:t>
            </a:r>
          </a:p>
        </p:txBody>
      </p:sp>
      <p:sp>
        <p:nvSpPr>
          <p:cNvPr id="23" name="Slide Number Placeholder 22">
            <a:extLst>
              <a:ext uri="{FF2B5EF4-FFF2-40B4-BE49-F238E27FC236}">
                <a16:creationId xmlns:a16="http://schemas.microsoft.com/office/drawing/2014/main" id="{A5D791D9-1729-CB1B-D2B0-AB86933EC24A}"/>
              </a:ext>
            </a:extLst>
          </p:cNvPr>
          <p:cNvSpPr>
            <a:spLocks noGrp="1"/>
          </p:cNvSpPr>
          <p:nvPr>
            <p:ph type="sldNum" sz="quarter" idx="12"/>
          </p:nvPr>
        </p:nvSpPr>
        <p:spPr/>
        <p:txBody>
          <a:bodyPr/>
          <a:lstStyle/>
          <a:p>
            <a:fld id="{7B8E230A-344C-314A-99D7-8592764412A6}" type="slidenum">
              <a:rPr lang="en-US" smtClean="0"/>
              <a:t>103</a:t>
            </a:fld>
            <a:endParaRPr lang="en-US"/>
          </a:p>
        </p:txBody>
      </p:sp>
    </p:spTree>
    <p:extLst>
      <p:ext uri="{BB962C8B-B14F-4D97-AF65-F5344CB8AC3E}">
        <p14:creationId xmlns:p14="http://schemas.microsoft.com/office/powerpoint/2010/main" val="30167594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21F0-F795-E65F-DD30-C85346F7317D}"/>
              </a:ext>
            </a:extLst>
          </p:cNvPr>
          <p:cNvSpPr>
            <a:spLocks noGrp="1"/>
          </p:cNvSpPr>
          <p:nvPr>
            <p:ph type="title"/>
          </p:nvPr>
        </p:nvSpPr>
        <p:spPr/>
        <p:txBody>
          <a:bodyPr/>
          <a:lstStyle/>
          <a:p>
            <a:r>
              <a:rPr lang="en-US" dirty="0"/>
              <a:t>Weight Staleness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F0D0C19-C310-59D8-B95A-C8C0061AF421}"/>
                  </a:ext>
                </a:extLst>
              </p:cNvPr>
              <p:cNvSpPr>
                <a:spLocks noGrp="1"/>
              </p:cNvSpPr>
              <p:nvPr>
                <p:ph idx="1"/>
              </p:nvPr>
            </p:nvSpPr>
            <p:spPr>
              <a:xfrm>
                <a:off x="838200" y="1825625"/>
                <a:ext cx="10515600" cy="2636647"/>
              </a:xfrm>
            </p:spPr>
            <p:txBody>
              <a:bodyPr/>
              <a:lstStyle/>
              <a:p>
                <a:r>
                  <a:rPr lang="en-US" sz="3200" dirty="0"/>
                  <a:t>P3 [</a:t>
                </a:r>
                <a:r>
                  <a:rPr lang="en-US" sz="3200" dirty="0">
                    <a:solidFill>
                      <a:schemeClr val="accent2"/>
                    </a:solidFill>
                  </a:rPr>
                  <a:t>OSDI’21</a:t>
                </a:r>
                <a:r>
                  <a:rPr lang="en-US" sz="3200" dirty="0"/>
                  <a:t>] introduces staleness by </a:t>
                </a:r>
                <a:r>
                  <a:rPr lang="en-US" sz="3200" dirty="0">
                    <a:solidFill>
                      <a:srgbClr val="C00000"/>
                    </a:solidFill>
                  </a:rPr>
                  <a:t>pipeline delay</a:t>
                </a:r>
                <a:r>
                  <a:rPr lang="en-US" sz="3200" dirty="0"/>
                  <a:t>.</a:t>
                </a:r>
              </a:p>
              <a:p>
                <a:pPr lvl="1">
                  <a:buFont typeface="Courier New" panose="02070309020205020404" pitchFamily="49" charset="0"/>
                  <a:buChar char="o"/>
                </a:pPr>
                <a:r>
                  <a:rPr lang="en-US" sz="2800" dirty="0"/>
                  <a:t> Regular: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𝑡</m:t>
                        </m:r>
                      </m:sub>
                    </m:sSub>
                    <m:r>
                      <a:rPr lang="en-US" sz="2800" b="0" i="1" smtClean="0">
                        <a:latin typeface="Cambria Math" panose="02040503050406030204" pitchFamily="18" charset="0"/>
                        <a:ea typeface="Cambria Math" panose="02040503050406030204" pitchFamily="18" charset="0"/>
                      </a:rPr>
                      <m:t>)</m:t>
                    </m:r>
                  </m:oMath>
                </a14:m>
                <a:endParaRPr lang="en-US" sz="2800" dirty="0"/>
              </a:p>
              <a:p>
                <a:pPr lvl="1">
                  <a:buFont typeface="Courier New" panose="02070309020205020404" pitchFamily="49" charset="0"/>
                  <a:buChar char="o"/>
                </a:pPr>
                <a:r>
                  <a:rPr lang="en-US" sz="2800" dirty="0"/>
                  <a:t> Pipelined delayed: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r>
                          <a:rPr lang="en-US" sz="2800" b="0" i="1" smtClean="0">
                            <a:latin typeface="Cambria Math" panose="02040503050406030204" pitchFamily="18" charset="0"/>
                          </a:rPr>
                          <m:t>+1</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𝑡</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𝑡</m:t>
                        </m:r>
                        <m:r>
                          <a:rPr lang="en-US" sz="2800" b="0" i="1" smtClean="0">
                            <a:solidFill>
                              <a:srgbClr val="C00000"/>
                            </a:solidFill>
                            <a:latin typeface="Cambria Math" panose="02040503050406030204" pitchFamily="18" charset="0"/>
                            <a:ea typeface="Cambria Math" panose="02040503050406030204" pitchFamily="18" charset="0"/>
                          </a:rPr>
                          <m:t>−3</m:t>
                        </m:r>
                      </m:sub>
                    </m:sSub>
                    <m:r>
                      <a:rPr lang="en-US" sz="2800" b="0" i="1" smtClean="0">
                        <a:latin typeface="Cambria Math" panose="02040503050406030204" pitchFamily="18" charset="0"/>
                        <a:ea typeface="Cambria Math" panose="02040503050406030204" pitchFamily="18" charset="0"/>
                      </a:rPr>
                      <m:t>)</m:t>
                    </m:r>
                  </m:oMath>
                </a14:m>
                <a:endParaRPr lang="en-US" sz="2800" dirty="0"/>
              </a:p>
              <a:p>
                <a:pPr marL="457200" lvl="1" indent="0">
                  <a:buNone/>
                </a:pPr>
                <a:endParaRPr lang="en-US" sz="500" dirty="0"/>
              </a:p>
              <a:p>
                <a:r>
                  <a:rPr lang="en-US" sz="3200" dirty="0"/>
                  <a:t>For example, in mini-batch #3,</a:t>
                </a:r>
              </a:p>
              <a:p>
                <a:pPr lvl="1"/>
                <a:endParaRPr lang="en-US" dirty="0"/>
              </a:p>
            </p:txBody>
          </p:sp>
        </mc:Choice>
        <mc:Fallback xmlns="">
          <p:sp>
            <p:nvSpPr>
              <p:cNvPr id="3" name="Content Placeholder 2">
                <a:extLst>
                  <a:ext uri="{FF2B5EF4-FFF2-40B4-BE49-F238E27FC236}">
                    <a16:creationId xmlns:a16="http://schemas.microsoft.com/office/drawing/2014/main" id="{6F0D0C19-C310-59D8-B95A-C8C0061AF421}"/>
                  </a:ext>
                </a:extLst>
              </p:cNvPr>
              <p:cNvSpPr>
                <a:spLocks noGrp="1" noRot="1" noChangeAspect="1" noMove="1" noResize="1" noEditPoints="1" noAdjustHandles="1" noChangeArrowheads="1" noChangeShapeType="1" noTextEdit="1"/>
              </p:cNvSpPr>
              <p:nvPr>
                <p:ph idx="1"/>
              </p:nvPr>
            </p:nvSpPr>
            <p:spPr>
              <a:xfrm>
                <a:off x="838200" y="1825625"/>
                <a:ext cx="10515600" cy="2636647"/>
              </a:xfrm>
              <a:blipFill>
                <a:blip r:embed="rId3"/>
                <a:stretch>
                  <a:fillRect l="-1327" t="-4785"/>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2830F70C-2B0E-4C42-FFFA-D53773BC0ED9}"/>
              </a:ext>
            </a:extLst>
          </p:cNvPr>
          <p:cNvSpPr/>
          <p:nvPr/>
        </p:nvSpPr>
        <p:spPr>
          <a:xfrm>
            <a:off x="2309825" y="4279392"/>
            <a:ext cx="1481328" cy="685800"/>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B72347-E352-D080-C58D-54B38D8E5F60}"/>
              </a:ext>
            </a:extLst>
          </p:cNvPr>
          <p:cNvSpPr txBox="1"/>
          <p:nvPr/>
        </p:nvSpPr>
        <p:spPr>
          <a:xfrm>
            <a:off x="2268677" y="4299126"/>
            <a:ext cx="1563624" cy="646331"/>
          </a:xfrm>
          <a:prstGeom prst="rect">
            <a:avLst/>
          </a:prstGeom>
          <a:noFill/>
        </p:spPr>
        <p:txBody>
          <a:bodyPr wrap="square" rtlCol="0">
            <a:spAutoFit/>
          </a:bodyPr>
          <a:lstStyle/>
          <a:p>
            <a:pPr algn="ctr"/>
            <a:r>
              <a:rPr lang="en-US" sz="3600" dirty="0"/>
              <a:t>3</a:t>
            </a:r>
            <a:r>
              <a:rPr lang="en-US" sz="3600" baseline="-25000" dirty="0"/>
              <a:t>M</a:t>
            </a:r>
          </a:p>
        </p:txBody>
      </p:sp>
      <p:sp>
        <p:nvSpPr>
          <p:cNvPr id="6" name="Right Arrow 5">
            <a:extLst>
              <a:ext uri="{FF2B5EF4-FFF2-40B4-BE49-F238E27FC236}">
                <a16:creationId xmlns:a16="http://schemas.microsoft.com/office/drawing/2014/main" id="{5C02060B-4D43-8065-C677-658CCAFCE6BA}"/>
              </a:ext>
            </a:extLst>
          </p:cNvPr>
          <p:cNvSpPr/>
          <p:nvPr/>
        </p:nvSpPr>
        <p:spPr>
          <a:xfrm>
            <a:off x="4015181" y="4462271"/>
            <a:ext cx="772668" cy="320040"/>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73E8F46F-DAC2-22C1-7C49-845243391364}"/>
              </a:ext>
            </a:extLst>
          </p:cNvPr>
          <p:cNvSpPr/>
          <p:nvPr/>
        </p:nvSpPr>
        <p:spPr>
          <a:xfrm>
            <a:off x="5011877" y="4299127"/>
            <a:ext cx="1757172" cy="685800"/>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3FC5646-6426-8AF4-1C5A-EA693EBD6ED1}"/>
              </a:ext>
            </a:extLst>
          </p:cNvPr>
          <p:cNvSpPr txBox="1"/>
          <p:nvPr/>
        </p:nvSpPr>
        <p:spPr>
          <a:xfrm>
            <a:off x="4899863" y="4308270"/>
            <a:ext cx="1981200" cy="646331"/>
          </a:xfrm>
          <a:prstGeom prst="rect">
            <a:avLst/>
          </a:prstGeom>
          <a:noFill/>
        </p:spPr>
        <p:txBody>
          <a:bodyPr wrap="square" rtlCol="0">
            <a:spAutoFit/>
          </a:bodyPr>
          <a:lstStyle/>
          <a:p>
            <a:pPr algn="ctr"/>
            <a:r>
              <a:rPr lang="en-US" dirty="0"/>
              <a:t>Data</a:t>
            </a:r>
          </a:p>
          <a:p>
            <a:pPr algn="ctr"/>
            <a:r>
              <a:rPr lang="en-US" dirty="0"/>
              <a:t>Communication</a:t>
            </a:r>
          </a:p>
        </p:txBody>
      </p:sp>
      <p:sp>
        <p:nvSpPr>
          <p:cNvPr id="9" name="Right Arrow 8">
            <a:extLst>
              <a:ext uri="{FF2B5EF4-FFF2-40B4-BE49-F238E27FC236}">
                <a16:creationId xmlns:a16="http://schemas.microsoft.com/office/drawing/2014/main" id="{20025444-7979-1290-0F28-06F346509344}"/>
              </a:ext>
            </a:extLst>
          </p:cNvPr>
          <p:cNvSpPr/>
          <p:nvPr/>
        </p:nvSpPr>
        <p:spPr>
          <a:xfrm>
            <a:off x="6993077" y="4482007"/>
            <a:ext cx="772668" cy="320040"/>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a:extLst>
              <a:ext uri="{FF2B5EF4-FFF2-40B4-BE49-F238E27FC236}">
                <a16:creationId xmlns:a16="http://schemas.microsoft.com/office/drawing/2014/main" id="{86EAEED9-DA51-93B5-DD88-A5C0114DBE2C}"/>
              </a:ext>
            </a:extLst>
          </p:cNvPr>
          <p:cNvSpPr/>
          <p:nvPr/>
        </p:nvSpPr>
        <p:spPr>
          <a:xfrm>
            <a:off x="7948625" y="4279392"/>
            <a:ext cx="1481328" cy="685800"/>
          </a:xfrm>
          <a:prstGeom prst="roundRect">
            <a:avLst/>
          </a:prstGeom>
          <a:noFill/>
          <a:ln w="254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Left Arrow 11">
            <a:extLst>
              <a:ext uri="{FF2B5EF4-FFF2-40B4-BE49-F238E27FC236}">
                <a16:creationId xmlns:a16="http://schemas.microsoft.com/office/drawing/2014/main" id="{1D3FF3F4-0BCA-9861-E67B-09F346844246}"/>
              </a:ext>
            </a:extLst>
          </p:cNvPr>
          <p:cNvSpPr/>
          <p:nvPr/>
        </p:nvSpPr>
        <p:spPr>
          <a:xfrm>
            <a:off x="9852863" y="4652694"/>
            <a:ext cx="1289304" cy="1143001"/>
          </a:xfrm>
          <a:prstGeom prst="curvedLeftArrow">
            <a:avLst>
              <a:gd name="adj1" fmla="val 25000"/>
              <a:gd name="adj2" fmla="val 50000"/>
              <a:gd name="adj3" fmla="val 23853"/>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Rounded Rectangle 12">
            <a:extLst>
              <a:ext uri="{FF2B5EF4-FFF2-40B4-BE49-F238E27FC236}">
                <a16:creationId xmlns:a16="http://schemas.microsoft.com/office/drawing/2014/main" id="{54480B28-3F9A-EA3B-0496-676917859748}"/>
              </a:ext>
            </a:extLst>
          </p:cNvPr>
          <p:cNvSpPr/>
          <p:nvPr/>
        </p:nvSpPr>
        <p:spPr>
          <a:xfrm>
            <a:off x="7948625" y="5327904"/>
            <a:ext cx="1481328" cy="685800"/>
          </a:xfrm>
          <a:prstGeom prst="round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070D0DA7-1585-7DEB-D79E-2695CC29D3E9}"/>
              </a:ext>
            </a:extLst>
          </p:cNvPr>
          <p:cNvSpPr/>
          <p:nvPr/>
        </p:nvSpPr>
        <p:spPr>
          <a:xfrm rot="10800000">
            <a:off x="6993077" y="5510783"/>
            <a:ext cx="772668" cy="320040"/>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4D2F6E2E-15CC-8334-74DC-116521610AB9}"/>
              </a:ext>
            </a:extLst>
          </p:cNvPr>
          <p:cNvSpPr/>
          <p:nvPr/>
        </p:nvSpPr>
        <p:spPr>
          <a:xfrm>
            <a:off x="5011877" y="5378272"/>
            <a:ext cx="1757172" cy="685800"/>
          </a:xfrm>
          <a:prstGeom prst="round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562F0D8-108E-5A61-139F-752A33BFBC5C}"/>
              </a:ext>
            </a:extLst>
          </p:cNvPr>
          <p:cNvSpPr txBox="1"/>
          <p:nvPr/>
        </p:nvSpPr>
        <p:spPr>
          <a:xfrm>
            <a:off x="4899863" y="5387415"/>
            <a:ext cx="1981200" cy="646331"/>
          </a:xfrm>
          <a:prstGeom prst="rect">
            <a:avLst/>
          </a:prstGeom>
          <a:noFill/>
        </p:spPr>
        <p:txBody>
          <a:bodyPr wrap="square" rtlCol="0">
            <a:spAutoFit/>
          </a:bodyPr>
          <a:lstStyle/>
          <a:p>
            <a:pPr algn="ctr"/>
            <a:r>
              <a:rPr lang="en-US" dirty="0"/>
              <a:t>Data</a:t>
            </a:r>
          </a:p>
          <a:p>
            <a:pPr algn="ctr"/>
            <a:r>
              <a:rPr lang="en-US" dirty="0"/>
              <a:t>Communication</a:t>
            </a:r>
          </a:p>
        </p:txBody>
      </p:sp>
      <p:sp>
        <p:nvSpPr>
          <p:cNvPr id="18" name="Right Arrow 17">
            <a:extLst>
              <a:ext uri="{FF2B5EF4-FFF2-40B4-BE49-F238E27FC236}">
                <a16:creationId xmlns:a16="http://schemas.microsoft.com/office/drawing/2014/main" id="{C05A4B87-5C40-6FB1-6CC5-507BCC271275}"/>
              </a:ext>
            </a:extLst>
          </p:cNvPr>
          <p:cNvSpPr/>
          <p:nvPr/>
        </p:nvSpPr>
        <p:spPr>
          <a:xfrm rot="10800000">
            <a:off x="4015181" y="5561152"/>
            <a:ext cx="772668" cy="320040"/>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71E2C1DB-E1E2-AE68-B91F-78110D1978EB}"/>
              </a:ext>
            </a:extLst>
          </p:cNvPr>
          <p:cNvSpPr/>
          <p:nvPr/>
        </p:nvSpPr>
        <p:spPr>
          <a:xfrm>
            <a:off x="2344115" y="5378272"/>
            <a:ext cx="1481328" cy="685800"/>
          </a:xfrm>
          <a:prstGeom prst="roundRect">
            <a:avLst/>
          </a:prstGeom>
          <a:noFill/>
          <a:ln w="254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F2ADFD9-FFEE-A65E-FD52-931325110B3B}"/>
              </a:ext>
            </a:extLst>
          </p:cNvPr>
          <p:cNvSpPr txBox="1"/>
          <p:nvPr/>
        </p:nvSpPr>
        <p:spPr>
          <a:xfrm>
            <a:off x="1011936" y="4456022"/>
            <a:ext cx="1045286" cy="369332"/>
          </a:xfrm>
          <a:prstGeom prst="rect">
            <a:avLst/>
          </a:prstGeom>
          <a:noFill/>
        </p:spPr>
        <p:txBody>
          <a:bodyPr wrap="none" rtlCol="0">
            <a:spAutoFit/>
          </a:bodyPr>
          <a:lstStyle/>
          <a:p>
            <a:r>
              <a:rPr lang="en-US" b="1" dirty="0">
                <a:solidFill>
                  <a:schemeClr val="bg1">
                    <a:lumMod val="50000"/>
                  </a:schemeClr>
                </a:solidFill>
              </a:rPr>
              <a:t>Forward</a:t>
            </a:r>
          </a:p>
        </p:txBody>
      </p:sp>
      <p:sp>
        <p:nvSpPr>
          <p:cNvPr id="22" name="TextBox 21">
            <a:extLst>
              <a:ext uri="{FF2B5EF4-FFF2-40B4-BE49-F238E27FC236}">
                <a16:creationId xmlns:a16="http://schemas.microsoft.com/office/drawing/2014/main" id="{7BC6249A-497D-F959-E41F-DD330AC4A9CE}"/>
              </a:ext>
            </a:extLst>
          </p:cNvPr>
          <p:cNvSpPr txBox="1"/>
          <p:nvPr/>
        </p:nvSpPr>
        <p:spPr>
          <a:xfrm>
            <a:off x="838200" y="5504164"/>
            <a:ext cx="1222899" cy="369332"/>
          </a:xfrm>
          <a:prstGeom prst="rect">
            <a:avLst/>
          </a:prstGeom>
          <a:noFill/>
        </p:spPr>
        <p:txBody>
          <a:bodyPr wrap="none" rtlCol="0">
            <a:spAutoFit/>
          </a:bodyPr>
          <a:lstStyle/>
          <a:p>
            <a:r>
              <a:rPr lang="en-US" b="1" dirty="0">
                <a:solidFill>
                  <a:schemeClr val="bg1">
                    <a:lumMod val="50000"/>
                  </a:schemeClr>
                </a:solidFill>
              </a:rPr>
              <a:t>Backward</a:t>
            </a:r>
          </a:p>
        </p:txBody>
      </p:sp>
      <p:sp>
        <p:nvSpPr>
          <p:cNvPr id="23" name="TextBox 22">
            <a:extLst>
              <a:ext uri="{FF2B5EF4-FFF2-40B4-BE49-F238E27FC236}">
                <a16:creationId xmlns:a16="http://schemas.microsoft.com/office/drawing/2014/main" id="{15880DB6-EEE1-2C35-ED1F-420EAC931EAD}"/>
              </a:ext>
            </a:extLst>
          </p:cNvPr>
          <p:cNvSpPr txBox="1"/>
          <p:nvPr/>
        </p:nvSpPr>
        <p:spPr>
          <a:xfrm>
            <a:off x="2268677" y="5378272"/>
            <a:ext cx="1563624" cy="646331"/>
          </a:xfrm>
          <a:prstGeom prst="rect">
            <a:avLst/>
          </a:prstGeom>
          <a:noFill/>
        </p:spPr>
        <p:txBody>
          <a:bodyPr wrap="square" rtlCol="0">
            <a:spAutoFit/>
          </a:bodyPr>
          <a:lstStyle/>
          <a:p>
            <a:pPr algn="ctr"/>
            <a:r>
              <a:rPr lang="en-US" sz="3600" dirty="0"/>
              <a:t>3</a:t>
            </a:r>
            <a:r>
              <a:rPr lang="en-US" sz="3600" baseline="-25000" dirty="0"/>
              <a:t>M</a:t>
            </a:r>
          </a:p>
        </p:txBody>
      </p:sp>
      <p:sp>
        <p:nvSpPr>
          <p:cNvPr id="24" name="TextBox 23">
            <a:extLst>
              <a:ext uri="{FF2B5EF4-FFF2-40B4-BE49-F238E27FC236}">
                <a16:creationId xmlns:a16="http://schemas.microsoft.com/office/drawing/2014/main" id="{491D89F7-0D34-2A46-6C1A-58231650DCF8}"/>
              </a:ext>
            </a:extLst>
          </p:cNvPr>
          <p:cNvSpPr txBox="1"/>
          <p:nvPr/>
        </p:nvSpPr>
        <p:spPr>
          <a:xfrm>
            <a:off x="7907477" y="4317522"/>
            <a:ext cx="1563624" cy="646331"/>
          </a:xfrm>
          <a:prstGeom prst="rect">
            <a:avLst/>
          </a:prstGeom>
          <a:noFill/>
        </p:spPr>
        <p:txBody>
          <a:bodyPr wrap="square" rtlCol="0">
            <a:spAutoFit/>
          </a:bodyPr>
          <a:lstStyle/>
          <a:p>
            <a:pPr algn="ctr"/>
            <a:r>
              <a:rPr lang="en-US" sz="3600" dirty="0"/>
              <a:t>3</a:t>
            </a:r>
            <a:r>
              <a:rPr lang="en-US" sz="3600" baseline="-25000" dirty="0"/>
              <a:t>D</a:t>
            </a:r>
          </a:p>
        </p:txBody>
      </p:sp>
      <p:sp>
        <p:nvSpPr>
          <p:cNvPr id="25" name="TextBox 24">
            <a:extLst>
              <a:ext uri="{FF2B5EF4-FFF2-40B4-BE49-F238E27FC236}">
                <a16:creationId xmlns:a16="http://schemas.microsoft.com/office/drawing/2014/main" id="{9CDBE352-EF4D-74DF-438C-5B198D9E961C}"/>
              </a:ext>
            </a:extLst>
          </p:cNvPr>
          <p:cNvSpPr txBox="1"/>
          <p:nvPr/>
        </p:nvSpPr>
        <p:spPr>
          <a:xfrm>
            <a:off x="7907477" y="5326565"/>
            <a:ext cx="1563624" cy="646331"/>
          </a:xfrm>
          <a:prstGeom prst="rect">
            <a:avLst/>
          </a:prstGeom>
          <a:noFill/>
        </p:spPr>
        <p:txBody>
          <a:bodyPr wrap="square" rtlCol="0">
            <a:spAutoFit/>
          </a:bodyPr>
          <a:lstStyle/>
          <a:p>
            <a:pPr algn="ctr"/>
            <a:r>
              <a:rPr lang="en-US" sz="3600" dirty="0"/>
              <a:t>3</a:t>
            </a:r>
            <a:r>
              <a:rPr lang="en-US" sz="3600" baseline="-25000" dirty="0"/>
              <a:t>D</a:t>
            </a:r>
          </a:p>
        </p:txBody>
      </p:sp>
      <p:sp>
        <p:nvSpPr>
          <p:cNvPr id="11" name="Slide Number Placeholder 10">
            <a:extLst>
              <a:ext uri="{FF2B5EF4-FFF2-40B4-BE49-F238E27FC236}">
                <a16:creationId xmlns:a16="http://schemas.microsoft.com/office/drawing/2014/main" id="{7755DD7B-8FDF-6373-BBEC-45F46E05D6C8}"/>
              </a:ext>
            </a:extLst>
          </p:cNvPr>
          <p:cNvSpPr>
            <a:spLocks noGrp="1"/>
          </p:cNvSpPr>
          <p:nvPr>
            <p:ph type="sldNum" sz="quarter" idx="12"/>
          </p:nvPr>
        </p:nvSpPr>
        <p:spPr/>
        <p:txBody>
          <a:bodyPr/>
          <a:lstStyle/>
          <a:p>
            <a:fld id="{7B8E230A-344C-314A-99D7-8592764412A6}" type="slidenum">
              <a:rPr lang="en-US" smtClean="0"/>
              <a:t>104</a:t>
            </a:fld>
            <a:endParaRPr lang="en-US"/>
          </a:p>
        </p:txBody>
      </p:sp>
    </p:spTree>
    <p:extLst>
      <p:ext uri="{BB962C8B-B14F-4D97-AF65-F5344CB8AC3E}">
        <p14:creationId xmlns:p14="http://schemas.microsoft.com/office/powerpoint/2010/main" val="28269113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F934-5673-92A2-2875-EEDF1879D894}"/>
              </a:ext>
            </a:extLst>
          </p:cNvPr>
          <p:cNvSpPr>
            <a:spLocks noGrp="1"/>
          </p:cNvSpPr>
          <p:nvPr>
            <p:ph type="title"/>
          </p:nvPr>
        </p:nvSpPr>
        <p:spPr/>
        <p:txBody>
          <a:bodyPr/>
          <a:lstStyle/>
          <a:p>
            <a:r>
              <a:rPr lang="en-US" dirty="0"/>
              <a:t>Weight Staleness</a:t>
            </a:r>
          </a:p>
        </p:txBody>
      </p:sp>
      <p:sp>
        <p:nvSpPr>
          <p:cNvPr id="3" name="Content Placeholder 2">
            <a:extLst>
              <a:ext uri="{FF2B5EF4-FFF2-40B4-BE49-F238E27FC236}">
                <a16:creationId xmlns:a16="http://schemas.microsoft.com/office/drawing/2014/main" id="{E84AF08C-D99B-F44D-35CD-03C4881782E2}"/>
              </a:ext>
            </a:extLst>
          </p:cNvPr>
          <p:cNvSpPr>
            <a:spLocks noGrp="1"/>
          </p:cNvSpPr>
          <p:nvPr>
            <p:ph idx="1"/>
          </p:nvPr>
        </p:nvSpPr>
        <p:spPr>
          <a:xfrm>
            <a:off x="838200" y="1825625"/>
            <a:ext cx="10515600" cy="972439"/>
          </a:xfrm>
        </p:spPr>
        <p:txBody>
          <a:bodyPr/>
          <a:lstStyle/>
          <a:p>
            <a:r>
              <a:rPr lang="en-US" dirty="0"/>
              <a:t>P3 [</a:t>
            </a:r>
            <a:r>
              <a:rPr lang="en-US" dirty="0">
                <a:solidFill>
                  <a:schemeClr val="accent2"/>
                </a:solidFill>
              </a:rPr>
              <a:t>OSDI’21</a:t>
            </a:r>
            <a:r>
              <a:rPr lang="en-US" dirty="0"/>
              <a:t>] employs pipelining mechanism to schedule 3 mini-batches.</a:t>
            </a:r>
          </a:p>
          <a:p>
            <a:endParaRPr lang="en-US" dirty="0"/>
          </a:p>
        </p:txBody>
      </p:sp>
      <p:pic>
        <p:nvPicPr>
          <p:cNvPr id="4" name="Picture 3">
            <a:extLst>
              <a:ext uri="{FF2B5EF4-FFF2-40B4-BE49-F238E27FC236}">
                <a16:creationId xmlns:a16="http://schemas.microsoft.com/office/drawing/2014/main" id="{E2078844-9C27-CAE9-6AC5-BB9088F63146}"/>
              </a:ext>
            </a:extLst>
          </p:cNvPr>
          <p:cNvPicPr>
            <a:picLocks noChangeAspect="1"/>
          </p:cNvPicPr>
          <p:nvPr/>
        </p:nvPicPr>
        <p:blipFill>
          <a:blip r:embed="rId3"/>
          <a:stretch>
            <a:fillRect/>
          </a:stretch>
        </p:blipFill>
        <p:spPr>
          <a:xfrm>
            <a:off x="1053800" y="2933001"/>
            <a:ext cx="9919808" cy="3730244"/>
          </a:xfrm>
          <a:prstGeom prst="rect">
            <a:avLst/>
          </a:prstGeom>
        </p:spPr>
      </p:pic>
      <p:sp>
        <p:nvSpPr>
          <p:cNvPr id="5" name="Rounded Rectangle 4">
            <a:extLst>
              <a:ext uri="{FF2B5EF4-FFF2-40B4-BE49-F238E27FC236}">
                <a16:creationId xmlns:a16="http://schemas.microsoft.com/office/drawing/2014/main" id="{994AD381-7383-DECD-BC09-63F795EC8953}"/>
              </a:ext>
            </a:extLst>
          </p:cNvPr>
          <p:cNvSpPr/>
          <p:nvPr/>
        </p:nvSpPr>
        <p:spPr>
          <a:xfrm>
            <a:off x="4892040" y="4078224"/>
            <a:ext cx="886968" cy="365760"/>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4AF2C7-1945-A76E-CD6C-43856295A365}"/>
                  </a:ext>
                </a:extLst>
              </p:cNvPr>
              <p:cNvSpPr txBox="1"/>
              <p:nvPr/>
            </p:nvSpPr>
            <p:spPr>
              <a:xfrm>
                <a:off x="6885431" y="804049"/>
                <a:ext cx="4584325" cy="954107"/>
              </a:xfrm>
              <a:prstGeom prst="rect">
                <a:avLst/>
              </a:prstGeom>
              <a:noFill/>
            </p:spPr>
            <p:txBody>
              <a:bodyPr wrap="square">
                <a:spAutoFit/>
              </a:bodyPr>
              <a:lstStyle/>
              <a:p>
                <a:pPr lvl="1"/>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4</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0</m:t>
                          </m:r>
                        </m:sub>
                      </m:sSub>
                      <m:r>
                        <a:rPr lang="en-US" sz="2800" b="0" i="1" smtClean="0">
                          <a:latin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d>
                        <m:dPr>
                          <m:ctrlPr>
                            <a:rPr lang="en-US" sz="2800" b="0" i="1" smtClean="0">
                              <a:latin typeface="Cambria Math" panose="02040503050406030204" pitchFamily="18" charset="0"/>
                              <a:ea typeface="Cambria Math" panose="02040503050406030204" pitchFamily="18" charset="0"/>
                            </a:rPr>
                          </m:ctrlPr>
                        </m:dPr>
                        <m:e>
                          <m:sSub>
                            <m:sSubPr>
                              <m:ctrlPr>
                                <a:rPr lang="en-US" sz="2800" b="0" i="1" smtClean="0">
                                  <a:solidFill>
                                    <a:srgbClr val="C00000"/>
                                  </a:solidFill>
                                  <a:latin typeface="Cambria Math" panose="02040503050406030204" pitchFamily="18" charset="0"/>
                                  <a:ea typeface="Cambria Math" panose="02040503050406030204" pitchFamily="18" charset="0"/>
                                </a:rPr>
                              </m:ctrlPr>
                            </m:sSubPr>
                            <m:e>
                              <m:r>
                                <a:rPr lang="en-US" sz="2800" b="0" i="1" smtClean="0">
                                  <a:solidFill>
                                    <a:srgbClr val="C00000"/>
                                  </a:solidFill>
                                  <a:latin typeface="Cambria Math" panose="02040503050406030204" pitchFamily="18" charset="0"/>
                                  <a:ea typeface="Cambria Math" panose="02040503050406030204" pitchFamily="18" charset="0"/>
                                </a:rPr>
                                <m:t>𝑤</m:t>
                              </m:r>
                            </m:e>
                            <m:sub>
                              <m:r>
                                <a:rPr lang="en-US" sz="2800" b="0" i="1" smtClean="0">
                                  <a:solidFill>
                                    <a:srgbClr val="C00000"/>
                                  </a:solidFill>
                                  <a:latin typeface="Cambria Math" panose="02040503050406030204" pitchFamily="18" charset="0"/>
                                  <a:ea typeface="Cambria Math" panose="02040503050406030204" pitchFamily="18" charset="0"/>
                                </a:rPr>
                                <m:t>1</m:t>
                              </m:r>
                            </m:sub>
                          </m:sSub>
                        </m:e>
                      </m:d>
                    </m:oMath>
                  </m:oMathPara>
                </a14:m>
                <a:endParaRPr lang="en-US" sz="2800" b="0" i="1" dirty="0">
                  <a:latin typeface="Cambria Math" panose="02040503050406030204" pitchFamily="18" charset="0"/>
                  <a:ea typeface="Cambria Math" panose="02040503050406030204" pitchFamily="18" charset="0"/>
                </a:endParaRPr>
              </a:p>
              <a:p>
                <a:pPr lvl="1"/>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5</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4</m:t>
                          </m:r>
                        </m:sub>
                      </m:sSub>
                      <m:r>
                        <a:rPr lang="en-US" sz="2800" b="0" i="1" smtClean="0">
                          <a:latin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𝜂</m:t>
                      </m:r>
                      <m:r>
                        <a:rPr lang="en-US" sz="2800" b="0" i="1" smtClean="0">
                          <a:latin typeface="Cambria Math" panose="02040503050406030204" pitchFamily="18" charset="0"/>
                          <a:ea typeface="Cambria Math" panose="02040503050406030204" pitchFamily="18" charset="0"/>
                        </a:rPr>
                        <m:t> </m:t>
                      </m:r>
                      <m:r>
                        <m:rPr>
                          <m:sty m:val="p"/>
                        </m:rP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sSub>
                        <m:sSubPr>
                          <m:ctrlPr>
                            <a:rPr lang="en-US" sz="2800" b="0" i="1" smtClean="0">
                              <a:solidFill>
                                <a:srgbClr val="7030A0"/>
                              </a:solidFill>
                              <a:latin typeface="Cambria Math" panose="02040503050406030204" pitchFamily="18" charset="0"/>
                              <a:ea typeface="Cambria Math" panose="02040503050406030204" pitchFamily="18" charset="0"/>
                            </a:rPr>
                          </m:ctrlPr>
                        </m:sSubPr>
                        <m:e>
                          <m:r>
                            <a:rPr lang="en-US" sz="2800" b="0" i="1" smtClean="0">
                              <a:solidFill>
                                <a:srgbClr val="7030A0"/>
                              </a:solidFill>
                              <a:latin typeface="Cambria Math" panose="02040503050406030204" pitchFamily="18" charset="0"/>
                              <a:ea typeface="Cambria Math" panose="02040503050406030204" pitchFamily="18" charset="0"/>
                            </a:rPr>
                            <m:t>𝑤</m:t>
                          </m:r>
                        </m:e>
                        <m:sub>
                          <m:r>
                            <a:rPr lang="en-US" sz="2800" b="0" i="1" smtClean="0">
                              <a:solidFill>
                                <a:srgbClr val="7030A0"/>
                              </a:solidFill>
                              <a:latin typeface="Cambria Math" panose="02040503050406030204" pitchFamily="18" charset="0"/>
                              <a:ea typeface="Cambria Math" panose="02040503050406030204" pitchFamily="18" charset="0"/>
                            </a:rPr>
                            <m:t>2</m:t>
                          </m:r>
                        </m:sub>
                      </m:sSub>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774AF2C7-1945-A76E-CD6C-43856295A365}"/>
                  </a:ext>
                </a:extLst>
              </p:cNvPr>
              <p:cNvSpPr txBox="1">
                <a:spLocks noRot="1" noChangeAspect="1" noMove="1" noResize="1" noEditPoints="1" noAdjustHandles="1" noChangeArrowheads="1" noChangeShapeType="1" noTextEdit="1"/>
              </p:cNvSpPr>
              <p:nvPr/>
            </p:nvSpPr>
            <p:spPr>
              <a:xfrm>
                <a:off x="6885431" y="804049"/>
                <a:ext cx="4584325" cy="954107"/>
              </a:xfrm>
              <a:prstGeom prst="rect">
                <a:avLst/>
              </a:prstGeom>
              <a:blipFill>
                <a:blip r:embed="rId4"/>
                <a:stretch>
                  <a:fillRect b="-11842"/>
                </a:stretch>
              </a:blipFill>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CC5AE66A-96E9-2CBD-B6DE-20A7E72B7500}"/>
              </a:ext>
            </a:extLst>
          </p:cNvPr>
          <p:cNvSpPr/>
          <p:nvPr/>
        </p:nvSpPr>
        <p:spPr>
          <a:xfrm>
            <a:off x="6772656" y="4078224"/>
            <a:ext cx="886968" cy="365760"/>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miling face outline with solid fill">
            <a:extLst>
              <a:ext uri="{FF2B5EF4-FFF2-40B4-BE49-F238E27FC236}">
                <a16:creationId xmlns:a16="http://schemas.microsoft.com/office/drawing/2014/main" id="{C71C5865-0DA2-A288-05A1-9A5F7AA88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7211" y="342668"/>
            <a:ext cx="483838" cy="483838"/>
          </a:xfrm>
          <a:prstGeom prst="rect">
            <a:avLst/>
          </a:prstGeom>
        </p:spPr>
      </p:pic>
      <p:sp>
        <p:nvSpPr>
          <p:cNvPr id="10" name="TextBox 9">
            <a:extLst>
              <a:ext uri="{FF2B5EF4-FFF2-40B4-BE49-F238E27FC236}">
                <a16:creationId xmlns:a16="http://schemas.microsoft.com/office/drawing/2014/main" id="{971F7BF0-58A2-3583-43C0-53AC1B750699}"/>
              </a:ext>
            </a:extLst>
          </p:cNvPr>
          <p:cNvSpPr txBox="1"/>
          <p:nvPr/>
        </p:nvSpPr>
        <p:spPr>
          <a:xfrm>
            <a:off x="7721049" y="399921"/>
            <a:ext cx="2770695" cy="369332"/>
          </a:xfrm>
          <a:prstGeom prst="rect">
            <a:avLst/>
          </a:prstGeom>
          <a:noFill/>
        </p:spPr>
        <p:txBody>
          <a:bodyPr wrap="none" rtlCol="0">
            <a:spAutoFit/>
          </a:bodyPr>
          <a:lstStyle/>
          <a:p>
            <a:r>
              <a:rPr lang="en-US" dirty="0">
                <a:solidFill>
                  <a:srgbClr val="C00000"/>
                </a:solidFill>
              </a:rPr>
              <a:t>Overlap Comm. w/ Comp.</a:t>
            </a:r>
          </a:p>
        </p:txBody>
      </p:sp>
      <p:sp>
        <p:nvSpPr>
          <p:cNvPr id="6" name="Slide Number Placeholder 5">
            <a:extLst>
              <a:ext uri="{FF2B5EF4-FFF2-40B4-BE49-F238E27FC236}">
                <a16:creationId xmlns:a16="http://schemas.microsoft.com/office/drawing/2014/main" id="{CE148B28-70CD-57D3-7EB4-3748A17317E4}"/>
              </a:ext>
            </a:extLst>
          </p:cNvPr>
          <p:cNvSpPr>
            <a:spLocks noGrp="1"/>
          </p:cNvSpPr>
          <p:nvPr>
            <p:ph type="sldNum" sz="quarter" idx="12"/>
          </p:nvPr>
        </p:nvSpPr>
        <p:spPr/>
        <p:txBody>
          <a:bodyPr/>
          <a:lstStyle/>
          <a:p>
            <a:fld id="{7B8E230A-344C-314A-99D7-8592764412A6}" type="slidenum">
              <a:rPr lang="en-US" smtClean="0"/>
              <a:t>105</a:t>
            </a:fld>
            <a:endParaRPr lang="en-US"/>
          </a:p>
        </p:txBody>
      </p:sp>
    </p:spTree>
    <p:extLst>
      <p:ext uri="{BB962C8B-B14F-4D97-AF65-F5344CB8AC3E}">
        <p14:creationId xmlns:p14="http://schemas.microsoft.com/office/powerpoint/2010/main" val="370696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E5CA-5378-3BFD-47B0-DC8E8493B598}"/>
              </a:ext>
            </a:extLst>
          </p:cNvPr>
          <p:cNvSpPr>
            <a:spLocks noGrp="1"/>
          </p:cNvSpPr>
          <p:nvPr>
            <p:ph type="title"/>
          </p:nvPr>
        </p:nvSpPr>
        <p:spPr/>
        <p:txBody>
          <a:bodyPr/>
          <a:lstStyle/>
          <a:p>
            <a:r>
              <a:rPr lang="en-US" dirty="0"/>
              <a:t>Weight Staleness</a:t>
            </a:r>
          </a:p>
        </p:txBody>
      </p:sp>
      <p:sp>
        <p:nvSpPr>
          <p:cNvPr id="3" name="Content Placeholder 2">
            <a:extLst>
              <a:ext uri="{FF2B5EF4-FFF2-40B4-BE49-F238E27FC236}">
                <a16:creationId xmlns:a16="http://schemas.microsoft.com/office/drawing/2014/main" id="{0D56F098-D314-7ABC-9153-E618C97405E0}"/>
              </a:ext>
            </a:extLst>
          </p:cNvPr>
          <p:cNvSpPr>
            <a:spLocks noGrp="1"/>
          </p:cNvSpPr>
          <p:nvPr>
            <p:ph idx="1"/>
          </p:nvPr>
        </p:nvSpPr>
        <p:spPr/>
        <p:txBody>
          <a:bodyPr/>
          <a:lstStyle/>
          <a:p>
            <a:r>
              <a:rPr lang="en-US" dirty="0"/>
              <a:t>In </a:t>
            </a:r>
            <a:r>
              <a:rPr lang="en-US" dirty="0" err="1"/>
              <a:t>Dorylus</a:t>
            </a:r>
            <a:r>
              <a:rPr lang="en-US" dirty="0"/>
              <a:t> [</a:t>
            </a:r>
            <a:r>
              <a:rPr lang="en-US" dirty="0">
                <a:solidFill>
                  <a:schemeClr val="accent2"/>
                </a:solidFill>
              </a:rPr>
              <a:t>OSDI’21</a:t>
            </a:r>
            <a:r>
              <a:rPr lang="en-US" dirty="0"/>
              <a:t>], to reach </a:t>
            </a:r>
            <a:r>
              <a:rPr lang="en-US" dirty="0">
                <a:solidFill>
                  <a:srgbClr val="C00000"/>
                </a:solidFill>
              </a:rPr>
              <a:t>full-power of training</a:t>
            </a:r>
            <a:r>
              <a:rPr lang="en-US" dirty="0"/>
              <a:t>, workers do not need to wait for updates to proceed.</a:t>
            </a:r>
          </a:p>
          <a:p>
            <a:endParaRPr lang="en-US" dirty="0"/>
          </a:p>
        </p:txBody>
      </p:sp>
      <p:pic>
        <p:nvPicPr>
          <p:cNvPr id="5" name="Picture 4">
            <a:extLst>
              <a:ext uri="{FF2B5EF4-FFF2-40B4-BE49-F238E27FC236}">
                <a16:creationId xmlns:a16="http://schemas.microsoft.com/office/drawing/2014/main" id="{D19F6317-742C-4BED-55B0-32CDC89938A0}"/>
              </a:ext>
            </a:extLst>
          </p:cNvPr>
          <p:cNvPicPr>
            <a:picLocks noChangeAspect="1"/>
          </p:cNvPicPr>
          <p:nvPr/>
        </p:nvPicPr>
        <p:blipFill rotWithShape="1">
          <a:blip r:embed="rId3"/>
          <a:srcRect t="6635"/>
          <a:stretch/>
        </p:blipFill>
        <p:spPr>
          <a:xfrm>
            <a:off x="1159040" y="3003653"/>
            <a:ext cx="8110965" cy="3376676"/>
          </a:xfrm>
          <a:prstGeom prst="rect">
            <a:avLst/>
          </a:prstGeom>
        </p:spPr>
      </p:pic>
      <p:sp>
        <p:nvSpPr>
          <p:cNvPr id="6" name="Left Arrow 5">
            <a:extLst>
              <a:ext uri="{FF2B5EF4-FFF2-40B4-BE49-F238E27FC236}">
                <a16:creationId xmlns:a16="http://schemas.microsoft.com/office/drawing/2014/main" id="{2D8D4C02-D355-FCB6-D908-234DED9183AD}"/>
              </a:ext>
            </a:extLst>
          </p:cNvPr>
          <p:cNvSpPr/>
          <p:nvPr/>
        </p:nvSpPr>
        <p:spPr>
          <a:xfrm>
            <a:off x="8546663" y="4772518"/>
            <a:ext cx="691258" cy="402336"/>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CF50ED8-58DB-6388-3E05-05F6F7A8DECB}"/>
              </a:ext>
            </a:extLst>
          </p:cNvPr>
          <p:cNvSpPr txBox="1"/>
          <p:nvPr/>
        </p:nvSpPr>
        <p:spPr>
          <a:xfrm>
            <a:off x="9259822" y="4652606"/>
            <a:ext cx="2841560" cy="646331"/>
          </a:xfrm>
          <a:prstGeom prst="rect">
            <a:avLst/>
          </a:prstGeom>
          <a:noFill/>
        </p:spPr>
        <p:txBody>
          <a:bodyPr wrap="square" rtlCol="0">
            <a:spAutoFit/>
          </a:bodyPr>
          <a:lstStyle/>
          <a:p>
            <a:r>
              <a:rPr lang="en-US" dirty="0">
                <a:solidFill>
                  <a:srgbClr val="C00000"/>
                </a:solidFill>
              </a:rPr>
              <a:t>Working on multiple</a:t>
            </a:r>
          </a:p>
          <a:p>
            <a:r>
              <a:rPr lang="en-US" dirty="0">
                <a:solidFill>
                  <a:srgbClr val="C00000"/>
                </a:solidFill>
              </a:rPr>
              <a:t>mini-batches concurrently</a:t>
            </a:r>
          </a:p>
        </p:txBody>
      </p:sp>
      <p:sp>
        <p:nvSpPr>
          <p:cNvPr id="8" name="Left Arrow 7">
            <a:extLst>
              <a:ext uri="{FF2B5EF4-FFF2-40B4-BE49-F238E27FC236}">
                <a16:creationId xmlns:a16="http://schemas.microsoft.com/office/drawing/2014/main" id="{1624D051-7EB9-042F-0839-6406BF07BD19}"/>
              </a:ext>
            </a:extLst>
          </p:cNvPr>
          <p:cNvSpPr/>
          <p:nvPr/>
        </p:nvSpPr>
        <p:spPr>
          <a:xfrm>
            <a:off x="8442393" y="5766021"/>
            <a:ext cx="691258" cy="402336"/>
          </a:xfrm>
          <a:prstGeom prst="lef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210903B-CF31-D345-3ECF-4FA83CC599A3}"/>
              </a:ext>
            </a:extLst>
          </p:cNvPr>
          <p:cNvSpPr txBox="1"/>
          <p:nvPr/>
        </p:nvSpPr>
        <p:spPr>
          <a:xfrm>
            <a:off x="9169205" y="5688938"/>
            <a:ext cx="3022795" cy="646331"/>
          </a:xfrm>
          <a:prstGeom prst="rect">
            <a:avLst/>
          </a:prstGeom>
          <a:noFill/>
        </p:spPr>
        <p:txBody>
          <a:bodyPr wrap="square" rtlCol="0">
            <a:spAutoFit/>
          </a:bodyPr>
          <a:lstStyle/>
          <a:p>
            <a:r>
              <a:rPr lang="en-US" dirty="0">
                <a:solidFill>
                  <a:srgbClr val="0070C0"/>
                </a:solidFill>
              </a:rPr>
              <a:t>Different weights among Parameter Servers</a:t>
            </a:r>
          </a:p>
        </p:txBody>
      </p:sp>
      <p:sp>
        <p:nvSpPr>
          <p:cNvPr id="4" name="Slide Number Placeholder 3">
            <a:extLst>
              <a:ext uri="{FF2B5EF4-FFF2-40B4-BE49-F238E27FC236}">
                <a16:creationId xmlns:a16="http://schemas.microsoft.com/office/drawing/2014/main" id="{E97BE2B3-6792-936C-2D6A-95EBF0DCCFFE}"/>
              </a:ext>
            </a:extLst>
          </p:cNvPr>
          <p:cNvSpPr>
            <a:spLocks noGrp="1"/>
          </p:cNvSpPr>
          <p:nvPr>
            <p:ph type="sldNum" sz="quarter" idx="12"/>
          </p:nvPr>
        </p:nvSpPr>
        <p:spPr/>
        <p:txBody>
          <a:bodyPr/>
          <a:lstStyle/>
          <a:p>
            <a:fld id="{7B8E230A-344C-314A-99D7-8592764412A6}" type="slidenum">
              <a:rPr lang="en-US" smtClean="0"/>
              <a:t>106</a:t>
            </a:fld>
            <a:endParaRPr lang="en-US" dirty="0"/>
          </a:p>
        </p:txBody>
      </p:sp>
      <p:sp>
        <p:nvSpPr>
          <p:cNvPr id="10" name="TextBox 9">
            <a:extLst>
              <a:ext uri="{FF2B5EF4-FFF2-40B4-BE49-F238E27FC236}">
                <a16:creationId xmlns:a16="http://schemas.microsoft.com/office/drawing/2014/main" id="{2A93AA37-1492-F2B7-28B6-E583C781982C}"/>
              </a:ext>
            </a:extLst>
          </p:cNvPr>
          <p:cNvSpPr txBox="1"/>
          <p:nvPr/>
        </p:nvSpPr>
        <p:spPr>
          <a:xfrm>
            <a:off x="-1230923" y="295421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7352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1C5EF-08FF-55AF-4891-BEA626997BFC}"/>
              </a:ext>
            </a:extLst>
          </p:cNvPr>
          <p:cNvSpPr>
            <a:spLocks noGrp="1"/>
          </p:cNvSpPr>
          <p:nvPr>
            <p:ph idx="1"/>
          </p:nvPr>
        </p:nvSpPr>
        <p:spPr>
          <a:xfrm>
            <a:off x="838200" y="1690688"/>
            <a:ext cx="10515600" cy="4802187"/>
          </a:xfrm>
        </p:spPr>
        <p:txBody>
          <a:bodyPr>
            <a:normAutofit/>
          </a:bodyPr>
          <a:lstStyle/>
          <a:p>
            <a:r>
              <a:rPr lang="en-US" dirty="0"/>
              <a:t>Mini-batch GNN training</a:t>
            </a:r>
          </a:p>
          <a:p>
            <a:pPr lvl="1">
              <a:buFont typeface="Courier New" panose="02070309020205020404" pitchFamily="49" charset="0"/>
              <a:buChar char="o"/>
            </a:pPr>
            <a:r>
              <a:rPr lang="en-US" dirty="0"/>
              <a:t>Graph Partitioning</a:t>
            </a:r>
          </a:p>
          <a:p>
            <a:pPr lvl="1">
              <a:buFont typeface="Courier New" panose="02070309020205020404" pitchFamily="49" charset="0"/>
              <a:buChar char="o"/>
            </a:pPr>
            <a:r>
              <a:rPr lang="en-US" dirty="0"/>
              <a:t>Batch Generation</a:t>
            </a:r>
          </a:p>
          <a:p>
            <a:pPr lvl="1">
              <a:buFont typeface="Courier New" panose="02070309020205020404" pitchFamily="49" charset="0"/>
              <a:buChar char="o"/>
            </a:pPr>
            <a:r>
              <a:rPr lang="en-US" dirty="0"/>
              <a:t>Execution (model &amp; data parallelism, task queue)</a:t>
            </a:r>
          </a:p>
          <a:p>
            <a:r>
              <a:rPr lang="en-US" dirty="0"/>
              <a:t>Full-graph GNN training</a:t>
            </a:r>
          </a:p>
          <a:p>
            <a:pPr lvl="1">
              <a:buFont typeface="Courier New" panose="02070309020205020404" pitchFamily="49" charset="0"/>
              <a:buChar char="o"/>
            </a:pPr>
            <a:r>
              <a:rPr lang="en-US" dirty="0"/>
              <a:t>Execution (</a:t>
            </a:r>
            <a:r>
              <a:rPr lang="en-US" dirty="0" err="1"/>
              <a:t>DepCache</a:t>
            </a:r>
            <a:r>
              <a:rPr lang="en-US" dirty="0"/>
              <a:t> &amp; </a:t>
            </a:r>
            <a:r>
              <a:rPr lang="en-US" dirty="0" err="1"/>
              <a:t>DepComm</a:t>
            </a:r>
            <a:r>
              <a:rPr lang="en-US" dirty="0"/>
              <a:t>)</a:t>
            </a:r>
          </a:p>
          <a:p>
            <a:r>
              <a:rPr lang="en-US" dirty="0"/>
              <a:t>Communication Optimization</a:t>
            </a:r>
          </a:p>
          <a:p>
            <a:pPr lvl="1">
              <a:buFont typeface="Courier New" panose="02070309020205020404" pitchFamily="49" charset="0"/>
              <a:buChar char="o"/>
            </a:pPr>
            <a:r>
              <a:rPr lang="en-US" dirty="0"/>
              <a:t>Pipelining &amp; Overlapping Comm. w/ Comp.</a:t>
            </a:r>
          </a:p>
          <a:p>
            <a:pPr lvl="1">
              <a:buFont typeface="Courier New" panose="02070309020205020404" pitchFamily="49" charset="0"/>
              <a:buChar char="o"/>
            </a:pPr>
            <a:r>
              <a:rPr lang="en-US" dirty="0"/>
              <a:t>Faster Links</a:t>
            </a:r>
          </a:p>
          <a:p>
            <a:pPr lvl="1">
              <a:buFont typeface="Courier New" panose="02070309020205020404" pitchFamily="49" charset="0"/>
              <a:buChar char="o"/>
            </a:pPr>
            <a:r>
              <a:rPr lang="en-US" dirty="0"/>
              <a:t>Redundant IO/Data Reuse</a:t>
            </a:r>
          </a:p>
        </p:txBody>
      </p:sp>
      <p:sp>
        <p:nvSpPr>
          <p:cNvPr id="4" name="Slide Number Placeholder 3">
            <a:extLst>
              <a:ext uri="{FF2B5EF4-FFF2-40B4-BE49-F238E27FC236}">
                <a16:creationId xmlns:a16="http://schemas.microsoft.com/office/drawing/2014/main" id="{6EC262BD-E20D-AB18-9E7A-A0DE2E93EA6C}"/>
              </a:ext>
            </a:extLst>
          </p:cNvPr>
          <p:cNvSpPr>
            <a:spLocks noGrp="1"/>
          </p:cNvSpPr>
          <p:nvPr>
            <p:ph type="sldNum" sz="quarter" idx="12"/>
          </p:nvPr>
        </p:nvSpPr>
        <p:spPr/>
        <p:txBody>
          <a:bodyPr/>
          <a:lstStyle/>
          <a:p>
            <a:fld id="{7B8E230A-344C-314A-99D7-8592764412A6}" type="slidenum">
              <a:rPr lang="en-US" smtClean="0"/>
              <a:t>107</a:t>
            </a:fld>
            <a:endParaRPr lang="en-US"/>
          </a:p>
        </p:txBody>
      </p:sp>
      <p:sp>
        <p:nvSpPr>
          <p:cNvPr id="5" name="Title 1">
            <a:extLst>
              <a:ext uri="{FF2B5EF4-FFF2-40B4-BE49-F238E27FC236}">
                <a16:creationId xmlns:a16="http://schemas.microsoft.com/office/drawing/2014/main" id="{3A5D700E-B1C3-219B-D63E-A9FB34CBE59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Summary</a:t>
            </a:r>
          </a:p>
        </p:txBody>
      </p:sp>
    </p:spTree>
    <p:extLst>
      <p:ext uri="{BB962C8B-B14F-4D97-AF65-F5344CB8AC3E}">
        <p14:creationId xmlns:p14="http://schemas.microsoft.com/office/powerpoint/2010/main" val="20530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1C5EF-08FF-55AF-4891-BEA626997BFC}"/>
              </a:ext>
            </a:extLst>
          </p:cNvPr>
          <p:cNvSpPr>
            <a:spLocks noGrp="1"/>
          </p:cNvSpPr>
          <p:nvPr>
            <p:ph idx="1"/>
          </p:nvPr>
        </p:nvSpPr>
        <p:spPr>
          <a:xfrm>
            <a:off x="838200" y="1690688"/>
            <a:ext cx="10515600" cy="4183639"/>
          </a:xfrm>
        </p:spPr>
        <p:txBody>
          <a:bodyPr>
            <a:normAutofit/>
          </a:bodyPr>
          <a:lstStyle/>
          <a:p>
            <a:r>
              <a:rPr lang="en-US" dirty="0"/>
              <a:t>Staleness Tolerance</a:t>
            </a:r>
          </a:p>
          <a:p>
            <a:pPr lvl="1">
              <a:buFont typeface="Courier New" panose="02070309020205020404" pitchFamily="49" charset="0"/>
              <a:buChar char="o"/>
            </a:pPr>
            <a:r>
              <a:rPr lang="en-US" dirty="0"/>
              <a:t>Embedding Staleness</a:t>
            </a:r>
          </a:p>
          <a:p>
            <a:pPr lvl="1">
              <a:buFont typeface="Courier New" panose="02070309020205020404" pitchFamily="49" charset="0"/>
              <a:buChar char="o"/>
            </a:pPr>
            <a:r>
              <a:rPr lang="en-US" dirty="0"/>
              <a:t>Weight/Gradient Staleness</a:t>
            </a:r>
          </a:p>
          <a:p>
            <a:pPr marL="457200" lvl="1" indent="0">
              <a:buNone/>
            </a:pPr>
            <a:endParaRPr lang="en-US" dirty="0"/>
          </a:p>
        </p:txBody>
      </p:sp>
      <p:sp>
        <p:nvSpPr>
          <p:cNvPr id="4" name="Slide Number Placeholder 3">
            <a:extLst>
              <a:ext uri="{FF2B5EF4-FFF2-40B4-BE49-F238E27FC236}">
                <a16:creationId xmlns:a16="http://schemas.microsoft.com/office/drawing/2014/main" id="{6EC262BD-E20D-AB18-9E7A-A0DE2E93EA6C}"/>
              </a:ext>
            </a:extLst>
          </p:cNvPr>
          <p:cNvSpPr>
            <a:spLocks noGrp="1"/>
          </p:cNvSpPr>
          <p:nvPr>
            <p:ph type="sldNum" sz="quarter" idx="12"/>
          </p:nvPr>
        </p:nvSpPr>
        <p:spPr/>
        <p:txBody>
          <a:bodyPr/>
          <a:lstStyle/>
          <a:p>
            <a:fld id="{7B8E230A-344C-314A-99D7-8592764412A6}" type="slidenum">
              <a:rPr lang="en-US" smtClean="0"/>
              <a:t>108</a:t>
            </a:fld>
            <a:endParaRPr lang="en-US"/>
          </a:p>
        </p:txBody>
      </p:sp>
      <p:sp>
        <p:nvSpPr>
          <p:cNvPr id="5" name="Title 1">
            <a:extLst>
              <a:ext uri="{FF2B5EF4-FFF2-40B4-BE49-F238E27FC236}">
                <a16:creationId xmlns:a16="http://schemas.microsoft.com/office/drawing/2014/main" id="{3A5D700E-B1C3-219B-D63E-A9FB34CBE59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Summary (</a:t>
            </a:r>
            <a:r>
              <a:rPr lang="en-US" dirty="0" err="1"/>
              <a:t>Cont</a:t>
            </a:r>
            <a:r>
              <a:rPr lang="en-US" dirty="0"/>
              <a:t>’)</a:t>
            </a:r>
          </a:p>
        </p:txBody>
      </p:sp>
      <p:sp>
        <p:nvSpPr>
          <p:cNvPr id="2" name="Title 1">
            <a:extLst>
              <a:ext uri="{FF2B5EF4-FFF2-40B4-BE49-F238E27FC236}">
                <a16:creationId xmlns:a16="http://schemas.microsoft.com/office/drawing/2014/main" id="{6EAB2C2C-4927-DF2B-A07C-8950E04AED3B}"/>
              </a:ext>
            </a:extLst>
          </p:cNvPr>
          <p:cNvSpPr txBox="1">
            <a:spLocks/>
          </p:cNvSpPr>
          <p:nvPr/>
        </p:nvSpPr>
        <p:spPr>
          <a:xfrm>
            <a:off x="1" y="2633445"/>
            <a:ext cx="12191999" cy="34689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70C0"/>
                </a:solidFill>
              </a:rPr>
              <a:t>Questions?</a:t>
            </a:r>
          </a:p>
          <a:p>
            <a:pPr algn="ctr"/>
            <a:endParaRPr lang="en-US" b="1" dirty="0">
              <a:solidFill>
                <a:srgbClr val="0070C0"/>
              </a:solidFill>
            </a:endParaRPr>
          </a:p>
          <a:p>
            <a:pPr algn="ctr"/>
            <a:r>
              <a:rPr lang="en-US" sz="2500" b="1" dirty="0">
                <a:solidFill>
                  <a:schemeClr val="accent2"/>
                </a:solidFill>
              </a:rPr>
              <a:t>Contact: </a:t>
            </a:r>
            <a:r>
              <a:rPr lang="en-US" sz="2500" b="1" dirty="0" err="1">
                <a:solidFill>
                  <a:schemeClr val="accent2"/>
                </a:solidFill>
              </a:rPr>
              <a:t>lyyuan@iu.edu</a:t>
            </a:r>
            <a:endParaRPr lang="en-US" sz="2500" b="1" dirty="0">
              <a:solidFill>
                <a:schemeClr val="accent2"/>
              </a:solidFill>
            </a:endParaRPr>
          </a:p>
        </p:txBody>
      </p:sp>
      <p:pic>
        <p:nvPicPr>
          <p:cNvPr id="18436" name="Picture 4" descr="thank you icon on white background 18995552 Vector Art at Vecteezy">
            <a:extLst>
              <a:ext uri="{FF2B5EF4-FFF2-40B4-BE49-F238E27FC236}">
                <a16:creationId xmlns:a16="http://schemas.microsoft.com/office/drawing/2014/main" id="{389C54D3-B966-1377-5EFC-4E326BFFA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275" y="3782507"/>
            <a:ext cx="2999725" cy="299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2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dirty="0">
                <a:solidFill>
                  <a:srgbClr val="C00000"/>
                </a:solidFill>
                <a:latin typeface="Times New Roman" panose="02020603050405020304" pitchFamily="18" charset="0"/>
                <a:cs typeface="Times New Roman" panose="02020603050405020304" pitchFamily="18" charset="0"/>
              </a:rPr>
              <a:t>Is </a:t>
            </a:r>
            <a:r>
              <a:rPr lang="en-US" altLang="zh-CN" sz="6600" b="1" dirty="0">
                <a:solidFill>
                  <a:srgbClr val="C00000"/>
                </a:solidFill>
                <a:latin typeface="Times New Roman" panose="02020603050405020304" pitchFamily="18" charset="0"/>
                <a:cs typeface="Times New Roman" panose="02020603050405020304" pitchFamily="18" charset="0"/>
              </a:rPr>
              <a:t>TLAV</a:t>
            </a:r>
            <a:r>
              <a:rPr lang="en-US" altLang="zh-CN" dirty="0">
                <a:solidFill>
                  <a:srgbClr val="C00000"/>
                </a:solidFill>
                <a:latin typeface="Times New Roman" panose="02020603050405020304" pitchFamily="18" charset="0"/>
                <a:cs typeface="Times New Roman" panose="02020603050405020304" pitchFamily="18" charset="0"/>
              </a:rPr>
              <a:t> Sufficient?</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11</a:t>
            </a:fld>
            <a:endParaRPr lang="en-US" sz="2000" dirty="0">
              <a:solidFill>
                <a:schemeClr val="tx1"/>
              </a:solidFill>
              <a:latin typeface="Arial" pitchFamily="34" charset="0"/>
              <a:cs typeface="Arial" pitchFamily="34" charset="0"/>
            </a:endParaRPr>
          </a:p>
        </p:txBody>
      </p:sp>
      <p:pic>
        <p:nvPicPr>
          <p:cNvPr id="3" name="Picture 2" descr="Diagram&#10;&#10;Description automatically generated">
            <a:extLst>
              <a:ext uri="{FF2B5EF4-FFF2-40B4-BE49-F238E27FC236}">
                <a16:creationId xmlns:a16="http://schemas.microsoft.com/office/drawing/2014/main" id="{EDC037BF-92CF-FDBE-777B-C3713FC59563}"/>
              </a:ext>
            </a:extLst>
          </p:cNvPr>
          <p:cNvPicPr>
            <a:picLocks noChangeAspect="1"/>
          </p:cNvPicPr>
          <p:nvPr/>
        </p:nvPicPr>
        <p:blipFill>
          <a:blip r:embed="rId3"/>
          <a:stretch>
            <a:fillRect/>
          </a:stretch>
        </p:blipFill>
        <p:spPr>
          <a:xfrm>
            <a:off x="7310807" y="1646314"/>
            <a:ext cx="4788305" cy="4676392"/>
          </a:xfrm>
          <a:prstGeom prst="rect">
            <a:avLst/>
          </a:prstGeom>
        </p:spPr>
      </p:pic>
      <p:sp>
        <p:nvSpPr>
          <p:cNvPr id="4" name="Content Placeholder 2">
            <a:extLst>
              <a:ext uri="{FF2B5EF4-FFF2-40B4-BE49-F238E27FC236}">
                <a16:creationId xmlns:a16="http://schemas.microsoft.com/office/drawing/2014/main" id="{939B3141-3847-A11D-BFC5-3E53F674E129}"/>
              </a:ext>
            </a:extLst>
          </p:cNvPr>
          <p:cNvSpPr txBox="1">
            <a:spLocks/>
          </p:cNvSpPr>
          <p:nvPr/>
        </p:nvSpPr>
        <p:spPr>
          <a:xfrm>
            <a:off x="703421" y="1511932"/>
            <a:ext cx="11056007" cy="4221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3600" b="1" dirty="0">
                <a:solidFill>
                  <a:srgbClr val="C00000"/>
                </a:solidFill>
                <a:latin typeface="Times New Roman" panose="02020603050405020304" pitchFamily="18" charset="0"/>
                <a:cs typeface="Times New Roman" panose="02020603050405020304" pitchFamily="18" charset="0"/>
              </a:rPr>
              <a:t>Ullmann’s Algorithm</a:t>
            </a:r>
            <a:endParaRPr lang="en-US" dirty="0"/>
          </a:p>
        </p:txBody>
      </p:sp>
      <p:pic>
        <p:nvPicPr>
          <p:cNvPr id="5" name="Picture 4" descr="Text&#10;&#10;Description automatically generated with low confidence">
            <a:extLst>
              <a:ext uri="{FF2B5EF4-FFF2-40B4-BE49-F238E27FC236}">
                <a16:creationId xmlns:a16="http://schemas.microsoft.com/office/drawing/2014/main" id="{B2E52921-97BA-2CA7-3E00-2654DF88DA4F}"/>
              </a:ext>
            </a:extLst>
          </p:cNvPr>
          <p:cNvPicPr>
            <a:picLocks noChangeAspect="1"/>
          </p:cNvPicPr>
          <p:nvPr/>
        </p:nvPicPr>
        <p:blipFill>
          <a:blip r:embed="rId4"/>
          <a:stretch>
            <a:fillRect/>
          </a:stretch>
        </p:blipFill>
        <p:spPr>
          <a:xfrm>
            <a:off x="349669" y="2657953"/>
            <a:ext cx="6947070" cy="3257703"/>
          </a:xfrm>
          <a:prstGeom prst="rect">
            <a:avLst/>
          </a:prstGeom>
        </p:spPr>
      </p:pic>
      <p:pic>
        <p:nvPicPr>
          <p:cNvPr id="7" name="Graphic 6">
            <a:extLst>
              <a:ext uri="{FF2B5EF4-FFF2-40B4-BE49-F238E27FC236}">
                <a16:creationId xmlns:a16="http://schemas.microsoft.com/office/drawing/2014/main" id="{20E6AF56-4AB3-DC92-4FB9-58C45D5C91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6202" y="4094789"/>
            <a:ext cx="2361903" cy="1564761"/>
          </a:xfrm>
          <a:prstGeom prst="rect">
            <a:avLst/>
          </a:prstGeom>
        </p:spPr>
      </p:pic>
    </p:spTree>
    <p:extLst>
      <p:ext uri="{BB962C8B-B14F-4D97-AF65-F5344CB8AC3E}">
        <p14:creationId xmlns:p14="http://schemas.microsoft.com/office/powerpoint/2010/main" val="125854018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dirty="0">
                <a:solidFill>
                  <a:srgbClr val="C00000"/>
                </a:solidFill>
                <a:latin typeface="Times New Roman" panose="02020603050405020304" pitchFamily="18" charset="0"/>
                <a:cs typeface="Times New Roman" panose="02020603050405020304" pitchFamily="18" charset="0"/>
              </a:rPr>
              <a:t>Is </a:t>
            </a:r>
            <a:r>
              <a:rPr lang="en-US" altLang="zh-CN" sz="6600" b="1" dirty="0">
                <a:solidFill>
                  <a:srgbClr val="C00000"/>
                </a:solidFill>
                <a:latin typeface="Times New Roman" panose="02020603050405020304" pitchFamily="18" charset="0"/>
                <a:cs typeface="Times New Roman" panose="02020603050405020304" pitchFamily="18" charset="0"/>
              </a:rPr>
              <a:t>TLAV</a:t>
            </a:r>
            <a:r>
              <a:rPr lang="en-US" altLang="zh-CN" dirty="0">
                <a:solidFill>
                  <a:srgbClr val="C00000"/>
                </a:solidFill>
                <a:latin typeface="Times New Roman" panose="02020603050405020304" pitchFamily="18" charset="0"/>
                <a:cs typeface="Times New Roman" panose="02020603050405020304" pitchFamily="18" charset="0"/>
              </a:rPr>
              <a:t> Sufficient?</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12</a:t>
            </a:fld>
            <a:endParaRPr lang="en-US" sz="2000" dirty="0">
              <a:solidFill>
                <a:schemeClr val="tx1"/>
              </a:solidFill>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6B5FF42A-D64D-A7BA-E469-B0F82705D5E9}"/>
              </a:ext>
            </a:extLst>
          </p:cNvPr>
          <p:cNvSpPr txBox="1">
            <a:spLocks/>
          </p:cNvSpPr>
          <p:nvPr/>
        </p:nvSpPr>
        <p:spPr>
          <a:xfrm>
            <a:off x="703421" y="1511932"/>
            <a:ext cx="11056007" cy="4221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zh-CN" sz="3600" b="1" dirty="0" err="1">
                <a:solidFill>
                  <a:srgbClr val="C00000"/>
                </a:solidFill>
                <a:latin typeface="Times New Roman" panose="02020603050405020304" pitchFamily="18" charset="0"/>
                <a:cs typeface="Times New Roman" panose="02020603050405020304" pitchFamily="18" charset="0"/>
              </a:rPr>
              <a:t>gSpan</a:t>
            </a:r>
            <a:r>
              <a:rPr lang="en-US" altLang="zh-CN" sz="3600" b="1" dirty="0">
                <a:solidFill>
                  <a:srgbClr val="C00000"/>
                </a:solidFill>
                <a:latin typeface="Times New Roman" panose="02020603050405020304" pitchFamily="18" charset="0"/>
                <a:cs typeface="Times New Roman" panose="02020603050405020304" pitchFamily="18" charset="0"/>
              </a:rPr>
              <a:t>/</a:t>
            </a:r>
            <a:r>
              <a:rPr lang="en-US" altLang="zh-CN" sz="3600" b="1" dirty="0" err="1">
                <a:solidFill>
                  <a:srgbClr val="C00000"/>
                </a:solidFill>
                <a:latin typeface="Times New Roman" panose="02020603050405020304" pitchFamily="18" charset="0"/>
                <a:cs typeface="Times New Roman" panose="02020603050405020304" pitchFamily="18" charset="0"/>
              </a:rPr>
              <a:t>GraMi</a:t>
            </a:r>
            <a:endParaRPr lang="en-US" dirty="0"/>
          </a:p>
        </p:txBody>
      </p:sp>
      <p:pic>
        <p:nvPicPr>
          <p:cNvPr id="4" name="Picture 3" descr="A picture containing scatter chart&#10;&#10;Description automatically generated">
            <a:extLst>
              <a:ext uri="{FF2B5EF4-FFF2-40B4-BE49-F238E27FC236}">
                <a16:creationId xmlns:a16="http://schemas.microsoft.com/office/drawing/2014/main" id="{35663B87-0E38-0EA4-44D4-2C163FF730DA}"/>
              </a:ext>
            </a:extLst>
          </p:cNvPr>
          <p:cNvPicPr>
            <a:picLocks noChangeAspect="1"/>
          </p:cNvPicPr>
          <p:nvPr/>
        </p:nvPicPr>
        <p:blipFill>
          <a:blip r:embed="rId3"/>
          <a:stretch>
            <a:fillRect/>
          </a:stretch>
        </p:blipFill>
        <p:spPr>
          <a:xfrm>
            <a:off x="5609423" y="1839205"/>
            <a:ext cx="6025313" cy="4419842"/>
          </a:xfrm>
          <a:prstGeom prst="rect">
            <a:avLst/>
          </a:prstGeom>
        </p:spPr>
      </p:pic>
      <p:pic>
        <p:nvPicPr>
          <p:cNvPr id="5" name="Picture 4" descr="Diagram, schematic&#10;&#10;Description automatically generated">
            <a:extLst>
              <a:ext uri="{FF2B5EF4-FFF2-40B4-BE49-F238E27FC236}">
                <a16:creationId xmlns:a16="http://schemas.microsoft.com/office/drawing/2014/main" id="{C2424F01-3247-6A1A-CF84-EFC91EDDFA93}"/>
              </a:ext>
            </a:extLst>
          </p:cNvPr>
          <p:cNvPicPr>
            <a:picLocks noChangeAspect="1"/>
          </p:cNvPicPr>
          <p:nvPr/>
        </p:nvPicPr>
        <p:blipFill>
          <a:blip r:embed="rId4"/>
          <a:stretch>
            <a:fillRect/>
          </a:stretch>
        </p:blipFill>
        <p:spPr>
          <a:xfrm>
            <a:off x="897384" y="2743204"/>
            <a:ext cx="4284215" cy="2989890"/>
          </a:xfrm>
          <a:prstGeom prst="rect">
            <a:avLst/>
          </a:prstGeom>
        </p:spPr>
      </p:pic>
    </p:spTree>
    <p:extLst>
      <p:ext uri="{BB962C8B-B14F-4D97-AF65-F5344CB8AC3E}">
        <p14:creationId xmlns:p14="http://schemas.microsoft.com/office/powerpoint/2010/main" val="31958141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5BCA00B7-E28F-B8E0-B505-2E05277B7DC5}"/>
              </a:ext>
            </a:extLst>
          </p:cNvPr>
          <p:cNvPicPr>
            <a:picLocks noChangeAspect="1"/>
          </p:cNvPicPr>
          <p:nvPr/>
        </p:nvPicPr>
        <p:blipFill>
          <a:blip r:embed="rId3"/>
          <a:stretch>
            <a:fillRect/>
          </a:stretch>
        </p:blipFill>
        <p:spPr>
          <a:xfrm>
            <a:off x="8289657" y="5982767"/>
            <a:ext cx="3778493" cy="500528"/>
          </a:xfrm>
          <a:prstGeom prst="rect">
            <a:avLst/>
          </a:prstGeom>
        </p:spPr>
      </p:pic>
      <p:sp>
        <p:nvSpPr>
          <p:cNvPr id="2" name="Title 1"/>
          <p:cNvSpPr>
            <a:spLocks noGrp="1"/>
          </p:cNvSpPr>
          <p:nvPr>
            <p:ph type="title"/>
          </p:nvPr>
        </p:nvSpPr>
        <p:spPr>
          <a:xfrm>
            <a:off x="703422" y="119839"/>
            <a:ext cx="10515600" cy="1325563"/>
          </a:xfrm>
        </p:spPr>
        <p:txBody>
          <a:bodyPr>
            <a:normAutofit/>
          </a:bodyPr>
          <a:lstStyle/>
          <a:p>
            <a:r>
              <a:rPr lang="en-US" altLang="zh-CN" dirty="0">
                <a:solidFill>
                  <a:srgbClr val="C00000"/>
                </a:solidFill>
                <a:latin typeface="Times New Roman" panose="02020603050405020304" pitchFamily="18" charset="0"/>
                <a:cs typeface="Times New Roman" panose="02020603050405020304" pitchFamily="18" charset="0"/>
              </a:rPr>
              <a:t>Is </a:t>
            </a:r>
            <a:r>
              <a:rPr lang="en-US" altLang="zh-CN" sz="6600" b="1" dirty="0">
                <a:solidFill>
                  <a:srgbClr val="C00000"/>
                </a:solidFill>
                <a:latin typeface="Times New Roman" panose="02020603050405020304" pitchFamily="18" charset="0"/>
                <a:cs typeface="Times New Roman" panose="02020603050405020304" pitchFamily="18" charset="0"/>
              </a:rPr>
              <a:t>TLAV</a:t>
            </a:r>
            <a:r>
              <a:rPr lang="en-US" altLang="zh-CN" dirty="0">
                <a:solidFill>
                  <a:srgbClr val="C00000"/>
                </a:solidFill>
                <a:latin typeface="Times New Roman" panose="02020603050405020304" pitchFamily="18" charset="0"/>
                <a:cs typeface="Times New Roman" panose="02020603050405020304" pitchFamily="18" charset="0"/>
              </a:rPr>
              <a:t> Sufficient?</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13</a:t>
            </a:fld>
            <a:endParaRPr lang="en-US" sz="2000" dirty="0">
              <a:solidFill>
                <a:schemeClr val="tx1"/>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4F9EDB05-18C4-38B8-9135-AD911063123D}"/>
              </a:ext>
            </a:extLst>
          </p:cNvPr>
          <p:cNvPicPr>
            <a:picLocks noChangeAspect="1"/>
          </p:cNvPicPr>
          <p:nvPr/>
        </p:nvPicPr>
        <p:blipFill rotWithShape="1">
          <a:blip r:embed="rId4"/>
          <a:srcRect l="9095"/>
          <a:stretch/>
        </p:blipFill>
        <p:spPr>
          <a:xfrm>
            <a:off x="156267" y="1995348"/>
            <a:ext cx="5209928" cy="2493186"/>
          </a:xfrm>
          <a:prstGeom prst="rect">
            <a:avLst/>
          </a:prstGeom>
        </p:spPr>
      </p:pic>
      <p:cxnSp>
        <p:nvCxnSpPr>
          <p:cNvPr id="8" name="Straight Connector 7">
            <a:extLst>
              <a:ext uri="{FF2B5EF4-FFF2-40B4-BE49-F238E27FC236}">
                <a16:creationId xmlns:a16="http://schemas.microsoft.com/office/drawing/2014/main" id="{5A0AC8C9-1044-E3E4-A1BE-32913CA45476}"/>
              </a:ext>
            </a:extLst>
          </p:cNvPr>
          <p:cNvCxnSpPr>
            <a:cxnSpLocks/>
          </p:cNvCxnSpPr>
          <p:nvPr/>
        </p:nvCxnSpPr>
        <p:spPr>
          <a:xfrm>
            <a:off x="1264991" y="3399293"/>
            <a:ext cx="3958859"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4104586D-3ED8-F330-78F3-A837C4C1FE24}"/>
              </a:ext>
            </a:extLst>
          </p:cNvPr>
          <p:cNvCxnSpPr>
            <a:cxnSpLocks/>
          </p:cNvCxnSpPr>
          <p:nvPr/>
        </p:nvCxnSpPr>
        <p:spPr>
          <a:xfrm>
            <a:off x="302585" y="3527076"/>
            <a:ext cx="4613447"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pic>
        <p:nvPicPr>
          <p:cNvPr id="12" name="Picture 11">
            <a:extLst>
              <a:ext uri="{FF2B5EF4-FFF2-40B4-BE49-F238E27FC236}">
                <a16:creationId xmlns:a16="http://schemas.microsoft.com/office/drawing/2014/main" id="{E8BF581A-2318-32EC-9AD9-04CF9773B5AD}"/>
              </a:ext>
            </a:extLst>
          </p:cNvPr>
          <p:cNvPicPr>
            <a:picLocks noChangeAspect="1"/>
          </p:cNvPicPr>
          <p:nvPr/>
        </p:nvPicPr>
        <p:blipFill rotWithShape="1">
          <a:blip r:embed="rId5"/>
          <a:srcRect l="16590" t="12385"/>
          <a:stretch/>
        </p:blipFill>
        <p:spPr>
          <a:xfrm>
            <a:off x="130629" y="1323071"/>
            <a:ext cx="7238912" cy="515194"/>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C4CB586A-EB23-3FCC-8060-76A47236803F}"/>
              </a:ext>
            </a:extLst>
          </p:cNvPr>
          <p:cNvPicPr>
            <a:picLocks noChangeAspect="1"/>
          </p:cNvPicPr>
          <p:nvPr/>
        </p:nvPicPr>
        <p:blipFill rotWithShape="1">
          <a:blip r:embed="rId6"/>
          <a:srcRect l="7177"/>
          <a:stretch/>
        </p:blipFill>
        <p:spPr>
          <a:xfrm>
            <a:off x="5366195" y="2377322"/>
            <a:ext cx="6701955" cy="3497390"/>
          </a:xfrm>
          <a:prstGeom prst="rect">
            <a:avLst/>
          </a:prstGeom>
        </p:spPr>
      </p:pic>
      <p:cxnSp>
        <p:nvCxnSpPr>
          <p:cNvPr id="14" name="Straight Connector 13">
            <a:extLst>
              <a:ext uri="{FF2B5EF4-FFF2-40B4-BE49-F238E27FC236}">
                <a16:creationId xmlns:a16="http://schemas.microsoft.com/office/drawing/2014/main" id="{8485D0C2-24CD-7450-694F-A4CF8AC6FF8B}"/>
              </a:ext>
            </a:extLst>
          </p:cNvPr>
          <p:cNvCxnSpPr>
            <a:cxnSpLocks/>
          </p:cNvCxnSpPr>
          <p:nvPr/>
        </p:nvCxnSpPr>
        <p:spPr>
          <a:xfrm>
            <a:off x="6650629" y="5347498"/>
            <a:ext cx="5222354"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29F2884F-2AE7-6F8F-5F75-9F0C93330432}"/>
              </a:ext>
            </a:extLst>
          </p:cNvPr>
          <p:cNvCxnSpPr>
            <a:cxnSpLocks/>
          </p:cNvCxnSpPr>
          <p:nvPr/>
        </p:nvCxnSpPr>
        <p:spPr>
          <a:xfrm>
            <a:off x="5476995" y="5507219"/>
            <a:ext cx="1173634"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A7E895FE-437F-9B21-E99D-850D74A23BDB}"/>
              </a:ext>
            </a:extLst>
          </p:cNvPr>
          <p:cNvCxnSpPr>
            <a:cxnSpLocks/>
          </p:cNvCxnSpPr>
          <p:nvPr/>
        </p:nvCxnSpPr>
        <p:spPr>
          <a:xfrm>
            <a:off x="5476995" y="4366631"/>
            <a:ext cx="4610434"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6544DEAD-8A6C-C8DD-5856-44C156E858B2}"/>
              </a:ext>
            </a:extLst>
          </p:cNvPr>
          <p:cNvCxnSpPr>
            <a:cxnSpLocks/>
          </p:cNvCxnSpPr>
          <p:nvPr/>
        </p:nvCxnSpPr>
        <p:spPr>
          <a:xfrm>
            <a:off x="6829715" y="4519385"/>
            <a:ext cx="5238435"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76D9AABF-188B-A4DB-4229-9C5A1EC3A8EA}"/>
              </a:ext>
            </a:extLst>
          </p:cNvPr>
          <p:cNvCxnSpPr>
            <a:cxnSpLocks/>
          </p:cNvCxnSpPr>
          <p:nvPr/>
        </p:nvCxnSpPr>
        <p:spPr>
          <a:xfrm>
            <a:off x="5487387" y="4684493"/>
            <a:ext cx="343234"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sp>
        <p:nvSpPr>
          <p:cNvPr id="21" name="Rounded Rectangle 20">
            <a:extLst>
              <a:ext uri="{FF2B5EF4-FFF2-40B4-BE49-F238E27FC236}">
                <a16:creationId xmlns:a16="http://schemas.microsoft.com/office/drawing/2014/main" id="{8EBD5CE3-96A8-2318-86F1-09B5D59845A7}"/>
              </a:ext>
            </a:extLst>
          </p:cNvPr>
          <p:cNvSpPr/>
          <p:nvPr/>
        </p:nvSpPr>
        <p:spPr>
          <a:xfrm rot="20875222">
            <a:off x="2602537" y="3422040"/>
            <a:ext cx="6112933" cy="764419"/>
          </a:xfrm>
          <a:prstGeom prst="roundRect">
            <a:avLst/>
          </a:prstGeom>
          <a:solidFill>
            <a:srgbClr val="EF3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What’s next in graph systems research?</a:t>
            </a:r>
          </a:p>
        </p:txBody>
      </p:sp>
    </p:spTree>
    <p:extLst>
      <p:ext uri="{BB962C8B-B14F-4D97-AF65-F5344CB8AC3E}">
        <p14:creationId xmlns:p14="http://schemas.microsoft.com/office/powerpoint/2010/main" val="128786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5C26-7AA9-AA2F-C90D-101337670296}"/>
              </a:ext>
            </a:extLst>
          </p:cNvPr>
          <p:cNvSpPr>
            <a:spLocks noGrp="1"/>
          </p:cNvSpPr>
          <p:nvPr>
            <p:ph type="ctrTitle"/>
          </p:nvPr>
        </p:nvSpPr>
        <p:spPr>
          <a:xfrm>
            <a:off x="361950" y="2462567"/>
            <a:ext cx="11468100" cy="1619975"/>
          </a:xfrm>
        </p:spPr>
        <p:txBody>
          <a:bodyPr>
            <a:noAutofit/>
          </a:bodyPr>
          <a:lstStyle/>
          <a:p>
            <a:r>
              <a:rPr lang="en-US" sz="4400" b="1" dirty="0"/>
              <a:t>Structure Analytics: </a:t>
            </a:r>
            <a:br>
              <a:rPr lang="en-US" sz="4400" b="1" dirty="0"/>
            </a:br>
            <a:r>
              <a:rPr lang="en-US" sz="4400" b="1" dirty="0"/>
              <a:t>Think-Like-a-Task (TLAT) Model</a:t>
            </a:r>
          </a:p>
        </p:txBody>
      </p:sp>
      <p:pic>
        <p:nvPicPr>
          <p:cNvPr id="5" name="Picture 2" descr="IU's Marketing Lockups: Logo and Marks: Design: IU Brand: Indiana University">
            <a:extLst>
              <a:ext uri="{FF2B5EF4-FFF2-40B4-BE49-F238E27FC236}">
                <a16:creationId xmlns:a16="http://schemas.microsoft.com/office/drawing/2014/main" id="{B26C29F8-A51F-E57D-21FC-8F06BB86F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89" t="20000" r="9836" b="18798"/>
          <a:stretch/>
        </p:blipFill>
        <p:spPr bwMode="auto">
          <a:xfrm>
            <a:off x="4510118" y="733810"/>
            <a:ext cx="3171764" cy="1500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0">
            <a:extLst>
              <a:ext uri="{FF2B5EF4-FFF2-40B4-BE49-F238E27FC236}">
                <a16:creationId xmlns:a16="http://schemas.microsoft.com/office/drawing/2014/main" id="{41D4DA59-5BFB-124E-65F5-81DACFB8D782}"/>
              </a:ext>
            </a:extLst>
          </p:cNvPr>
          <p:cNvSpPr>
            <a:spLocks noChangeArrowheads="1"/>
          </p:cNvSpPr>
          <p:nvPr/>
        </p:nvSpPr>
        <p:spPr bwMode="auto">
          <a:xfrm>
            <a:off x="1524000" y="4330302"/>
            <a:ext cx="9144000" cy="1615827"/>
          </a:xfrm>
          <a:prstGeom prst="rect">
            <a:avLst/>
          </a:prstGeom>
          <a:noFill/>
          <a:ln w="9525">
            <a:noFill/>
            <a:miter lim="800000"/>
            <a:headEnd/>
            <a:tailEnd/>
          </a:ln>
        </p:spPr>
        <p:txBody>
          <a:bodyPr wrap="square">
            <a:prstTxWarp prst="textNoShape">
              <a:avLst/>
            </a:prstTxWarp>
            <a:spAutoFit/>
          </a:bodyPr>
          <a:lstStyle/>
          <a:p>
            <a:pPr algn="ctr"/>
            <a:r>
              <a:rPr lang="en-US" altLang="zh-CN" sz="28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Da</a:t>
            </a:r>
            <a:r>
              <a:rPr lang="zh-CN" altLang="en-US" sz="28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 </a:t>
            </a:r>
            <a:r>
              <a:rPr lang="en-US" altLang="zh-CN" sz="28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Yan</a:t>
            </a:r>
          </a:p>
          <a:p>
            <a:pPr algn="ctr"/>
            <a:r>
              <a:rPr lang="en-US" altLang="zh-CN" sz="2400" b="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hlinkClick r:id="rId4"/>
              </a:rPr>
              <a:t>yanda@iu.edu</a:t>
            </a:r>
            <a:endParaRPr lang="en-US" altLang="zh-CN" sz="2400" b="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endParaRPr>
          </a:p>
          <a:p>
            <a:pPr algn="ctr"/>
            <a:endParaRPr lang="en-US" altLang="zh-CN" sz="700" b="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endParaRPr>
          </a:p>
          <a:p>
            <a:pPr algn="ctr"/>
            <a:r>
              <a:rPr lang="en-US" altLang="zh-CN" sz="20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Associate Professor of Computer Science</a:t>
            </a:r>
          </a:p>
          <a:p>
            <a:pPr algn="ctr"/>
            <a:r>
              <a:rPr lang="en-US" altLang="zh-CN" sz="20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Indiana University Bloomington</a:t>
            </a:r>
          </a:p>
        </p:txBody>
      </p:sp>
    </p:spTree>
    <p:extLst>
      <p:ext uri="{BB962C8B-B14F-4D97-AF65-F5344CB8AC3E}">
        <p14:creationId xmlns:p14="http://schemas.microsoft.com/office/powerpoint/2010/main" val="4289326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Existing</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Solutions</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15</a:t>
            </a:fld>
            <a:endParaRPr lang="en-US" sz="2000" dirty="0">
              <a:solidFill>
                <a:schemeClr val="tx1"/>
              </a:solidFill>
              <a:latin typeface="Arial" pitchFamily="34" charset="0"/>
              <a:cs typeface="Arial" pitchFamily="34" charset="0"/>
            </a:endParaRPr>
          </a:p>
        </p:txBody>
      </p:sp>
      <p:sp>
        <p:nvSpPr>
          <p:cNvPr id="7" name="Content Placeholder 2">
            <a:extLst>
              <a:ext uri="{FF2B5EF4-FFF2-40B4-BE49-F238E27FC236}">
                <a16:creationId xmlns:a16="http://schemas.microsoft.com/office/drawing/2014/main" id="{0EA7FB09-3418-9591-96A1-B4A8243EDAB3}"/>
              </a:ext>
            </a:extLst>
          </p:cNvPr>
          <p:cNvSpPr>
            <a:spLocks noGrp="1"/>
          </p:cNvSpPr>
          <p:nvPr>
            <p:ph idx="1"/>
          </p:nvPr>
        </p:nvSpPr>
        <p:spPr>
          <a:xfrm>
            <a:off x="703422" y="1585278"/>
            <a:ext cx="8515350" cy="4221162"/>
          </a:xfrm>
        </p:spPr>
        <p:txBody>
          <a:bodyPr/>
          <a:lstStyle/>
          <a:p>
            <a:pPr marL="0" indent="0">
              <a:buNone/>
            </a:pPr>
            <a:r>
              <a:rPr lang="en-US" altLang="zh-CN" b="1" dirty="0"/>
              <a:t>Programming Simplicity Over-Emphasized</a:t>
            </a:r>
            <a:endParaRPr lang="en-US" altLang="zh-CN" dirty="0"/>
          </a:p>
        </p:txBody>
      </p:sp>
      <p:pic>
        <p:nvPicPr>
          <p:cNvPr id="10" name="Picture 9">
            <a:extLst>
              <a:ext uri="{FF2B5EF4-FFF2-40B4-BE49-F238E27FC236}">
                <a16:creationId xmlns:a16="http://schemas.microsoft.com/office/drawing/2014/main" id="{4ACF52E7-5129-F611-FF14-A409B5569617}"/>
              </a:ext>
            </a:extLst>
          </p:cNvPr>
          <p:cNvPicPr>
            <a:picLocks noChangeAspect="1"/>
          </p:cNvPicPr>
          <p:nvPr/>
        </p:nvPicPr>
        <p:blipFill>
          <a:blip r:embed="rId3"/>
          <a:stretch>
            <a:fillRect/>
          </a:stretch>
        </p:blipFill>
        <p:spPr>
          <a:xfrm>
            <a:off x="1096738" y="3324398"/>
            <a:ext cx="5137369" cy="2322372"/>
          </a:xfrm>
          <a:prstGeom prst="rect">
            <a:avLst/>
          </a:prstGeom>
        </p:spPr>
      </p:pic>
      <p:pic>
        <p:nvPicPr>
          <p:cNvPr id="11" name="Picture 10">
            <a:extLst>
              <a:ext uri="{FF2B5EF4-FFF2-40B4-BE49-F238E27FC236}">
                <a16:creationId xmlns:a16="http://schemas.microsoft.com/office/drawing/2014/main" id="{41CA685F-E497-F2C7-C084-308379C9ABA5}"/>
              </a:ext>
            </a:extLst>
          </p:cNvPr>
          <p:cNvPicPr>
            <a:picLocks noChangeAspect="1"/>
          </p:cNvPicPr>
          <p:nvPr/>
        </p:nvPicPr>
        <p:blipFill>
          <a:blip r:embed="rId4"/>
          <a:stretch>
            <a:fillRect/>
          </a:stretch>
        </p:blipFill>
        <p:spPr>
          <a:xfrm>
            <a:off x="6121694" y="4807116"/>
            <a:ext cx="856175" cy="888281"/>
          </a:xfrm>
          <a:prstGeom prst="rect">
            <a:avLst/>
          </a:prstGeom>
        </p:spPr>
      </p:pic>
      <p:sp>
        <p:nvSpPr>
          <p:cNvPr id="12" name="TextBox 11">
            <a:extLst>
              <a:ext uri="{FF2B5EF4-FFF2-40B4-BE49-F238E27FC236}">
                <a16:creationId xmlns:a16="http://schemas.microsoft.com/office/drawing/2014/main" id="{A65E4473-665E-C79C-880F-39B9E21C8098}"/>
              </a:ext>
            </a:extLst>
          </p:cNvPr>
          <p:cNvSpPr txBox="1"/>
          <p:nvPr/>
        </p:nvSpPr>
        <p:spPr>
          <a:xfrm>
            <a:off x="2013097" y="2722857"/>
            <a:ext cx="3300071" cy="461665"/>
          </a:xfrm>
          <a:prstGeom prst="rect">
            <a:avLst/>
          </a:prstGeom>
          <a:noFill/>
        </p:spPr>
        <p:txBody>
          <a:bodyPr wrap="square" rtlCol="0">
            <a:spAutoFit/>
          </a:bodyPr>
          <a:lstStyle/>
          <a:p>
            <a:pPr algn="ctr"/>
            <a:r>
              <a:rPr lang="en-US" altLang="zh-CN" sz="2400" i="1" dirty="0">
                <a:solidFill>
                  <a:srgbClr val="C00000"/>
                </a:solidFill>
              </a:rPr>
              <a:t>pattern-to-instance</a:t>
            </a:r>
            <a:endParaRPr lang="en-US" sz="2400" i="1" dirty="0">
              <a:solidFill>
                <a:srgbClr val="C00000"/>
              </a:solidFill>
            </a:endParaRPr>
          </a:p>
        </p:txBody>
      </p:sp>
      <p:sp>
        <p:nvSpPr>
          <p:cNvPr id="13" name="TextBox 12">
            <a:extLst>
              <a:ext uri="{FF2B5EF4-FFF2-40B4-BE49-F238E27FC236}">
                <a16:creationId xmlns:a16="http://schemas.microsoft.com/office/drawing/2014/main" id="{5963C711-D6AF-5290-9473-18B1DA4D4025}"/>
              </a:ext>
            </a:extLst>
          </p:cNvPr>
          <p:cNvSpPr txBox="1"/>
          <p:nvPr/>
        </p:nvSpPr>
        <p:spPr>
          <a:xfrm>
            <a:off x="7172271" y="2718532"/>
            <a:ext cx="3300071" cy="461665"/>
          </a:xfrm>
          <a:prstGeom prst="rect">
            <a:avLst/>
          </a:prstGeom>
          <a:noFill/>
        </p:spPr>
        <p:txBody>
          <a:bodyPr wrap="square" rtlCol="0">
            <a:spAutoFit/>
          </a:bodyPr>
          <a:lstStyle/>
          <a:p>
            <a:pPr algn="ctr"/>
            <a:r>
              <a:rPr lang="en-US" altLang="zh-CN" sz="2400" i="1" dirty="0">
                <a:solidFill>
                  <a:srgbClr val="C00000"/>
                </a:solidFill>
              </a:rPr>
              <a:t>instance-to-pattern</a:t>
            </a:r>
            <a:endParaRPr lang="en-US" sz="2400" i="1" dirty="0">
              <a:solidFill>
                <a:srgbClr val="C00000"/>
              </a:solidFill>
            </a:endParaRPr>
          </a:p>
        </p:txBody>
      </p:sp>
      <p:pic>
        <p:nvPicPr>
          <p:cNvPr id="14" name="Picture 13">
            <a:extLst>
              <a:ext uri="{FF2B5EF4-FFF2-40B4-BE49-F238E27FC236}">
                <a16:creationId xmlns:a16="http://schemas.microsoft.com/office/drawing/2014/main" id="{70A90E2D-3597-97DB-9469-646F40DDF724}"/>
              </a:ext>
            </a:extLst>
          </p:cNvPr>
          <p:cNvPicPr>
            <a:picLocks noChangeAspect="1"/>
          </p:cNvPicPr>
          <p:nvPr/>
        </p:nvPicPr>
        <p:blipFill>
          <a:blip r:embed="rId5"/>
          <a:stretch>
            <a:fillRect/>
          </a:stretch>
        </p:blipFill>
        <p:spPr>
          <a:xfrm>
            <a:off x="7807458" y="3293260"/>
            <a:ext cx="2985598" cy="2116164"/>
          </a:xfrm>
          <a:prstGeom prst="rect">
            <a:avLst/>
          </a:prstGeom>
        </p:spPr>
      </p:pic>
      <p:sp>
        <p:nvSpPr>
          <p:cNvPr id="15" name="Chevron 14">
            <a:extLst>
              <a:ext uri="{FF2B5EF4-FFF2-40B4-BE49-F238E27FC236}">
                <a16:creationId xmlns:a16="http://schemas.microsoft.com/office/drawing/2014/main" id="{7ABBEDB8-F535-7ED1-D045-A3D84A8990FD}"/>
              </a:ext>
            </a:extLst>
          </p:cNvPr>
          <p:cNvSpPr/>
          <p:nvPr/>
        </p:nvSpPr>
        <p:spPr>
          <a:xfrm rot="5400000">
            <a:off x="6194177" y="4511956"/>
            <a:ext cx="632587" cy="2111190"/>
          </a:xfrm>
          <a:prstGeom prst="chevron">
            <a:avLst>
              <a:gd name="adj" fmla="val 8318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TextBox 15">
            <a:extLst>
              <a:ext uri="{FF2B5EF4-FFF2-40B4-BE49-F238E27FC236}">
                <a16:creationId xmlns:a16="http://schemas.microsoft.com/office/drawing/2014/main" id="{6A1A6222-E03E-C760-6EC8-68E5734BC0B7}"/>
              </a:ext>
            </a:extLst>
          </p:cNvPr>
          <p:cNvSpPr txBox="1"/>
          <p:nvPr/>
        </p:nvSpPr>
        <p:spPr>
          <a:xfrm>
            <a:off x="1451167" y="6000813"/>
            <a:ext cx="9289665" cy="461665"/>
          </a:xfrm>
          <a:prstGeom prst="rect">
            <a:avLst/>
          </a:prstGeom>
          <a:noFill/>
        </p:spPr>
        <p:txBody>
          <a:bodyPr wrap="square" rtlCol="0">
            <a:spAutoFit/>
          </a:bodyPr>
          <a:lstStyle/>
          <a:p>
            <a:pPr algn="ctr"/>
            <a:r>
              <a:rPr lang="en-US" altLang="zh-CN" sz="2400" b="1" dirty="0">
                <a:solidFill>
                  <a:srgbClr val="C00000"/>
                </a:solidFill>
              </a:rPr>
              <a:t>Embedding-Centric:</a:t>
            </a:r>
            <a:r>
              <a:rPr lang="zh-CN" altLang="en-US" sz="2400" b="1" dirty="0">
                <a:solidFill>
                  <a:srgbClr val="C00000"/>
                </a:solidFill>
              </a:rPr>
              <a:t> </a:t>
            </a:r>
            <a:r>
              <a:rPr lang="zh-CN" altLang="en-US" sz="2400" dirty="0">
                <a:solidFill>
                  <a:srgbClr val="C00000"/>
                </a:solidFill>
              </a:rPr>
              <a:t> </a:t>
            </a:r>
            <a:r>
              <a:rPr lang="en-US" altLang="zh-CN" sz="2400" dirty="0">
                <a:solidFill>
                  <a:srgbClr val="C00000"/>
                </a:solidFill>
              </a:rPr>
              <a:t>Arabesque (SOSP’15), </a:t>
            </a:r>
            <a:r>
              <a:rPr lang="en-US" altLang="zh-CN" sz="2400" dirty="0" err="1">
                <a:solidFill>
                  <a:srgbClr val="C00000"/>
                </a:solidFill>
              </a:rPr>
              <a:t>RStream</a:t>
            </a:r>
            <a:r>
              <a:rPr lang="en-US" altLang="zh-CN" sz="2400" dirty="0">
                <a:solidFill>
                  <a:srgbClr val="C00000"/>
                </a:solidFill>
              </a:rPr>
              <a:t> (OSDI’18)</a:t>
            </a:r>
            <a:endParaRPr lang="en-US" sz="2400" dirty="0">
              <a:solidFill>
                <a:srgbClr val="C00000"/>
              </a:solidFill>
            </a:endParaRPr>
          </a:p>
        </p:txBody>
      </p:sp>
      <p:sp>
        <p:nvSpPr>
          <p:cNvPr id="17" name="Rectangle 16">
            <a:extLst>
              <a:ext uri="{FF2B5EF4-FFF2-40B4-BE49-F238E27FC236}">
                <a16:creationId xmlns:a16="http://schemas.microsoft.com/office/drawing/2014/main" id="{2B113624-7CAB-758F-48BC-211B3BD5A15A}"/>
              </a:ext>
            </a:extLst>
          </p:cNvPr>
          <p:cNvSpPr/>
          <p:nvPr/>
        </p:nvSpPr>
        <p:spPr>
          <a:xfrm>
            <a:off x="2304844" y="2241316"/>
            <a:ext cx="2716578" cy="400110"/>
          </a:xfrm>
          <a:prstGeom prst="rect">
            <a:avLst/>
          </a:prstGeom>
        </p:spPr>
        <p:txBody>
          <a:bodyPr wrap="none">
            <a:spAutoFit/>
          </a:bodyPr>
          <a:lstStyle/>
          <a:p>
            <a:pPr algn="ctr"/>
            <a:r>
              <a:rPr lang="en-US" altLang="zh-CN" sz="2000" b="1" dirty="0">
                <a:solidFill>
                  <a:srgbClr val="0070C0"/>
                </a:solidFill>
              </a:rPr>
              <a:t>Dense</a:t>
            </a:r>
            <a:r>
              <a:rPr lang="zh-CN" altLang="en-US" sz="2000" b="1" dirty="0">
                <a:solidFill>
                  <a:srgbClr val="0070C0"/>
                </a:solidFill>
              </a:rPr>
              <a:t> </a:t>
            </a:r>
            <a:r>
              <a:rPr lang="en-US" altLang="zh-CN" sz="2000" b="1" dirty="0">
                <a:solidFill>
                  <a:srgbClr val="0070C0"/>
                </a:solidFill>
              </a:rPr>
              <a:t>Subgraph</a:t>
            </a:r>
            <a:r>
              <a:rPr lang="zh-CN" altLang="en-US" sz="2000" b="1" dirty="0">
                <a:solidFill>
                  <a:srgbClr val="0070C0"/>
                </a:solidFill>
              </a:rPr>
              <a:t> </a:t>
            </a:r>
            <a:r>
              <a:rPr lang="en-US" altLang="zh-CN" sz="2000" b="1" dirty="0">
                <a:solidFill>
                  <a:srgbClr val="0070C0"/>
                </a:solidFill>
              </a:rPr>
              <a:t>Mining</a:t>
            </a:r>
            <a:endParaRPr lang="en-US" sz="2000" b="1" dirty="0">
              <a:solidFill>
                <a:srgbClr val="0070C0"/>
              </a:solidFill>
            </a:endParaRPr>
          </a:p>
        </p:txBody>
      </p:sp>
      <p:sp>
        <p:nvSpPr>
          <p:cNvPr id="18" name="Rectangle 17">
            <a:extLst>
              <a:ext uri="{FF2B5EF4-FFF2-40B4-BE49-F238E27FC236}">
                <a16:creationId xmlns:a16="http://schemas.microsoft.com/office/drawing/2014/main" id="{2CB0065E-11F9-9F12-FCB1-B3572335A464}"/>
              </a:ext>
            </a:extLst>
          </p:cNvPr>
          <p:cNvSpPr/>
          <p:nvPr/>
        </p:nvSpPr>
        <p:spPr>
          <a:xfrm>
            <a:off x="7286926" y="2243900"/>
            <a:ext cx="3019095" cy="400110"/>
          </a:xfrm>
          <a:prstGeom prst="rect">
            <a:avLst/>
          </a:prstGeom>
        </p:spPr>
        <p:txBody>
          <a:bodyPr wrap="none">
            <a:spAutoFit/>
          </a:bodyPr>
          <a:lstStyle/>
          <a:p>
            <a:pPr algn="ctr"/>
            <a:r>
              <a:rPr lang="en-US" altLang="zh-CN" sz="2000" b="1" dirty="0">
                <a:solidFill>
                  <a:srgbClr val="0070C0"/>
                </a:solidFill>
              </a:rPr>
              <a:t>Frequent</a:t>
            </a:r>
            <a:r>
              <a:rPr lang="zh-CN" altLang="en-US" sz="2000" b="1" dirty="0">
                <a:solidFill>
                  <a:srgbClr val="0070C0"/>
                </a:solidFill>
              </a:rPr>
              <a:t> </a:t>
            </a:r>
            <a:r>
              <a:rPr lang="en-US" altLang="zh-CN" sz="2000" b="1" dirty="0">
                <a:solidFill>
                  <a:srgbClr val="0070C0"/>
                </a:solidFill>
              </a:rPr>
              <a:t>Subgraph</a:t>
            </a:r>
            <a:r>
              <a:rPr lang="zh-CN" altLang="en-US" sz="2000" b="1" dirty="0">
                <a:solidFill>
                  <a:srgbClr val="0070C0"/>
                </a:solidFill>
              </a:rPr>
              <a:t> </a:t>
            </a:r>
            <a:r>
              <a:rPr lang="en-US" altLang="zh-CN" sz="2000" b="1" dirty="0">
                <a:solidFill>
                  <a:srgbClr val="0070C0"/>
                </a:solidFill>
              </a:rPr>
              <a:t>Mining</a:t>
            </a:r>
            <a:endParaRPr lang="en-US" sz="2000" b="1" dirty="0">
              <a:solidFill>
                <a:srgbClr val="0070C0"/>
              </a:solidFill>
            </a:endParaRPr>
          </a:p>
        </p:txBody>
      </p:sp>
    </p:spTree>
    <p:extLst>
      <p:ext uri="{BB962C8B-B14F-4D97-AF65-F5344CB8AC3E}">
        <p14:creationId xmlns:p14="http://schemas.microsoft.com/office/powerpoint/2010/main" val="12807792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B3D756BC-6CC5-9634-D7F2-6EA78A77B553}"/>
              </a:ext>
            </a:extLst>
          </p:cNvPr>
          <p:cNvPicPr>
            <a:picLocks noChangeAspect="1"/>
          </p:cNvPicPr>
          <p:nvPr/>
        </p:nvPicPr>
        <p:blipFill>
          <a:blip r:embed="rId3"/>
          <a:stretch>
            <a:fillRect/>
          </a:stretch>
        </p:blipFill>
        <p:spPr>
          <a:xfrm>
            <a:off x="344905" y="0"/>
            <a:ext cx="11502189" cy="6870608"/>
          </a:xfrm>
          <a:prstGeom prst="rect">
            <a:avLst/>
          </a:prstGeom>
        </p:spPr>
      </p:pic>
      <p:cxnSp>
        <p:nvCxnSpPr>
          <p:cNvPr id="10" name="Straight Connector 9">
            <a:extLst>
              <a:ext uri="{FF2B5EF4-FFF2-40B4-BE49-F238E27FC236}">
                <a16:creationId xmlns:a16="http://schemas.microsoft.com/office/drawing/2014/main" id="{1F0170D8-8811-50C1-BD65-0B4FC7789F34}"/>
              </a:ext>
            </a:extLst>
          </p:cNvPr>
          <p:cNvCxnSpPr>
            <a:cxnSpLocks/>
          </p:cNvCxnSpPr>
          <p:nvPr/>
        </p:nvCxnSpPr>
        <p:spPr>
          <a:xfrm>
            <a:off x="1926171" y="3230481"/>
            <a:ext cx="1717359"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D56991A4-0DE3-1102-6B1F-C62A845B9A22}"/>
              </a:ext>
            </a:extLst>
          </p:cNvPr>
          <p:cNvCxnSpPr>
            <a:cxnSpLocks/>
          </p:cNvCxnSpPr>
          <p:nvPr/>
        </p:nvCxnSpPr>
        <p:spPr>
          <a:xfrm>
            <a:off x="8145194" y="3523557"/>
            <a:ext cx="701038"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9BDCAA08-3B6A-3096-8A4B-54BF31BF2BD6}"/>
              </a:ext>
            </a:extLst>
          </p:cNvPr>
          <p:cNvCxnSpPr>
            <a:cxnSpLocks/>
          </p:cNvCxnSpPr>
          <p:nvPr/>
        </p:nvCxnSpPr>
        <p:spPr>
          <a:xfrm>
            <a:off x="1109003" y="3788499"/>
            <a:ext cx="1887416"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AFBE6D8D-36A6-333B-4788-687ED8A352E4}"/>
              </a:ext>
            </a:extLst>
          </p:cNvPr>
          <p:cNvCxnSpPr>
            <a:cxnSpLocks/>
          </p:cNvCxnSpPr>
          <p:nvPr/>
        </p:nvCxnSpPr>
        <p:spPr>
          <a:xfrm>
            <a:off x="6243710" y="6247999"/>
            <a:ext cx="4827564"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D5DBECAA-6E3D-2D00-73B2-845429A37E6F}"/>
              </a:ext>
            </a:extLst>
          </p:cNvPr>
          <p:cNvCxnSpPr>
            <a:cxnSpLocks/>
          </p:cNvCxnSpPr>
          <p:nvPr/>
        </p:nvCxnSpPr>
        <p:spPr>
          <a:xfrm>
            <a:off x="1617783" y="6498873"/>
            <a:ext cx="6246056" cy="0"/>
          </a:xfrm>
          <a:prstGeom prst="line">
            <a:avLst/>
          </a:prstGeom>
          <a:ln w="2540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06934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fontScale="90000"/>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Task (T-Thinker)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17</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240498"/>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pic>
        <p:nvPicPr>
          <p:cNvPr id="10" name="Picture 9" descr="Chart&#10;&#10;Description automatically generated">
            <a:extLst>
              <a:ext uri="{FF2B5EF4-FFF2-40B4-BE49-F238E27FC236}">
                <a16:creationId xmlns:a16="http://schemas.microsoft.com/office/drawing/2014/main" id="{E705722A-B98B-2C4B-7E01-019051F6134B}"/>
              </a:ext>
            </a:extLst>
          </p:cNvPr>
          <p:cNvPicPr>
            <a:picLocks noChangeAspect="1"/>
          </p:cNvPicPr>
          <p:nvPr/>
        </p:nvPicPr>
        <p:blipFill>
          <a:blip r:embed="rId3"/>
          <a:stretch>
            <a:fillRect/>
          </a:stretch>
        </p:blipFill>
        <p:spPr>
          <a:xfrm>
            <a:off x="3667814" y="3431510"/>
            <a:ext cx="4586813" cy="2389351"/>
          </a:xfrm>
          <a:prstGeom prst="rect">
            <a:avLst/>
          </a:prstGeom>
        </p:spPr>
      </p:pic>
      <p:sp>
        <p:nvSpPr>
          <p:cNvPr id="11" name="Content Placeholder 2">
            <a:extLst>
              <a:ext uri="{FF2B5EF4-FFF2-40B4-BE49-F238E27FC236}">
                <a16:creationId xmlns:a16="http://schemas.microsoft.com/office/drawing/2014/main" id="{B3175E88-1E18-5F0A-7179-945896C5F77E}"/>
              </a:ext>
            </a:extLst>
          </p:cNvPr>
          <p:cNvSpPr txBox="1">
            <a:spLocks/>
          </p:cNvSpPr>
          <p:nvPr/>
        </p:nvSpPr>
        <p:spPr>
          <a:xfrm>
            <a:off x="703422" y="1507066"/>
            <a:ext cx="8515350" cy="406230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dirty="0"/>
              <a:t>Divide</a:t>
            </a:r>
            <a:r>
              <a:rPr lang="zh-CN" altLang="en-US" sz="3600" b="1" dirty="0"/>
              <a:t> </a:t>
            </a:r>
            <a:r>
              <a:rPr lang="en-US" altLang="zh-CN" sz="3600" b="1" dirty="0"/>
              <a:t>and</a:t>
            </a:r>
            <a:r>
              <a:rPr lang="zh-CN" altLang="en-US" sz="3600" b="1" dirty="0"/>
              <a:t> </a:t>
            </a:r>
            <a:r>
              <a:rPr lang="en-US" altLang="zh-CN" sz="3600" b="1" dirty="0"/>
              <a:t>Conquer</a:t>
            </a:r>
          </a:p>
          <a:p>
            <a:r>
              <a:rPr lang="en-US" altLang="zh-CN" sz="3600" b="1" dirty="0"/>
              <a:t>Think</a:t>
            </a:r>
            <a:r>
              <a:rPr lang="zh-CN" altLang="en-US" sz="3600" b="1" dirty="0"/>
              <a:t> </a:t>
            </a:r>
            <a:r>
              <a:rPr lang="en-US" altLang="zh-CN" sz="3600" b="1" dirty="0"/>
              <a:t>Like</a:t>
            </a:r>
            <a:r>
              <a:rPr lang="zh-CN" altLang="en-US" sz="3600" b="1" dirty="0"/>
              <a:t> </a:t>
            </a:r>
            <a:r>
              <a:rPr lang="en-US" altLang="zh-CN" sz="3600" b="1" dirty="0"/>
              <a:t>a</a:t>
            </a:r>
            <a:r>
              <a:rPr lang="zh-CN" altLang="en-US" sz="3600" b="1" dirty="0"/>
              <a:t> </a:t>
            </a:r>
            <a:r>
              <a:rPr lang="en-US" altLang="zh-CN" sz="3600" b="1" dirty="0"/>
              <a:t>Task</a:t>
            </a:r>
          </a:p>
          <a:p>
            <a:pPr marL="457200" indent="-457200">
              <a:buFont typeface="Arial" panose="020B0604020202020204" pitchFamily="34" charset="0"/>
              <a:buChar char="•"/>
            </a:pPr>
            <a:r>
              <a:rPr lang="en-US" altLang="zh-CN" sz="3200" dirty="0"/>
              <a:t>Data</a:t>
            </a:r>
            <a:r>
              <a:rPr lang="zh-CN" altLang="en-US" sz="3200" dirty="0"/>
              <a:t> </a:t>
            </a:r>
            <a:r>
              <a:rPr lang="en-US" altLang="zh-CN" sz="3200" dirty="0"/>
              <a:t>pulling</a:t>
            </a:r>
            <a:r>
              <a:rPr lang="zh-CN" altLang="en-US" sz="3200" dirty="0"/>
              <a:t> </a:t>
            </a:r>
            <a:r>
              <a:rPr lang="en-US" altLang="zh-CN" sz="3200" dirty="0"/>
              <a:t>+</a:t>
            </a:r>
            <a:r>
              <a:rPr lang="zh-CN" altLang="en-US" sz="3200" dirty="0"/>
              <a:t> </a:t>
            </a:r>
            <a:r>
              <a:rPr lang="en-US" altLang="zh-CN" sz="3200" dirty="0"/>
              <a:t>computation</a:t>
            </a:r>
            <a:r>
              <a:rPr lang="zh-CN" altLang="en-US" sz="3200" dirty="0"/>
              <a:t> </a:t>
            </a:r>
            <a:r>
              <a:rPr lang="en-US" altLang="zh-CN" sz="3200" dirty="0"/>
              <a:t>on</a:t>
            </a:r>
            <a:r>
              <a:rPr lang="zh-CN" altLang="en-US" sz="3200" dirty="0"/>
              <a:t> </a:t>
            </a:r>
            <a:r>
              <a:rPr lang="en-US" altLang="zh-CN" sz="3200" dirty="0"/>
              <a:t>top</a:t>
            </a:r>
          </a:p>
        </p:txBody>
      </p:sp>
      <p:pic>
        <p:nvPicPr>
          <p:cNvPr id="14" name="Picture 13">
            <a:extLst>
              <a:ext uri="{FF2B5EF4-FFF2-40B4-BE49-F238E27FC236}">
                <a16:creationId xmlns:a16="http://schemas.microsoft.com/office/drawing/2014/main" id="{E74C2828-EF31-0AB9-17E1-CCCD8DF63B8D}"/>
              </a:ext>
            </a:extLst>
          </p:cNvPr>
          <p:cNvPicPr>
            <a:picLocks noChangeAspect="1"/>
          </p:cNvPicPr>
          <p:nvPr/>
        </p:nvPicPr>
        <p:blipFill>
          <a:blip r:embed="rId4"/>
          <a:stretch>
            <a:fillRect/>
          </a:stretch>
        </p:blipFill>
        <p:spPr>
          <a:xfrm>
            <a:off x="2343182" y="5871945"/>
            <a:ext cx="7236079" cy="837862"/>
          </a:xfrm>
          <a:prstGeom prst="rect">
            <a:avLst/>
          </a:prstGeom>
        </p:spPr>
      </p:pic>
    </p:spTree>
    <p:extLst>
      <p:ext uri="{BB962C8B-B14F-4D97-AF65-F5344CB8AC3E}">
        <p14:creationId xmlns:p14="http://schemas.microsoft.com/office/powerpoint/2010/main" val="6661860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fontScale="90000"/>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Task (T-Thinker)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18</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240498"/>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pic>
        <p:nvPicPr>
          <p:cNvPr id="3" name="Picture 2">
            <a:extLst>
              <a:ext uri="{FF2B5EF4-FFF2-40B4-BE49-F238E27FC236}">
                <a16:creationId xmlns:a16="http://schemas.microsoft.com/office/drawing/2014/main" id="{DA3B25F2-CA6F-2B66-1D2A-3AB616CCDE98}"/>
              </a:ext>
            </a:extLst>
          </p:cNvPr>
          <p:cNvPicPr>
            <a:picLocks noChangeAspect="1"/>
          </p:cNvPicPr>
          <p:nvPr/>
        </p:nvPicPr>
        <p:blipFill>
          <a:blip r:embed="rId3"/>
          <a:stretch>
            <a:fillRect/>
          </a:stretch>
        </p:blipFill>
        <p:spPr>
          <a:xfrm>
            <a:off x="6228863" y="1648370"/>
            <a:ext cx="5461389" cy="4674335"/>
          </a:xfrm>
          <a:prstGeom prst="rect">
            <a:avLst/>
          </a:prstGeom>
        </p:spPr>
      </p:pic>
      <p:pic>
        <p:nvPicPr>
          <p:cNvPr id="4" name="Picture 3">
            <a:extLst>
              <a:ext uri="{FF2B5EF4-FFF2-40B4-BE49-F238E27FC236}">
                <a16:creationId xmlns:a16="http://schemas.microsoft.com/office/drawing/2014/main" id="{56D8451A-8AF7-59D7-9B6F-E37CF0D58420}"/>
              </a:ext>
            </a:extLst>
          </p:cNvPr>
          <p:cNvPicPr>
            <a:picLocks noChangeAspect="1"/>
          </p:cNvPicPr>
          <p:nvPr/>
        </p:nvPicPr>
        <p:blipFill>
          <a:blip r:embed="rId4"/>
          <a:stretch>
            <a:fillRect/>
          </a:stretch>
        </p:blipFill>
        <p:spPr>
          <a:xfrm>
            <a:off x="880889" y="2481083"/>
            <a:ext cx="5149152" cy="3320830"/>
          </a:xfrm>
          <a:prstGeom prst="rect">
            <a:avLst/>
          </a:prstGeom>
        </p:spPr>
      </p:pic>
      <p:sp>
        <p:nvSpPr>
          <p:cNvPr id="5" name="Content Placeholder 2">
            <a:extLst>
              <a:ext uri="{FF2B5EF4-FFF2-40B4-BE49-F238E27FC236}">
                <a16:creationId xmlns:a16="http://schemas.microsoft.com/office/drawing/2014/main" id="{64A39EE3-C741-6C21-249A-AFA4058E47A9}"/>
              </a:ext>
            </a:extLst>
          </p:cNvPr>
          <p:cNvSpPr>
            <a:spLocks noGrp="1"/>
          </p:cNvSpPr>
          <p:nvPr>
            <p:ph idx="1"/>
          </p:nvPr>
        </p:nvSpPr>
        <p:spPr>
          <a:xfrm>
            <a:off x="814930" y="1491975"/>
            <a:ext cx="5281070" cy="748523"/>
          </a:xfrm>
        </p:spPr>
        <p:txBody>
          <a:bodyPr>
            <a:noAutofit/>
          </a:bodyPr>
          <a:lstStyle/>
          <a:p>
            <a:pPr marL="0" indent="0">
              <a:buNone/>
            </a:pPr>
            <a:r>
              <a:rPr lang="en-US" altLang="zh-CN" sz="3200" b="1" dirty="0"/>
              <a:t>Tasks</a:t>
            </a:r>
            <a:r>
              <a:rPr lang="zh-CN" altLang="en-US" sz="3200" b="1" dirty="0"/>
              <a:t> </a:t>
            </a:r>
            <a:r>
              <a:rPr lang="en-US" altLang="zh-CN" sz="3200" b="1" dirty="0"/>
              <a:t>&amp; Programming Model</a:t>
            </a:r>
            <a:endParaRPr lang="en-US" altLang="zh-CN" sz="2400" dirty="0"/>
          </a:p>
        </p:txBody>
      </p:sp>
    </p:spTree>
    <p:extLst>
      <p:ext uri="{BB962C8B-B14F-4D97-AF65-F5344CB8AC3E}">
        <p14:creationId xmlns:p14="http://schemas.microsoft.com/office/powerpoint/2010/main" val="253342702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fontScale="90000"/>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Task (T-Thinker)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19</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240498"/>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sp>
        <p:nvSpPr>
          <p:cNvPr id="5" name="Content Placeholder 2">
            <a:extLst>
              <a:ext uri="{FF2B5EF4-FFF2-40B4-BE49-F238E27FC236}">
                <a16:creationId xmlns:a16="http://schemas.microsoft.com/office/drawing/2014/main" id="{64A39EE3-C741-6C21-249A-AFA4058E47A9}"/>
              </a:ext>
            </a:extLst>
          </p:cNvPr>
          <p:cNvSpPr>
            <a:spLocks noGrp="1"/>
          </p:cNvSpPr>
          <p:nvPr>
            <p:ph idx="1"/>
          </p:nvPr>
        </p:nvSpPr>
        <p:spPr>
          <a:xfrm>
            <a:off x="814930" y="1491975"/>
            <a:ext cx="9599070" cy="748523"/>
          </a:xfrm>
        </p:spPr>
        <p:txBody>
          <a:bodyPr>
            <a:noAutofit/>
          </a:bodyPr>
          <a:lstStyle/>
          <a:p>
            <a:pPr marL="0" indent="0">
              <a:buNone/>
            </a:pPr>
            <a:r>
              <a:rPr lang="en-US" altLang="zh-CN" sz="3200" b="1" dirty="0"/>
              <a:t>Recent Systems Start to Explore the Right Direction!</a:t>
            </a:r>
            <a:endParaRPr lang="en-US" altLang="zh-CN" sz="2400" dirty="0"/>
          </a:p>
        </p:txBody>
      </p:sp>
      <p:pic>
        <p:nvPicPr>
          <p:cNvPr id="11" name="Picture 10">
            <a:extLst>
              <a:ext uri="{FF2B5EF4-FFF2-40B4-BE49-F238E27FC236}">
                <a16:creationId xmlns:a16="http://schemas.microsoft.com/office/drawing/2014/main" id="{A2A60F92-F708-F6CF-1B18-7D74C67C33A6}"/>
              </a:ext>
            </a:extLst>
          </p:cNvPr>
          <p:cNvPicPr>
            <a:picLocks noChangeAspect="1"/>
          </p:cNvPicPr>
          <p:nvPr/>
        </p:nvPicPr>
        <p:blipFill>
          <a:blip r:embed="rId3"/>
          <a:stretch>
            <a:fillRect/>
          </a:stretch>
        </p:blipFill>
        <p:spPr>
          <a:xfrm>
            <a:off x="3227272" y="69040"/>
            <a:ext cx="5971878" cy="6738161"/>
          </a:xfrm>
          <a:prstGeom prst="rect">
            <a:avLst/>
          </a:prstGeom>
        </p:spPr>
      </p:pic>
      <p:sp>
        <p:nvSpPr>
          <p:cNvPr id="13" name="Rounded Rectangle 12">
            <a:extLst>
              <a:ext uri="{FF2B5EF4-FFF2-40B4-BE49-F238E27FC236}">
                <a16:creationId xmlns:a16="http://schemas.microsoft.com/office/drawing/2014/main" id="{1A8B040C-348B-191B-F794-82A38F41438A}"/>
              </a:ext>
            </a:extLst>
          </p:cNvPr>
          <p:cNvSpPr/>
          <p:nvPr/>
        </p:nvSpPr>
        <p:spPr>
          <a:xfrm rot="16200000">
            <a:off x="6732827" y="1918042"/>
            <a:ext cx="969818" cy="717444"/>
          </a:xfrm>
          <a:prstGeom prst="roundRect">
            <a:avLst/>
          </a:prstGeom>
          <a:solidFill>
            <a:srgbClr val="EF3E42">
              <a:alpha val="9945"/>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925596BC-D7CB-1F6C-C7E1-F8142E4C0C25}"/>
              </a:ext>
            </a:extLst>
          </p:cNvPr>
          <p:cNvSpPr/>
          <p:nvPr/>
        </p:nvSpPr>
        <p:spPr>
          <a:xfrm rot="18691412">
            <a:off x="6815996" y="871800"/>
            <a:ext cx="1264758" cy="489404"/>
          </a:xfrm>
          <a:prstGeom prst="roundRect">
            <a:avLst/>
          </a:prstGeom>
          <a:solidFill>
            <a:srgbClr val="EF3E42">
              <a:alpha val="9945"/>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75FA3180-20F4-FDFB-61DF-C38EA8E7C75A}"/>
              </a:ext>
            </a:extLst>
          </p:cNvPr>
          <p:cNvSpPr/>
          <p:nvPr/>
        </p:nvSpPr>
        <p:spPr>
          <a:xfrm rot="16200000">
            <a:off x="6458351" y="4916935"/>
            <a:ext cx="1492639" cy="717444"/>
          </a:xfrm>
          <a:prstGeom prst="roundRect">
            <a:avLst/>
          </a:prstGeom>
          <a:solidFill>
            <a:srgbClr val="EF3E42">
              <a:alpha val="9945"/>
            </a:srgb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BFEDE799-3F14-2EDE-7B4A-1EDAF1DE28FD}"/>
              </a:ext>
            </a:extLst>
          </p:cNvPr>
          <p:cNvSpPr/>
          <p:nvPr/>
        </p:nvSpPr>
        <p:spPr>
          <a:xfrm rot="16200000">
            <a:off x="7104182" y="3301910"/>
            <a:ext cx="1737413" cy="717444"/>
          </a:xfrm>
          <a:prstGeom prst="roundRect">
            <a:avLst/>
          </a:prstGeom>
          <a:solidFill>
            <a:schemeClr val="accent6">
              <a:lumMod val="60000"/>
              <a:lumOff val="40000"/>
              <a:alpha val="9945"/>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97D35DE-0715-E384-D704-1C3377FB40B1}"/>
              </a:ext>
            </a:extLst>
          </p:cNvPr>
          <p:cNvSpPr/>
          <p:nvPr/>
        </p:nvSpPr>
        <p:spPr>
          <a:xfrm rot="18679727">
            <a:off x="7363673" y="798273"/>
            <a:ext cx="1819675" cy="367716"/>
          </a:xfrm>
          <a:prstGeom prst="roundRect">
            <a:avLst/>
          </a:prstGeom>
          <a:solidFill>
            <a:schemeClr val="accent6">
              <a:lumMod val="60000"/>
              <a:lumOff val="40000"/>
              <a:alpha val="9945"/>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E888484-5822-2B88-F260-C0E9C84FAC1C}"/>
              </a:ext>
            </a:extLst>
          </p:cNvPr>
          <p:cNvSpPr/>
          <p:nvPr/>
        </p:nvSpPr>
        <p:spPr>
          <a:xfrm rot="16200000">
            <a:off x="7589397" y="6046746"/>
            <a:ext cx="766983" cy="717444"/>
          </a:xfrm>
          <a:prstGeom prst="roundRect">
            <a:avLst/>
          </a:prstGeom>
          <a:solidFill>
            <a:schemeClr val="accent6">
              <a:lumMod val="60000"/>
              <a:lumOff val="40000"/>
              <a:alpha val="9945"/>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359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73" y="385846"/>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Tutorial Outline</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506505"/>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sp>
        <p:nvSpPr>
          <p:cNvPr id="11" name="Content Placeholder 2">
            <a:extLst>
              <a:ext uri="{FF2B5EF4-FFF2-40B4-BE49-F238E27FC236}">
                <a16:creationId xmlns:a16="http://schemas.microsoft.com/office/drawing/2014/main" id="{B3175E88-1E18-5F0A-7179-945896C5F77E}"/>
              </a:ext>
            </a:extLst>
          </p:cNvPr>
          <p:cNvSpPr txBox="1">
            <a:spLocks/>
          </p:cNvSpPr>
          <p:nvPr/>
        </p:nvSpPr>
        <p:spPr>
          <a:xfrm>
            <a:off x="703422" y="1773074"/>
            <a:ext cx="8515350" cy="19219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mj-lt"/>
              </a:rPr>
              <a:t>Vertex Analytics (Brief, 10 min)</a:t>
            </a:r>
          </a:p>
          <a:p>
            <a:r>
              <a:rPr lang="en-US" altLang="zh-CN" sz="3200" dirty="0">
                <a:latin typeface="+mj-lt"/>
              </a:rPr>
              <a:t>Structure Analytics (20 min)</a:t>
            </a:r>
          </a:p>
          <a:p>
            <a:r>
              <a:rPr lang="en-US" altLang="zh-CN" sz="3200" dirty="0">
                <a:latin typeface="+mj-lt"/>
              </a:rPr>
              <a:t>Graph Neural Networks (1 </a:t>
            </a:r>
            <a:r>
              <a:rPr lang="en-US" altLang="zh-CN" sz="3200" dirty="0" err="1">
                <a:latin typeface="+mj-lt"/>
              </a:rPr>
              <a:t>hr</a:t>
            </a:r>
            <a:r>
              <a:rPr lang="en-US" altLang="zh-CN" sz="3200" dirty="0">
                <a:latin typeface="+mj-lt"/>
              </a:rPr>
              <a:t>)</a:t>
            </a:r>
          </a:p>
        </p:txBody>
      </p:sp>
      <p:pic>
        <p:nvPicPr>
          <p:cNvPr id="5" name="Picture 4">
            <a:extLst>
              <a:ext uri="{FF2B5EF4-FFF2-40B4-BE49-F238E27FC236}">
                <a16:creationId xmlns:a16="http://schemas.microsoft.com/office/drawing/2014/main" id="{8FEEDA15-D591-718B-887F-518A831FA6AD}"/>
              </a:ext>
            </a:extLst>
          </p:cNvPr>
          <p:cNvPicPr>
            <a:picLocks noChangeAspect="1"/>
          </p:cNvPicPr>
          <p:nvPr/>
        </p:nvPicPr>
        <p:blipFill>
          <a:blip r:embed="rId3"/>
          <a:stretch>
            <a:fillRect/>
          </a:stretch>
        </p:blipFill>
        <p:spPr>
          <a:xfrm>
            <a:off x="566973" y="4158550"/>
            <a:ext cx="11058054" cy="2027948"/>
          </a:xfrm>
          <a:prstGeom prst="rect">
            <a:avLst/>
          </a:prstGeom>
        </p:spPr>
      </p:pic>
      <p:sp>
        <p:nvSpPr>
          <p:cNvPr id="7" name="Rounded Rectangle 6">
            <a:extLst>
              <a:ext uri="{FF2B5EF4-FFF2-40B4-BE49-F238E27FC236}">
                <a16:creationId xmlns:a16="http://schemas.microsoft.com/office/drawing/2014/main" id="{2DEFE2A5-276B-E492-E482-04A063BEC539}"/>
              </a:ext>
            </a:extLst>
          </p:cNvPr>
          <p:cNvSpPr/>
          <p:nvPr/>
        </p:nvSpPr>
        <p:spPr>
          <a:xfrm rot="20532142">
            <a:off x="3328750" y="3135126"/>
            <a:ext cx="5652211" cy="764419"/>
          </a:xfrm>
          <a:prstGeom prst="roundRect">
            <a:avLst/>
          </a:prstGeom>
          <a:solidFill>
            <a:srgbClr val="EF3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From the </a:t>
            </a:r>
            <a:r>
              <a:rPr lang="en-US" sz="2800" b="1" dirty="0"/>
              <a:t>Systems</a:t>
            </a:r>
            <a:r>
              <a:rPr lang="en-US" sz="2800" dirty="0"/>
              <a:t> Perspective!</a:t>
            </a:r>
          </a:p>
        </p:txBody>
      </p:sp>
    </p:spTree>
    <p:extLst>
      <p:ext uri="{BB962C8B-B14F-4D97-AF65-F5344CB8AC3E}">
        <p14:creationId xmlns:p14="http://schemas.microsoft.com/office/powerpoint/2010/main" val="2576481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fontScale="90000"/>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Task (T-Thinker)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20</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240498"/>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sp>
        <p:nvSpPr>
          <p:cNvPr id="8" name="Content Placeholder 2">
            <a:extLst>
              <a:ext uri="{FF2B5EF4-FFF2-40B4-BE49-F238E27FC236}">
                <a16:creationId xmlns:a16="http://schemas.microsoft.com/office/drawing/2014/main" id="{D314DC58-DE38-6357-B0DF-C00402D798DB}"/>
              </a:ext>
            </a:extLst>
          </p:cNvPr>
          <p:cNvSpPr txBox="1">
            <a:spLocks/>
          </p:cNvSpPr>
          <p:nvPr/>
        </p:nvSpPr>
        <p:spPr>
          <a:xfrm>
            <a:off x="703422" y="1507067"/>
            <a:ext cx="10673648" cy="21205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dirty="0"/>
              <a:t>Due to time limit, we focus on 3 systems</a:t>
            </a:r>
          </a:p>
          <a:p>
            <a:endParaRPr lang="en-US" altLang="zh-CN" sz="800" b="1" dirty="0"/>
          </a:p>
          <a:p>
            <a:r>
              <a:rPr lang="en-US" altLang="zh-CN" sz="3600" b="1" dirty="0">
                <a:solidFill>
                  <a:srgbClr val="0070C0"/>
                </a:solidFill>
              </a:rPr>
              <a:t>G-thinker</a:t>
            </a:r>
          </a:p>
          <a:p>
            <a:pPr marL="457200" indent="-457200">
              <a:buFont typeface="Arial" panose="020B0604020202020204" pitchFamily="34" charset="0"/>
              <a:buChar char="•"/>
            </a:pPr>
            <a:r>
              <a:rPr lang="en-US" altLang="zh-CN" b="1" dirty="0"/>
              <a:t>Subgraph finding: </a:t>
            </a:r>
            <a:r>
              <a:rPr lang="en-US" altLang="zh-CN" dirty="0"/>
              <a:t>dense subgraphs, subgraph matching, …</a:t>
            </a:r>
            <a:endParaRPr lang="en-US" altLang="zh-CN" sz="3200" dirty="0"/>
          </a:p>
          <a:p>
            <a:endParaRPr lang="en-US" altLang="zh-CN" sz="3200" dirty="0"/>
          </a:p>
        </p:txBody>
      </p:sp>
      <p:sp>
        <p:nvSpPr>
          <p:cNvPr id="10" name="Content Placeholder 2">
            <a:extLst>
              <a:ext uri="{FF2B5EF4-FFF2-40B4-BE49-F238E27FC236}">
                <a16:creationId xmlns:a16="http://schemas.microsoft.com/office/drawing/2014/main" id="{2701B0CB-8365-DC1A-5696-D82A41350487}"/>
              </a:ext>
            </a:extLst>
          </p:cNvPr>
          <p:cNvSpPr txBox="1">
            <a:spLocks/>
          </p:cNvSpPr>
          <p:nvPr/>
        </p:nvSpPr>
        <p:spPr>
          <a:xfrm>
            <a:off x="703422" y="3499396"/>
            <a:ext cx="10673648" cy="172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800" b="1" dirty="0"/>
          </a:p>
          <a:p>
            <a:r>
              <a:rPr lang="en-US" altLang="zh-CN" sz="3600" b="1" dirty="0" err="1">
                <a:solidFill>
                  <a:srgbClr val="0070C0"/>
                </a:solidFill>
              </a:rPr>
              <a:t>PrefixFPM</a:t>
            </a:r>
            <a:endParaRPr lang="en-US" altLang="zh-CN" sz="3600" b="1" dirty="0">
              <a:solidFill>
                <a:srgbClr val="0070C0"/>
              </a:solidFill>
            </a:endParaRPr>
          </a:p>
          <a:p>
            <a:pPr marL="457200" indent="-457200">
              <a:buFont typeface="Arial" panose="020B0604020202020204" pitchFamily="34" charset="0"/>
              <a:buChar char="•"/>
            </a:pPr>
            <a:r>
              <a:rPr lang="en-US" altLang="zh-CN" dirty="0"/>
              <a:t>frequent subgraph patterns (</a:t>
            </a:r>
            <a:r>
              <a:rPr lang="en-US" altLang="zh-CN" b="1" dirty="0"/>
              <a:t>many</a:t>
            </a:r>
            <a:r>
              <a:rPr lang="en-US" altLang="zh-CN" dirty="0"/>
              <a:t> </a:t>
            </a:r>
            <a:r>
              <a:rPr lang="en-US" altLang="zh-CN" b="1" dirty="0"/>
              <a:t>small</a:t>
            </a:r>
            <a:r>
              <a:rPr lang="en-US" altLang="zh-CN" dirty="0"/>
              <a:t> </a:t>
            </a:r>
            <a:r>
              <a:rPr lang="en-US" altLang="zh-CN" b="1" dirty="0"/>
              <a:t>graph transactions</a:t>
            </a:r>
            <a:r>
              <a:rPr lang="en-US" altLang="zh-CN" dirty="0"/>
              <a:t>)</a:t>
            </a:r>
            <a:endParaRPr lang="en-US" altLang="zh-CN" sz="3200" dirty="0"/>
          </a:p>
        </p:txBody>
      </p:sp>
      <p:sp>
        <p:nvSpPr>
          <p:cNvPr id="12" name="Content Placeholder 2">
            <a:extLst>
              <a:ext uri="{FF2B5EF4-FFF2-40B4-BE49-F238E27FC236}">
                <a16:creationId xmlns:a16="http://schemas.microsoft.com/office/drawing/2014/main" id="{BCA397B2-7E3D-D436-F82D-4EE47558AF3E}"/>
              </a:ext>
            </a:extLst>
          </p:cNvPr>
          <p:cNvSpPr txBox="1">
            <a:spLocks/>
          </p:cNvSpPr>
          <p:nvPr/>
        </p:nvSpPr>
        <p:spPr>
          <a:xfrm>
            <a:off x="703422" y="4886519"/>
            <a:ext cx="10673648" cy="172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800" b="1" dirty="0"/>
          </a:p>
          <a:p>
            <a:r>
              <a:rPr lang="en-US" altLang="zh-CN" sz="3600" b="1" dirty="0">
                <a:solidFill>
                  <a:srgbClr val="0070C0"/>
                </a:solidFill>
              </a:rPr>
              <a:t>T-FSM</a:t>
            </a:r>
          </a:p>
          <a:p>
            <a:pPr marL="457200" indent="-457200">
              <a:buFont typeface="Arial" panose="020B0604020202020204" pitchFamily="34" charset="0"/>
              <a:buChar char="•"/>
            </a:pPr>
            <a:r>
              <a:rPr lang="en-US" altLang="zh-CN" dirty="0"/>
              <a:t>frequent subgraph patterns (</a:t>
            </a:r>
            <a:r>
              <a:rPr lang="en-US" altLang="zh-CN" b="1" dirty="0"/>
              <a:t>a single big graph</a:t>
            </a:r>
            <a:r>
              <a:rPr lang="en-US" altLang="zh-CN" dirty="0"/>
              <a:t>)</a:t>
            </a:r>
            <a:endParaRPr lang="en-US" altLang="zh-CN" sz="3200" dirty="0"/>
          </a:p>
        </p:txBody>
      </p:sp>
      <p:sp>
        <p:nvSpPr>
          <p:cNvPr id="14" name="Left Arrow 13">
            <a:extLst>
              <a:ext uri="{FF2B5EF4-FFF2-40B4-BE49-F238E27FC236}">
                <a16:creationId xmlns:a16="http://schemas.microsoft.com/office/drawing/2014/main" id="{83C05080-7F2F-F2FF-1F9F-AA383848E6AE}"/>
              </a:ext>
            </a:extLst>
          </p:cNvPr>
          <p:cNvSpPr/>
          <p:nvPr/>
        </p:nvSpPr>
        <p:spPr>
          <a:xfrm>
            <a:off x="2822028" y="2337000"/>
            <a:ext cx="725214" cy="581530"/>
          </a:xfrm>
          <a:prstGeom prst="leftArrow">
            <a:avLst/>
          </a:prstGeom>
          <a:solidFill>
            <a:srgbClr val="EF3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97383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21</a:t>
            </a:fld>
            <a:endParaRPr lang="en-US" sz="200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FBFD2144-7AE0-3BAD-469D-949E9CDCF58C}"/>
              </a:ext>
            </a:extLst>
          </p:cNvPr>
          <p:cNvPicPr>
            <a:picLocks noChangeAspect="1"/>
          </p:cNvPicPr>
          <p:nvPr/>
        </p:nvPicPr>
        <p:blipFill>
          <a:blip r:embed="rId3"/>
          <a:stretch>
            <a:fillRect/>
          </a:stretch>
        </p:blipFill>
        <p:spPr>
          <a:xfrm>
            <a:off x="4922686" y="598476"/>
            <a:ext cx="7069535" cy="694139"/>
          </a:xfrm>
          <a:prstGeom prst="rect">
            <a:avLst/>
          </a:prstGeom>
        </p:spPr>
      </p:pic>
      <p:pic>
        <p:nvPicPr>
          <p:cNvPr id="7" name="Picture 6">
            <a:extLst>
              <a:ext uri="{FF2B5EF4-FFF2-40B4-BE49-F238E27FC236}">
                <a16:creationId xmlns:a16="http://schemas.microsoft.com/office/drawing/2014/main" id="{A1705E17-46E6-DB6A-66B5-750AB810FF0B}"/>
              </a:ext>
            </a:extLst>
          </p:cNvPr>
          <p:cNvPicPr>
            <a:picLocks noChangeAspect="1"/>
          </p:cNvPicPr>
          <p:nvPr/>
        </p:nvPicPr>
        <p:blipFill>
          <a:blip r:embed="rId4"/>
          <a:stretch>
            <a:fillRect/>
          </a:stretch>
        </p:blipFill>
        <p:spPr>
          <a:xfrm>
            <a:off x="4941936" y="108778"/>
            <a:ext cx="7069535" cy="434892"/>
          </a:xfrm>
          <a:prstGeom prst="rect">
            <a:avLst/>
          </a:prstGeom>
        </p:spPr>
      </p:pic>
      <p:cxnSp>
        <p:nvCxnSpPr>
          <p:cNvPr id="8" name="直接箭头连接符 24">
            <a:extLst>
              <a:ext uri="{FF2B5EF4-FFF2-40B4-BE49-F238E27FC236}">
                <a16:creationId xmlns:a16="http://schemas.microsoft.com/office/drawing/2014/main" id="{FE8E3F1D-C7D1-FC55-6544-8322719B2BA1}"/>
              </a:ext>
            </a:extLst>
          </p:cNvPr>
          <p:cNvCxnSpPr/>
          <p:nvPr/>
        </p:nvCxnSpPr>
        <p:spPr>
          <a:xfrm>
            <a:off x="2818217" y="5094391"/>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椭圆 25">
            <a:extLst>
              <a:ext uri="{FF2B5EF4-FFF2-40B4-BE49-F238E27FC236}">
                <a16:creationId xmlns:a16="http://schemas.microsoft.com/office/drawing/2014/main" id="{F92D025F-BB1A-E6D5-02C0-0A15A15DC5F3}"/>
              </a:ext>
            </a:extLst>
          </p:cNvPr>
          <p:cNvSpPr/>
          <p:nvPr/>
        </p:nvSpPr>
        <p:spPr>
          <a:xfrm>
            <a:off x="2540404" y="4948341"/>
            <a:ext cx="314325"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10" name="表格 26">
            <a:extLst>
              <a:ext uri="{FF2B5EF4-FFF2-40B4-BE49-F238E27FC236}">
                <a16:creationId xmlns:a16="http://schemas.microsoft.com/office/drawing/2014/main" id="{CD64147B-C9BD-A56F-740B-AD71B4587DF9}"/>
              </a:ext>
            </a:extLst>
          </p:cNvPr>
          <p:cNvGraphicFramePr>
            <a:graphicFrameLocks noGrp="1"/>
          </p:cNvGraphicFramePr>
          <p:nvPr/>
        </p:nvGraphicFramePr>
        <p:xfrm>
          <a:off x="3148417" y="4948341"/>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11" name="直接箭头连接符 27">
            <a:extLst>
              <a:ext uri="{FF2B5EF4-FFF2-40B4-BE49-F238E27FC236}">
                <a16:creationId xmlns:a16="http://schemas.microsoft.com/office/drawing/2014/main" id="{1414D8F1-4ED7-C6D1-0C6F-C1C0081B95C9}"/>
              </a:ext>
            </a:extLst>
          </p:cNvPr>
          <p:cNvCxnSpPr/>
          <p:nvPr/>
        </p:nvCxnSpPr>
        <p:spPr>
          <a:xfrm>
            <a:off x="5278842" y="5094391"/>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椭圆 28">
            <a:extLst>
              <a:ext uri="{FF2B5EF4-FFF2-40B4-BE49-F238E27FC236}">
                <a16:creationId xmlns:a16="http://schemas.microsoft.com/office/drawing/2014/main" id="{5D3323D3-7F74-1EEC-3E9D-CBA7716894AF}"/>
              </a:ext>
            </a:extLst>
          </p:cNvPr>
          <p:cNvSpPr/>
          <p:nvPr/>
        </p:nvSpPr>
        <p:spPr>
          <a:xfrm>
            <a:off x="4999442" y="4948341"/>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1</a:t>
            </a:r>
            <a:endParaRPr lang="zh-CN" altLang="en-US" sz="2000">
              <a:latin typeface="Times New Roman" panose="02020603050405020304" pitchFamily="18" charset="0"/>
              <a:cs typeface="Times New Roman" panose="02020603050405020304" pitchFamily="18" charset="0"/>
            </a:endParaRPr>
          </a:p>
        </p:txBody>
      </p:sp>
      <p:graphicFrame>
        <p:nvGraphicFramePr>
          <p:cNvPr id="13" name="表格 29">
            <a:extLst>
              <a:ext uri="{FF2B5EF4-FFF2-40B4-BE49-F238E27FC236}">
                <a16:creationId xmlns:a16="http://schemas.microsoft.com/office/drawing/2014/main" id="{37B7FEB2-B3C3-7607-5B07-7CF01E63DC35}"/>
              </a:ext>
            </a:extLst>
          </p:cNvPr>
          <p:cNvGraphicFramePr>
            <a:graphicFrameLocks noGrp="1"/>
          </p:cNvGraphicFramePr>
          <p:nvPr/>
        </p:nvGraphicFramePr>
        <p:xfrm>
          <a:off x="5609042" y="4948341"/>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14" name="直接箭头连接符 30">
            <a:extLst>
              <a:ext uri="{FF2B5EF4-FFF2-40B4-BE49-F238E27FC236}">
                <a16:creationId xmlns:a16="http://schemas.microsoft.com/office/drawing/2014/main" id="{E6DD76AF-6542-3F0F-D805-2B50DD38A618}"/>
              </a:ext>
            </a:extLst>
          </p:cNvPr>
          <p:cNvCxnSpPr/>
          <p:nvPr/>
        </p:nvCxnSpPr>
        <p:spPr>
          <a:xfrm>
            <a:off x="7761692" y="5094391"/>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椭圆 31">
            <a:extLst>
              <a:ext uri="{FF2B5EF4-FFF2-40B4-BE49-F238E27FC236}">
                <a16:creationId xmlns:a16="http://schemas.microsoft.com/office/drawing/2014/main" id="{E42DE919-1011-D9EE-C26A-3A2F6ADD0EFC}"/>
              </a:ext>
            </a:extLst>
          </p:cNvPr>
          <p:cNvSpPr/>
          <p:nvPr/>
        </p:nvSpPr>
        <p:spPr>
          <a:xfrm>
            <a:off x="7482292" y="4948341"/>
            <a:ext cx="315912"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2</a:t>
            </a:r>
            <a:endParaRPr lang="zh-CN" altLang="en-US" sz="2000">
              <a:latin typeface="Times New Roman" panose="02020603050405020304" pitchFamily="18" charset="0"/>
              <a:cs typeface="Times New Roman" panose="02020603050405020304" pitchFamily="18" charset="0"/>
            </a:endParaRPr>
          </a:p>
        </p:txBody>
      </p:sp>
      <p:graphicFrame>
        <p:nvGraphicFramePr>
          <p:cNvPr id="16" name="表格 32">
            <a:extLst>
              <a:ext uri="{FF2B5EF4-FFF2-40B4-BE49-F238E27FC236}">
                <a16:creationId xmlns:a16="http://schemas.microsoft.com/office/drawing/2014/main" id="{FF65DBDC-E9E8-8271-A0A1-5ACE5526270E}"/>
              </a:ext>
            </a:extLst>
          </p:cNvPr>
          <p:cNvGraphicFramePr>
            <a:graphicFrameLocks noGrp="1"/>
          </p:cNvGraphicFramePr>
          <p:nvPr/>
        </p:nvGraphicFramePr>
        <p:xfrm>
          <a:off x="8091892" y="4948341"/>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17" name="直接箭头连接符 33">
            <a:extLst>
              <a:ext uri="{FF2B5EF4-FFF2-40B4-BE49-F238E27FC236}">
                <a16:creationId xmlns:a16="http://schemas.microsoft.com/office/drawing/2014/main" id="{FD6B4CF7-3BAE-2774-9A4E-0BBEF95A025A}"/>
              </a:ext>
            </a:extLst>
          </p:cNvPr>
          <p:cNvCxnSpPr/>
          <p:nvPr/>
        </p:nvCxnSpPr>
        <p:spPr>
          <a:xfrm>
            <a:off x="2818217" y="5508729"/>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椭圆 34">
            <a:extLst>
              <a:ext uri="{FF2B5EF4-FFF2-40B4-BE49-F238E27FC236}">
                <a16:creationId xmlns:a16="http://schemas.microsoft.com/office/drawing/2014/main" id="{6DB74007-9E01-43D4-3AFB-4C4B8B177C78}"/>
              </a:ext>
            </a:extLst>
          </p:cNvPr>
          <p:cNvSpPr/>
          <p:nvPr/>
        </p:nvSpPr>
        <p:spPr>
          <a:xfrm>
            <a:off x="2540404" y="5362679"/>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3</a:t>
            </a:r>
            <a:endParaRPr lang="zh-CN" altLang="en-US" sz="2000">
              <a:latin typeface="Times New Roman" panose="02020603050405020304" pitchFamily="18" charset="0"/>
              <a:cs typeface="Times New Roman" panose="02020603050405020304" pitchFamily="18" charset="0"/>
            </a:endParaRPr>
          </a:p>
        </p:txBody>
      </p:sp>
      <p:graphicFrame>
        <p:nvGraphicFramePr>
          <p:cNvPr id="19" name="表格 35">
            <a:extLst>
              <a:ext uri="{FF2B5EF4-FFF2-40B4-BE49-F238E27FC236}">
                <a16:creationId xmlns:a16="http://schemas.microsoft.com/office/drawing/2014/main" id="{1073F99B-ACFC-36E9-0C1D-CAC2A858FA79}"/>
              </a:ext>
            </a:extLst>
          </p:cNvPr>
          <p:cNvGraphicFramePr>
            <a:graphicFrameLocks noGrp="1"/>
          </p:cNvGraphicFramePr>
          <p:nvPr/>
        </p:nvGraphicFramePr>
        <p:xfrm>
          <a:off x="3148417" y="5362679"/>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20" name="直接箭头连接符 36">
            <a:extLst>
              <a:ext uri="{FF2B5EF4-FFF2-40B4-BE49-F238E27FC236}">
                <a16:creationId xmlns:a16="http://schemas.microsoft.com/office/drawing/2014/main" id="{84AD4122-B489-5E1D-1130-C8EB27B2E720}"/>
              </a:ext>
            </a:extLst>
          </p:cNvPr>
          <p:cNvCxnSpPr/>
          <p:nvPr/>
        </p:nvCxnSpPr>
        <p:spPr>
          <a:xfrm>
            <a:off x="5278842" y="5508729"/>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椭圆 37">
            <a:extLst>
              <a:ext uri="{FF2B5EF4-FFF2-40B4-BE49-F238E27FC236}">
                <a16:creationId xmlns:a16="http://schemas.microsoft.com/office/drawing/2014/main" id="{A62A106B-FBEE-A677-F8F7-CBC99367F5AA}"/>
              </a:ext>
            </a:extLst>
          </p:cNvPr>
          <p:cNvSpPr/>
          <p:nvPr/>
        </p:nvSpPr>
        <p:spPr>
          <a:xfrm>
            <a:off x="4999442" y="5362679"/>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4</a:t>
            </a:r>
            <a:endParaRPr lang="zh-CN" altLang="en-US" sz="2000">
              <a:latin typeface="Times New Roman" panose="02020603050405020304" pitchFamily="18" charset="0"/>
              <a:cs typeface="Times New Roman" panose="02020603050405020304" pitchFamily="18" charset="0"/>
            </a:endParaRPr>
          </a:p>
        </p:txBody>
      </p:sp>
      <p:graphicFrame>
        <p:nvGraphicFramePr>
          <p:cNvPr id="22" name="表格 38">
            <a:extLst>
              <a:ext uri="{FF2B5EF4-FFF2-40B4-BE49-F238E27FC236}">
                <a16:creationId xmlns:a16="http://schemas.microsoft.com/office/drawing/2014/main" id="{1365648D-2CA9-D2F8-686A-D659377C50D5}"/>
              </a:ext>
            </a:extLst>
          </p:cNvPr>
          <p:cNvGraphicFramePr>
            <a:graphicFrameLocks noGrp="1"/>
          </p:cNvGraphicFramePr>
          <p:nvPr/>
        </p:nvGraphicFramePr>
        <p:xfrm>
          <a:off x="5609042" y="5362679"/>
          <a:ext cx="105092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23" name="直接箭头连接符 39">
            <a:extLst>
              <a:ext uri="{FF2B5EF4-FFF2-40B4-BE49-F238E27FC236}">
                <a16:creationId xmlns:a16="http://schemas.microsoft.com/office/drawing/2014/main" id="{61CA7BC6-C1D6-303E-0B5A-D26F2D61CE94}"/>
              </a:ext>
            </a:extLst>
          </p:cNvPr>
          <p:cNvCxnSpPr/>
          <p:nvPr/>
        </p:nvCxnSpPr>
        <p:spPr>
          <a:xfrm>
            <a:off x="7761692" y="5508729"/>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椭圆 40">
            <a:extLst>
              <a:ext uri="{FF2B5EF4-FFF2-40B4-BE49-F238E27FC236}">
                <a16:creationId xmlns:a16="http://schemas.microsoft.com/office/drawing/2014/main" id="{6D155DC0-F55B-D104-3010-009F445B3525}"/>
              </a:ext>
            </a:extLst>
          </p:cNvPr>
          <p:cNvSpPr/>
          <p:nvPr/>
        </p:nvSpPr>
        <p:spPr>
          <a:xfrm>
            <a:off x="7482292" y="5362679"/>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graphicFrame>
        <p:nvGraphicFramePr>
          <p:cNvPr id="25" name="表格 41">
            <a:extLst>
              <a:ext uri="{FF2B5EF4-FFF2-40B4-BE49-F238E27FC236}">
                <a16:creationId xmlns:a16="http://schemas.microsoft.com/office/drawing/2014/main" id="{A6456CDF-EE65-177A-2F95-60441A5CEAB3}"/>
              </a:ext>
            </a:extLst>
          </p:cNvPr>
          <p:cNvGraphicFramePr>
            <a:graphicFrameLocks noGrp="1"/>
          </p:cNvGraphicFramePr>
          <p:nvPr/>
        </p:nvGraphicFramePr>
        <p:xfrm>
          <a:off x="8091892" y="536267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26" name="直接箭头连接符 42">
            <a:extLst>
              <a:ext uri="{FF2B5EF4-FFF2-40B4-BE49-F238E27FC236}">
                <a16:creationId xmlns:a16="http://schemas.microsoft.com/office/drawing/2014/main" id="{C7F4FC95-8DDE-6F3F-A116-33A8CEB679AC}"/>
              </a:ext>
            </a:extLst>
          </p:cNvPr>
          <p:cNvCxnSpPr/>
          <p:nvPr/>
        </p:nvCxnSpPr>
        <p:spPr>
          <a:xfrm>
            <a:off x="2818217" y="5934179"/>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椭圆 43">
            <a:extLst>
              <a:ext uri="{FF2B5EF4-FFF2-40B4-BE49-F238E27FC236}">
                <a16:creationId xmlns:a16="http://schemas.microsoft.com/office/drawing/2014/main" id="{483A235A-5FF0-3D99-1DE4-3F7B09C97C8C}"/>
              </a:ext>
            </a:extLst>
          </p:cNvPr>
          <p:cNvSpPr/>
          <p:nvPr/>
        </p:nvSpPr>
        <p:spPr>
          <a:xfrm>
            <a:off x="2540404" y="5788129"/>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graphicFrame>
        <p:nvGraphicFramePr>
          <p:cNvPr id="28" name="表格 44">
            <a:extLst>
              <a:ext uri="{FF2B5EF4-FFF2-40B4-BE49-F238E27FC236}">
                <a16:creationId xmlns:a16="http://schemas.microsoft.com/office/drawing/2014/main" id="{A5152BCC-5D2C-CE73-62A2-A6FD17EF9188}"/>
              </a:ext>
            </a:extLst>
          </p:cNvPr>
          <p:cNvGraphicFramePr>
            <a:graphicFrameLocks noGrp="1"/>
          </p:cNvGraphicFramePr>
          <p:nvPr/>
        </p:nvGraphicFramePr>
        <p:xfrm>
          <a:off x="3148417" y="578812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29" name="直接箭头连接符 45">
            <a:extLst>
              <a:ext uri="{FF2B5EF4-FFF2-40B4-BE49-F238E27FC236}">
                <a16:creationId xmlns:a16="http://schemas.microsoft.com/office/drawing/2014/main" id="{00123AC0-3F8C-1C9B-38B7-36CED696230D}"/>
              </a:ext>
            </a:extLst>
          </p:cNvPr>
          <p:cNvCxnSpPr/>
          <p:nvPr/>
        </p:nvCxnSpPr>
        <p:spPr>
          <a:xfrm>
            <a:off x="5293129" y="5934179"/>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椭圆 46">
            <a:extLst>
              <a:ext uri="{FF2B5EF4-FFF2-40B4-BE49-F238E27FC236}">
                <a16:creationId xmlns:a16="http://schemas.microsoft.com/office/drawing/2014/main" id="{EB616B0E-EA61-22B8-7D6B-8C271A85DD00}"/>
              </a:ext>
            </a:extLst>
          </p:cNvPr>
          <p:cNvSpPr/>
          <p:nvPr/>
        </p:nvSpPr>
        <p:spPr>
          <a:xfrm>
            <a:off x="4999442" y="5788129"/>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7</a:t>
            </a:r>
            <a:endParaRPr lang="zh-CN" altLang="en-US" sz="2000">
              <a:latin typeface="Times New Roman" panose="02020603050405020304" pitchFamily="18" charset="0"/>
              <a:cs typeface="Times New Roman" panose="02020603050405020304" pitchFamily="18" charset="0"/>
            </a:endParaRPr>
          </a:p>
        </p:txBody>
      </p:sp>
      <p:graphicFrame>
        <p:nvGraphicFramePr>
          <p:cNvPr id="31" name="表格 47">
            <a:extLst>
              <a:ext uri="{FF2B5EF4-FFF2-40B4-BE49-F238E27FC236}">
                <a16:creationId xmlns:a16="http://schemas.microsoft.com/office/drawing/2014/main" id="{123AE3C7-6740-35A4-21C2-61E568B793B1}"/>
              </a:ext>
            </a:extLst>
          </p:cNvPr>
          <p:cNvGraphicFramePr>
            <a:graphicFrameLocks noGrp="1"/>
          </p:cNvGraphicFramePr>
          <p:nvPr/>
        </p:nvGraphicFramePr>
        <p:xfrm>
          <a:off x="5609042" y="5788129"/>
          <a:ext cx="1400175"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gridCol w="350838">
                  <a:extLst>
                    <a:ext uri="{9D8B030D-6E8A-4147-A177-3AD203B41FA5}">
                      <a16:colId xmlns:a16="http://schemas.microsoft.com/office/drawing/2014/main" val="20002"/>
                    </a:ext>
                  </a:extLst>
                </a:gridCol>
                <a:gridCol w="349250">
                  <a:extLst>
                    <a:ext uri="{9D8B030D-6E8A-4147-A177-3AD203B41FA5}">
                      <a16:colId xmlns:a16="http://schemas.microsoft.com/office/drawing/2014/main" val="20003"/>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32" name="直接箭头连接符 48">
            <a:extLst>
              <a:ext uri="{FF2B5EF4-FFF2-40B4-BE49-F238E27FC236}">
                <a16:creationId xmlns:a16="http://schemas.microsoft.com/office/drawing/2014/main" id="{B17AD904-3E95-F5B5-8FBE-F91952F199E2}"/>
              </a:ext>
            </a:extLst>
          </p:cNvPr>
          <p:cNvCxnSpPr/>
          <p:nvPr/>
        </p:nvCxnSpPr>
        <p:spPr>
          <a:xfrm>
            <a:off x="7775979" y="5934179"/>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椭圆 49">
            <a:extLst>
              <a:ext uri="{FF2B5EF4-FFF2-40B4-BE49-F238E27FC236}">
                <a16:creationId xmlns:a16="http://schemas.microsoft.com/office/drawing/2014/main" id="{0884735E-0C0A-C0E7-91F6-D7A2C3FB77B2}"/>
              </a:ext>
            </a:extLst>
          </p:cNvPr>
          <p:cNvSpPr/>
          <p:nvPr/>
        </p:nvSpPr>
        <p:spPr>
          <a:xfrm>
            <a:off x="7482292" y="5788129"/>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34" name="表格 50">
            <a:extLst>
              <a:ext uri="{FF2B5EF4-FFF2-40B4-BE49-F238E27FC236}">
                <a16:creationId xmlns:a16="http://schemas.microsoft.com/office/drawing/2014/main" id="{65B09397-47F9-3266-A528-61A10FC7231B}"/>
              </a:ext>
            </a:extLst>
          </p:cNvPr>
          <p:cNvGraphicFramePr>
            <a:graphicFrameLocks noGrp="1"/>
          </p:cNvGraphicFramePr>
          <p:nvPr/>
        </p:nvGraphicFramePr>
        <p:xfrm>
          <a:off x="8091892" y="5788129"/>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5" name="矩形 51">
            <a:extLst>
              <a:ext uri="{FF2B5EF4-FFF2-40B4-BE49-F238E27FC236}">
                <a16:creationId xmlns:a16="http://schemas.microsoft.com/office/drawing/2014/main" id="{6B1A32DD-835C-C844-4E9A-55C70232F05B}"/>
              </a:ext>
            </a:extLst>
          </p:cNvPr>
          <p:cNvSpPr/>
          <p:nvPr/>
        </p:nvSpPr>
        <p:spPr>
          <a:xfrm>
            <a:off x="2372129" y="2893720"/>
            <a:ext cx="2336800" cy="358177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36" name="矩形 52">
            <a:extLst>
              <a:ext uri="{FF2B5EF4-FFF2-40B4-BE49-F238E27FC236}">
                <a16:creationId xmlns:a16="http://schemas.microsoft.com/office/drawing/2014/main" id="{E483BB2B-7F06-9259-F20B-DE38CA52B622}"/>
              </a:ext>
            </a:extLst>
          </p:cNvPr>
          <p:cNvSpPr/>
          <p:nvPr/>
        </p:nvSpPr>
        <p:spPr>
          <a:xfrm>
            <a:off x="4854979" y="2893721"/>
            <a:ext cx="2336800" cy="35817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37" name="矩形 53">
            <a:extLst>
              <a:ext uri="{FF2B5EF4-FFF2-40B4-BE49-F238E27FC236}">
                <a16:creationId xmlns:a16="http://schemas.microsoft.com/office/drawing/2014/main" id="{C180D1B7-FB8B-D1AD-8E60-8A197E0BBEE3}"/>
              </a:ext>
            </a:extLst>
          </p:cNvPr>
          <p:cNvSpPr/>
          <p:nvPr/>
        </p:nvSpPr>
        <p:spPr>
          <a:xfrm>
            <a:off x="7337829" y="2893721"/>
            <a:ext cx="2336800" cy="35817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Constantia" panose="02030602050306030303" pitchFamily="18" charset="0"/>
            </a:endParaRPr>
          </a:p>
        </p:txBody>
      </p:sp>
      <p:sp>
        <p:nvSpPr>
          <p:cNvPr id="38" name="矩形 84">
            <a:extLst>
              <a:ext uri="{FF2B5EF4-FFF2-40B4-BE49-F238E27FC236}">
                <a16:creationId xmlns:a16="http://schemas.microsoft.com/office/drawing/2014/main" id="{94753C19-603B-049F-4411-8E1A0F5E4A91}"/>
              </a:ext>
            </a:extLst>
          </p:cNvPr>
          <p:cNvSpPr>
            <a:spLocks noChangeArrowheads="1"/>
          </p:cNvSpPr>
          <p:nvPr/>
        </p:nvSpPr>
        <p:spPr bwMode="auto">
          <a:xfrm>
            <a:off x="4256053" y="606049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dirty="0">
                <a:latin typeface="Times New Roman" panose="02020603050405020304" pitchFamily="18" charset="0"/>
                <a:cs typeface="Times New Roman" panose="02020603050405020304" pitchFamily="18" charset="0"/>
              </a:rPr>
              <a:t>M</a:t>
            </a:r>
            <a:r>
              <a:rPr lang="en-US" altLang="zh-CN" baseline="-25000" dirty="0">
                <a:latin typeface="Times New Roman" panose="02020603050405020304" pitchFamily="18" charset="0"/>
                <a:cs typeface="Times New Roman" panose="02020603050405020304" pitchFamily="18" charset="0"/>
              </a:rPr>
              <a:t>0</a:t>
            </a:r>
            <a:endParaRPr lang="zh-CN" altLang="en-US" baseline="-25000" dirty="0">
              <a:latin typeface="Times New Roman" panose="02020603050405020304" pitchFamily="18" charset="0"/>
              <a:cs typeface="Times New Roman" panose="02020603050405020304" pitchFamily="18" charset="0"/>
            </a:endParaRPr>
          </a:p>
        </p:txBody>
      </p:sp>
      <p:sp>
        <p:nvSpPr>
          <p:cNvPr id="39" name="矩形 86">
            <a:extLst>
              <a:ext uri="{FF2B5EF4-FFF2-40B4-BE49-F238E27FC236}">
                <a16:creationId xmlns:a16="http://schemas.microsoft.com/office/drawing/2014/main" id="{A9F9DEF0-BD7C-F5CD-F089-DF2C3B8C7D15}"/>
              </a:ext>
            </a:extLst>
          </p:cNvPr>
          <p:cNvSpPr>
            <a:spLocks noChangeArrowheads="1"/>
          </p:cNvSpPr>
          <p:nvPr/>
        </p:nvSpPr>
        <p:spPr bwMode="auto">
          <a:xfrm>
            <a:off x="6738903" y="606049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1</a:t>
            </a:r>
            <a:endParaRPr lang="zh-CN" altLang="en-US" baseline="-25000">
              <a:latin typeface="Times New Roman" panose="02020603050405020304" pitchFamily="18" charset="0"/>
              <a:cs typeface="Times New Roman" panose="02020603050405020304" pitchFamily="18" charset="0"/>
            </a:endParaRPr>
          </a:p>
        </p:txBody>
      </p:sp>
      <p:sp>
        <p:nvSpPr>
          <p:cNvPr id="40" name="矩形 87">
            <a:extLst>
              <a:ext uri="{FF2B5EF4-FFF2-40B4-BE49-F238E27FC236}">
                <a16:creationId xmlns:a16="http://schemas.microsoft.com/office/drawing/2014/main" id="{C3266027-CB4A-0AA8-BE0C-A8112C2BD8C4}"/>
              </a:ext>
            </a:extLst>
          </p:cNvPr>
          <p:cNvSpPr>
            <a:spLocks noChangeArrowheads="1"/>
          </p:cNvSpPr>
          <p:nvPr/>
        </p:nvSpPr>
        <p:spPr bwMode="auto">
          <a:xfrm>
            <a:off x="9221753" y="6060499"/>
            <a:ext cx="454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i="1">
                <a:latin typeface="Times New Roman" panose="02020603050405020304" pitchFamily="18" charset="0"/>
                <a:cs typeface="Times New Roman" panose="02020603050405020304" pitchFamily="18" charset="0"/>
              </a:rPr>
              <a:t>M</a:t>
            </a:r>
            <a:r>
              <a:rPr lang="en-US" altLang="zh-CN" baseline="-25000">
                <a:latin typeface="Times New Roman" panose="02020603050405020304" pitchFamily="18" charset="0"/>
                <a:cs typeface="Times New Roman" panose="02020603050405020304" pitchFamily="18" charset="0"/>
              </a:rPr>
              <a:t>2</a:t>
            </a:r>
            <a:endParaRPr lang="zh-CN" altLang="en-US" baseline="-25000">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C5A95DB2-68DE-78FB-97B2-9DDE10B303B9}"/>
              </a:ext>
            </a:extLst>
          </p:cNvPr>
          <p:cNvPicPr>
            <a:picLocks noChangeAspect="1"/>
          </p:cNvPicPr>
          <p:nvPr/>
        </p:nvPicPr>
        <p:blipFill>
          <a:blip r:embed="rId5"/>
          <a:stretch>
            <a:fillRect/>
          </a:stretch>
        </p:blipFill>
        <p:spPr>
          <a:xfrm>
            <a:off x="2565885" y="2921164"/>
            <a:ext cx="1884951" cy="1884951"/>
          </a:xfrm>
          <a:prstGeom prst="rect">
            <a:avLst/>
          </a:prstGeom>
        </p:spPr>
      </p:pic>
      <p:pic>
        <p:nvPicPr>
          <p:cNvPr id="42" name="Picture 41">
            <a:extLst>
              <a:ext uri="{FF2B5EF4-FFF2-40B4-BE49-F238E27FC236}">
                <a16:creationId xmlns:a16="http://schemas.microsoft.com/office/drawing/2014/main" id="{24368231-B966-55FD-5221-C9DD1EE9283C}"/>
              </a:ext>
            </a:extLst>
          </p:cNvPr>
          <p:cNvPicPr>
            <a:picLocks noChangeAspect="1"/>
          </p:cNvPicPr>
          <p:nvPr/>
        </p:nvPicPr>
        <p:blipFill>
          <a:blip r:embed="rId5"/>
          <a:stretch>
            <a:fillRect/>
          </a:stretch>
        </p:blipFill>
        <p:spPr>
          <a:xfrm>
            <a:off x="5080903" y="2934802"/>
            <a:ext cx="1884951" cy="1884951"/>
          </a:xfrm>
          <a:prstGeom prst="rect">
            <a:avLst/>
          </a:prstGeom>
        </p:spPr>
      </p:pic>
      <p:pic>
        <p:nvPicPr>
          <p:cNvPr id="43" name="Picture 42">
            <a:extLst>
              <a:ext uri="{FF2B5EF4-FFF2-40B4-BE49-F238E27FC236}">
                <a16:creationId xmlns:a16="http://schemas.microsoft.com/office/drawing/2014/main" id="{5DE0E3CB-D2FE-C563-E69F-58217E125FA6}"/>
              </a:ext>
            </a:extLst>
          </p:cNvPr>
          <p:cNvPicPr>
            <a:picLocks noChangeAspect="1"/>
          </p:cNvPicPr>
          <p:nvPr/>
        </p:nvPicPr>
        <p:blipFill>
          <a:blip r:embed="rId5"/>
          <a:stretch>
            <a:fillRect/>
          </a:stretch>
        </p:blipFill>
        <p:spPr>
          <a:xfrm>
            <a:off x="7563753" y="2923448"/>
            <a:ext cx="1884951" cy="1884951"/>
          </a:xfrm>
          <a:prstGeom prst="rect">
            <a:avLst/>
          </a:prstGeom>
        </p:spPr>
      </p:pic>
      <p:cxnSp>
        <p:nvCxnSpPr>
          <p:cNvPr id="44" name="直接箭头连接符 24">
            <a:extLst>
              <a:ext uri="{FF2B5EF4-FFF2-40B4-BE49-F238E27FC236}">
                <a16:creationId xmlns:a16="http://schemas.microsoft.com/office/drawing/2014/main" id="{D7C22EA9-DA07-C025-B613-75DE3FA5633B}"/>
              </a:ext>
            </a:extLst>
          </p:cNvPr>
          <p:cNvCxnSpPr/>
          <p:nvPr/>
        </p:nvCxnSpPr>
        <p:spPr>
          <a:xfrm>
            <a:off x="5610642" y="3389177"/>
            <a:ext cx="328612" cy="1588"/>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椭圆 25">
            <a:extLst>
              <a:ext uri="{FF2B5EF4-FFF2-40B4-BE49-F238E27FC236}">
                <a16:creationId xmlns:a16="http://schemas.microsoft.com/office/drawing/2014/main" id="{0460D00E-2FF2-F3F4-BAE2-6553011E5745}"/>
              </a:ext>
            </a:extLst>
          </p:cNvPr>
          <p:cNvSpPr/>
          <p:nvPr/>
        </p:nvSpPr>
        <p:spPr>
          <a:xfrm>
            <a:off x="5332829" y="3243127"/>
            <a:ext cx="314325" cy="315913"/>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0</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46" name="表格 26">
            <a:extLst>
              <a:ext uri="{FF2B5EF4-FFF2-40B4-BE49-F238E27FC236}">
                <a16:creationId xmlns:a16="http://schemas.microsoft.com/office/drawing/2014/main" id="{3EAFCD59-350E-8789-71D6-120AB7422B7B}"/>
              </a:ext>
            </a:extLst>
          </p:cNvPr>
          <p:cNvGraphicFramePr>
            <a:graphicFrameLocks noGrp="1"/>
          </p:cNvGraphicFramePr>
          <p:nvPr/>
        </p:nvGraphicFramePr>
        <p:xfrm>
          <a:off x="5940842" y="324312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1</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47" name="直接箭头连接符 42">
            <a:extLst>
              <a:ext uri="{FF2B5EF4-FFF2-40B4-BE49-F238E27FC236}">
                <a16:creationId xmlns:a16="http://schemas.microsoft.com/office/drawing/2014/main" id="{95C3F911-3293-8CEE-1801-FEC7153D40C1}"/>
              </a:ext>
            </a:extLst>
          </p:cNvPr>
          <p:cNvCxnSpPr/>
          <p:nvPr/>
        </p:nvCxnSpPr>
        <p:spPr>
          <a:xfrm>
            <a:off x="8092340" y="3389177"/>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椭圆 43">
            <a:extLst>
              <a:ext uri="{FF2B5EF4-FFF2-40B4-BE49-F238E27FC236}">
                <a16:creationId xmlns:a16="http://schemas.microsoft.com/office/drawing/2014/main" id="{A76D8751-44CE-5145-00D3-53B6B6C8438C}"/>
              </a:ext>
            </a:extLst>
          </p:cNvPr>
          <p:cNvSpPr/>
          <p:nvPr/>
        </p:nvSpPr>
        <p:spPr>
          <a:xfrm>
            <a:off x="7814527" y="3243127"/>
            <a:ext cx="314325"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6</a:t>
            </a:r>
            <a:endParaRPr lang="zh-CN" altLang="en-US" sz="2000">
              <a:latin typeface="Times New Roman" panose="02020603050405020304" pitchFamily="18" charset="0"/>
              <a:cs typeface="Times New Roman" panose="02020603050405020304" pitchFamily="18" charset="0"/>
            </a:endParaRPr>
          </a:p>
        </p:txBody>
      </p:sp>
      <p:graphicFrame>
        <p:nvGraphicFramePr>
          <p:cNvPr id="49" name="表格 44">
            <a:extLst>
              <a:ext uri="{FF2B5EF4-FFF2-40B4-BE49-F238E27FC236}">
                <a16:creationId xmlns:a16="http://schemas.microsoft.com/office/drawing/2014/main" id="{0E3B0832-D301-496F-1A35-211CAA7212A7}"/>
              </a:ext>
            </a:extLst>
          </p:cNvPr>
          <p:cNvGraphicFramePr>
            <a:graphicFrameLocks noGrp="1"/>
          </p:cNvGraphicFramePr>
          <p:nvPr/>
        </p:nvGraphicFramePr>
        <p:xfrm>
          <a:off x="8422540" y="324312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50" name="直接箭头连接符 48">
            <a:extLst>
              <a:ext uri="{FF2B5EF4-FFF2-40B4-BE49-F238E27FC236}">
                <a16:creationId xmlns:a16="http://schemas.microsoft.com/office/drawing/2014/main" id="{D2B876DC-0A5A-14CF-DC79-8E967377BBE9}"/>
              </a:ext>
            </a:extLst>
          </p:cNvPr>
          <p:cNvCxnSpPr/>
          <p:nvPr/>
        </p:nvCxnSpPr>
        <p:spPr>
          <a:xfrm>
            <a:off x="3104614" y="3389177"/>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椭圆 49">
            <a:extLst>
              <a:ext uri="{FF2B5EF4-FFF2-40B4-BE49-F238E27FC236}">
                <a16:creationId xmlns:a16="http://schemas.microsoft.com/office/drawing/2014/main" id="{0F21194C-5377-B789-D6E1-F49F49FF6312}"/>
              </a:ext>
            </a:extLst>
          </p:cNvPr>
          <p:cNvSpPr/>
          <p:nvPr/>
        </p:nvSpPr>
        <p:spPr>
          <a:xfrm>
            <a:off x="2810927" y="3243127"/>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52" name="表格 50">
            <a:extLst>
              <a:ext uri="{FF2B5EF4-FFF2-40B4-BE49-F238E27FC236}">
                <a16:creationId xmlns:a16="http://schemas.microsoft.com/office/drawing/2014/main" id="{3D8C95B8-EDC0-C380-4238-100A0721FEBB}"/>
              </a:ext>
            </a:extLst>
          </p:cNvPr>
          <p:cNvGraphicFramePr>
            <a:graphicFrameLocks noGrp="1"/>
          </p:cNvGraphicFramePr>
          <p:nvPr/>
        </p:nvGraphicFramePr>
        <p:xfrm>
          <a:off x="3420527" y="3243127"/>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53" name="直接箭头连接符 48">
            <a:extLst>
              <a:ext uri="{FF2B5EF4-FFF2-40B4-BE49-F238E27FC236}">
                <a16:creationId xmlns:a16="http://schemas.microsoft.com/office/drawing/2014/main" id="{946FE4BC-B28D-0B53-723C-2CCF57D5873C}"/>
              </a:ext>
            </a:extLst>
          </p:cNvPr>
          <p:cNvCxnSpPr/>
          <p:nvPr/>
        </p:nvCxnSpPr>
        <p:spPr>
          <a:xfrm>
            <a:off x="5646345" y="3839228"/>
            <a:ext cx="328613"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椭圆 49">
            <a:extLst>
              <a:ext uri="{FF2B5EF4-FFF2-40B4-BE49-F238E27FC236}">
                <a16:creationId xmlns:a16="http://schemas.microsoft.com/office/drawing/2014/main" id="{B5BF9007-B6A8-A64C-16B6-9D8FCCCF2418}"/>
              </a:ext>
            </a:extLst>
          </p:cNvPr>
          <p:cNvSpPr/>
          <p:nvPr/>
        </p:nvSpPr>
        <p:spPr>
          <a:xfrm>
            <a:off x="5352658" y="3693178"/>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8</a:t>
            </a:r>
            <a:endParaRPr lang="zh-CN" altLang="en-US" sz="2000">
              <a:latin typeface="Times New Roman" panose="02020603050405020304" pitchFamily="18" charset="0"/>
              <a:cs typeface="Times New Roman" panose="02020603050405020304" pitchFamily="18" charset="0"/>
            </a:endParaRPr>
          </a:p>
        </p:txBody>
      </p:sp>
      <p:graphicFrame>
        <p:nvGraphicFramePr>
          <p:cNvPr id="55" name="表格 50">
            <a:extLst>
              <a:ext uri="{FF2B5EF4-FFF2-40B4-BE49-F238E27FC236}">
                <a16:creationId xmlns:a16="http://schemas.microsoft.com/office/drawing/2014/main" id="{CC653786-EE42-F5F4-15BE-FE0F9BCB8AEC}"/>
              </a:ext>
            </a:extLst>
          </p:cNvPr>
          <p:cNvGraphicFramePr>
            <a:graphicFrameLocks noGrp="1"/>
          </p:cNvGraphicFramePr>
          <p:nvPr/>
        </p:nvGraphicFramePr>
        <p:xfrm>
          <a:off x="5962258" y="3693178"/>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cxnSp>
        <p:nvCxnSpPr>
          <p:cNvPr id="56" name="直接箭头连接符 39">
            <a:extLst>
              <a:ext uri="{FF2B5EF4-FFF2-40B4-BE49-F238E27FC236}">
                <a16:creationId xmlns:a16="http://schemas.microsoft.com/office/drawing/2014/main" id="{205C8291-5C11-0665-4238-63E2AD42ACCF}"/>
              </a:ext>
            </a:extLst>
          </p:cNvPr>
          <p:cNvCxnSpPr/>
          <p:nvPr/>
        </p:nvCxnSpPr>
        <p:spPr>
          <a:xfrm>
            <a:off x="3080695" y="3816201"/>
            <a:ext cx="328612" cy="1587"/>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椭圆 40">
            <a:extLst>
              <a:ext uri="{FF2B5EF4-FFF2-40B4-BE49-F238E27FC236}">
                <a16:creationId xmlns:a16="http://schemas.microsoft.com/office/drawing/2014/main" id="{B251690D-9D60-D2F2-21D0-41EC568C030E}"/>
              </a:ext>
            </a:extLst>
          </p:cNvPr>
          <p:cNvSpPr/>
          <p:nvPr/>
        </p:nvSpPr>
        <p:spPr>
          <a:xfrm>
            <a:off x="2801295" y="3670151"/>
            <a:ext cx="315912" cy="315912"/>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000">
                <a:latin typeface="Times New Roman" panose="02020603050405020304" pitchFamily="18" charset="0"/>
                <a:cs typeface="Times New Roman" panose="02020603050405020304" pitchFamily="18" charset="0"/>
              </a:rPr>
              <a:t>5</a:t>
            </a:r>
            <a:endParaRPr lang="zh-CN" altLang="en-US" sz="2000">
              <a:latin typeface="Times New Roman" panose="02020603050405020304" pitchFamily="18" charset="0"/>
              <a:cs typeface="Times New Roman" panose="02020603050405020304" pitchFamily="18" charset="0"/>
            </a:endParaRPr>
          </a:p>
        </p:txBody>
      </p:sp>
      <p:graphicFrame>
        <p:nvGraphicFramePr>
          <p:cNvPr id="58" name="表格 41">
            <a:extLst>
              <a:ext uri="{FF2B5EF4-FFF2-40B4-BE49-F238E27FC236}">
                <a16:creationId xmlns:a16="http://schemas.microsoft.com/office/drawing/2014/main" id="{E8013F14-A68D-E2F0-008E-7D1FB60B3AF5}"/>
              </a:ext>
            </a:extLst>
          </p:cNvPr>
          <p:cNvGraphicFramePr>
            <a:graphicFrameLocks noGrp="1"/>
          </p:cNvGraphicFramePr>
          <p:nvPr/>
        </p:nvGraphicFramePr>
        <p:xfrm>
          <a:off x="3410895" y="3670151"/>
          <a:ext cx="700087" cy="314325"/>
        </p:xfrm>
        <a:graphic>
          <a:graphicData uri="http://schemas.openxmlformats.org/drawingml/2006/table">
            <a:tbl>
              <a:tblPr/>
              <a:tblGrid>
                <a:gridCol w="350837">
                  <a:extLst>
                    <a:ext uri="{9D8B030D-6E8A-4147-A177-3AD203B41FA5}">
                      <a16:colId xmlns:a16="http://schemas.microsoft.com/office/drawing/2014/main" val="20000"/>
                    </a:ext>
                  </a:extLst>
                </a:gridCol>
                <a:gridCol w="349250">
                  <a:extLst>
                    <a:ext uri="{9D8B030D-6E8A-4147-A177-3AD203B41FA5}">
                      <a16:colId xmlns:a16="http://schemas.microsoft.com/office/drawing/2014/main" val="20001"/>
                    </a:ext>
                  </a:extLst>
                </a:gridCol>
              </a:tblGrid>
              <a:tr h="161925">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anose="05020102010507070707" pitchFamily="18" charset="2"/>
                        <a:defRPr sz="22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20000"/>
                        </a:spcBef>
                        <a:buClr>
                          <a:schemeClr val="accent1"/>
                        </a:buClr>
                        <a:buSzPct val="85000"/>
                        <a:buFont typeface="Wingdings 2" panose="05020102010507070707" pitchFamily="18" charset="2"/>
                        <a:defRPr sz="20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20000"/>
                        </a:spcBef>
                        <a:buClr>
                          <a:schemeClr val="accent2"/>
                        </a:buClr>
                        <a:buSzPct val="70000"/>
                        <a:buFont typeface="Wingdings 2" panose="05020102010507070707" pitchFamily="18" charset="2"/>
                        <a:defRPr sz="1900">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20000"/>
                        </a:spcBef>
                        <a:buClr>
                          <a:srgbClr val="0BD0D9"/>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20000"/>
                        </a:spcBef>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defRPr>
                          <a:solidFill>
                            <a:schemeClr val="tx1"/>
                          </a:solidFill>
                          <a:latin typeface="Constantia" panose="02030602050306030303" pitchFamily="18" charset="0"/>
                          <a:ea typeface="宋体" panose="02010600030101010101" pitchFamily="2" charset="-122"/>
                        </a:defRPr>
                      </a:lvl9p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9" name="Rectangle 58">
            <a:extLst>
              <a:ext uri="{FF2B5EF4-FFF2-40B4-BE49-F238E27FC236}">
                <a16:creationId xmlns:a16="http://schemas.microsoft.com/office/drawing/2014/main" id="{5C82A4CE-8C39-2E15-C041-A02DF7319E18}"/>
              </a:ext>
            </a:extLst>
          </p:cNvPr>
          <p:cNvSpPr/>
          <p:nvPr/>
        </p:nvSpPr>
        <p:spPr>
          <a:xfrm>
            <a:off x="2711331" y="2372086"/>
            <a:ext cx="7427168" cy="400110"/>
          </a:xfrm>
          <a:prstGeom prst="rect">
            <a:avLst/>
          </a:prstGeom>
        </p:spPr>
        <p:txBody>
          <a:bodyPr wrap="square">
            <a:spAutoFit/>
          </a:bodyPr>
          <a:lstStyle/>
          <a:p>
            <a:r>
              <a:rPr lang="en-US" altLang="zh-CN" sz="2000" dirty="0">
                <a:solidFill>
                  <a:srgbClr val="0070C0"/>
                </a:solidFill>
              </a:rPr>
              <a:t>Tasks</a:t>
            </a:r>
            <a:r>
              <a:rPr lang="zh-CN" altLang="en-US" sz="2000" dirty="0">
                <a:solidFill>
                  <a:srgbClr val="0070C0"/>
                </a:solidFill>
              </a:rPr>
              <a:t> </a:t>
            </a:r>
            <a:r>
              <a:rPr lang="en-US" altLang="zh-CN" sz="2000" dirty="0">
                <a:solidFill>
                  <a:srgbClr val="0070C0"/>
                </a:solidFill>
              </a:rPr>
              <a:t>can</a:t>
            </a:r>
            <a:r>
              <a:rPr lang="zh-CN" altLang="en-US" sz="2000" dirty="0">
                <a:solidFill>
                  <a:srgbClr val="0070C0"/>
                </a:solidFill>
              </a:rPr>
              <a:t> </a:t>
            </a:r>
            <a:r>
              <a:rPr lang="en-US" altLang="zh-CN" sz="2000" dirty="0">
                <a:solidFill>
                  <a:srgbClr val="0070C0"/>
                </a:solidFill>
              </a:rPr>
              <a:t>share</a:t>
            </a:r>
            <a:r>
              <a:rPr lang="zh-CN" altLang="en-US" sz="2000" dirty="0">
                <a:solidFill>
                  <a:srgbClr val="0070C0"/>
                </a:solidFill>
              </a:rPr>
              <a:t> </a:t>
            </a:r>
            <a:r>
              <a:rPr lang="en-US" altLang="zh-CN" sz="2000" dirty="0">
                <a:solidFill>
                  <a:srgbClr val="0070C0"/>
                </a:solidFill>
              </a:rPr>
              <a:t>vertices</a:t>
            </a:r>
            <a:r>
              <a:rPr lang="zh-CN" altLang="en-US" sz="2000" dirty="0">
                <a:solidFill>
                  <a:srgbClr val="0070C0"/>
                </a:solidFill>
              </a:rPr>
              <a:t> </a:t>
            </a:r>
            <a:r>
              <a:rPr lang="en-US" altLang="zh-CN" sz="2000" dirty="0">
                <a:solidFill>
                  <a:srgbClr val="0070C0"/>
                </a:solidFill>
              </a:rPr>
              <a:t>to</a:t>
            </a:r>
            <a:r>
              <a:rPr lang="zh-CN" altLang="en-US" sz="2000" dirty="0">
                <a:solidFill>
                  <a:srgbClr val="0070C0"/>
                </a:solidFill>
              </a:rPr>
              <a:t> </a:t>
            </a:r>
            <a:r>
              <a:rPr lang="en-US" altLang="zh-CN" sz="2000" dirty="0">
                <a:solidFill>
                  <a:srgbClr val="0070C0"/>
                </a:solidFill>
              </a:rPr>
              <a:t>reduce</a:t>
            </a:r>
            <a:r>
              <a:rPr lang="zh-CN" altLang="en-US" sz="2000" dirty="0">
                <a:solidFill>
                  <a:srgbClr val="0070C0"/>
                </a:solidFill>
              </a:rPr>
              <a:t> </a:t>
            </a:r>
            <a:r>
              <a:rPr lang="en-US" altLang="zh-CN" sz="2000" dirty="0">
                <a:solidFill>
                  <a:srgbClr val="0070C0"/>
                </a:solidFill>
              </a:rPr>
              <a:t>#</a:t>
            </a:r>
            <a:r>
              <a:rPr lang="zh-CN" altLang="en-US" sz="2000" dirty="0">
                <a:solidFill>
                  <a:srgbClr val="0070C0"/>
                </a:solidFill>
              </a:rPr>
              <a:t> </a:t>
            </a:r>
            <a:r>
              <a:rPr lang="en-US" altLang="zh-CN" sz="2000" dirty="0">
                <a:solidFill>
                  <a:srgbClr val="0070C0"/>
                </a:solidFill>
              </a:rPr>
              <a:t>of</a:t>
            </a:r>
            <a:r>
              <a:rPr lang="zh-CN" altLang="en-US" sz="2000" dirty="0">
                <a:solidFill>
                  <a:srgbClr val="0070C0"/>
                </a:solidFill>
              </a:rPr>
              <a:t> </a:t>
            </a:r>
            <a:r>
              <a:rPr lang="en-US" altLang="zh-CN" sz="2000" dirty="0">
                <a:solidFill>
                  <a:srgbClr val="0070C0"/>
                </a:solidFill>
              </a:rPr>
              <a:t>remote</a:t>
            </a:r>
            <a:r>
              <a:rPr lang="zh-CN" altLang="en-US" sz="2000" dirty="0">
                <a:solidFill>
                  <a:srgbClr val="0070C0"/>
                </a:solidFill>
              </a:rPr>
              <a:t> </a:t>
            </a:r>
            <a:r>
              <a:rPr lang="en-US" altLang="zh-CN" sz="2000" dirty="0">
                <a:solidFill>
                  <a:srgbClr val="0070C0"/>
                </a:solidFill>
              </a:rPr>
              <a:t>vertex</a:t>
            </a:r>
            <a:r>
              <a:rPr lang="zh-CN" altLang="en-US" sz="2000" dirty="0">
                <a:solidFill>
                  <a:srgbClr val="0070C0"/>
                </a:solidFill>
              </a:rPr>
              <a:t> </a:t>
            </a:r>
            <a:r>
              <a:rPr lang="en-US" altLang="zh-CN" sz="2000" dirty="0">
                <a:solidFill>
                  <a:srgbClr val="0070C0"/>
                </a:solidFill>
              </a:rPr>
              <a:t>requests</a:t>
            </a:r>
            <a:endParaRPr lang="en-US" sz="2000" dirty="0">
              <a:solidFill>
                <a:srgbClr val="0070C0"/>
              </a:solidFill>
            </a:endParaRPr>
          </a:p>
        </p:txBody>
      </p:sp>
      <p:sp>
        <p:nvSpPr>
          <p:cNvPr id="61" name="Content Placeholder 2">
            <a:extLst>
              <a:ext uri="{FF2B5EF4-FFF2-40B4-BE49-F238E27FC236}">
                <a16:creationId xmlns:a16="http://schemas.microsoft.com/office/drawing/2014/main" id="{13DF4EDD-F753-938F-AF6A-5F627F67A371}"/>
              </a:ext>
            </a:extLst>
          </p:cNvPr>
          <p:cNvSpPr>
            <a:spLocks noGrp="1"/>
          </p:cNvSpPr>
          <p:nvPr>
            <p:ph idx="1"/>
          </p:nvPr>
        </p:nvSpPr>
        <p:spPr>
          <a:xfrm>
            <a:off x="823228" y="1558078"/>
            <a:ext cx="8515350" cy="4221162"/>
          </a:xfrm>
        </p:spPr>
        <p:txBody>
          <a:bodyPr/>
          <a:lstStyle/>
          <a:p>
            <a:pPr marL="0" indent="0">
              <a:buNone/>
            </a:pPr>
            <a:r>
              <a:rPr lang="en-US" sz="3200" b="1" dirty="0"/>
              <a:t>Vertex </a:t>
            </a:r>
            <a:r>
              <a:rPr lang="en-US" altLang="zh-CN" sz="3200" b="1" dirty="0"/>
              <a:t>Pulling</a:t>
            </a:r>
            <a:r>
              <a:rPr lang="zh-CN" altLang="en-US" sz="3200" b="1" dirty="0"/>
              <a:t> </a:t>
            </a:r>
            <a:r>
              <a:rPr lang="en-US" altLang="zh-CN" sz="3200" b="1" dirty="0"/>
              <a:t>&amp;</a:t>
            </a:r>
            <a:r>
              <a:rPr lang="zh-CN" altLang="en-US" sz="3200" b="1" dirty="0"/>
              <a:t> </a:t>
            </a:r>
            <a:r>
              <a:rPr lang="en-US" altLang="zh-CN" sz="3200" b="1" dirty="0"/>
              <a:t>Remote</a:t>
            </a:r>
            <a:r>
              <a:rPr lang="zh-CN" altLang="en-US" sz="3200" b="1" dirty="0"/>
              <a:t> </a:t>
            </a:r>
            <a:r>
              <a:rPr lang="en-US" altLang="zh-CN" sz="3200" b="1" dirty="0"/>
              <a:t>Vertex</a:t>
            </a:r>
            <a:r>
              <a:rPr lang="zh-CN" altLang="en-US" sz="3200" b="1" dirty="0"/>
              <a:t> </a:t>
            </a:r>
            <a:r>
              <a:rPr lang="en-US" altLang="zh-CN" sz="3200" b="1" dirty="0"/>
              <a:t>Caching</a:t>
            </a:r>
            <a:endParaRPr lang="en-US" sz="3200" b="1" dirty="0"/>
          </a:p>
          <a:p>
            <a:pPr lvl="1"/>
            <a:endParaRPr lang="en-US" altLang="zh-CN" dirty="0"/>
          </a:p>
        </p:txBody>
      </p:sp>
    </p:spTree>
    <p:extLst>
      <p:ext uri="{BB962C8B-B14F-4D97-AF65-F5344CB8AC3E}">
        <p14:creationId xmlns:p14="http://schemas.microsoft.com/office/powerpoint/2010/main" val="121024124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22</a:t>
            </a:fld>
            <a:endParaRPr lang="en-US" sz="2000" dirty="0">
              <a:solidFill>
                <a:schemeClr val="tx1"/>
              </a:solidFill>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23323B4F-E4D7-B72C-F88B-07477AF2FC97}"/>
              </a:ext>
            </a:extLst>
          </p:cNvPr>
          <p:cNvSpPr>
            <a:spLocks noGrp="1"/>
          </p:cNvSpPr>
          <p:nvPr>
            <p:ph idx="1"/>
          </p:nvPr>
        </p:nvSpPr>
        <p:spPr>
          <a:xfrm>
            <a:off x="772151" y="1624830"/>
            <a:ext cx="8515350" cy="4221162"/>
          </a:xfrm>
        </p:spPr>
        <p:txBody>
          <a:bodyPr>
            <a:normAutofit/>
          </a:bodyPr>
          <a:lstStyle/>
          <a:p>
            <a:pPr marL="0" indent="0">
              <a:buNone/>
            </a:pPr>
            <a:r>
              <a:rPr lang="en-US" altLang="zh-CN" sz="3200" b="1" dirty="0"/>
              <a:t>Task-Centric</a:t>
            </a:r>
            <a:r>
              <a:rPr lang="zh-CN" altLang="en-US" sz="3200" b="1" dirty="0"/>
              <a:t> </a:t>
            </a:r>
            <a:r>
              <a:rPr lang="en-US" sz="3200" b="1" dirty="0"/>
              <a:t>Programming Interface</a:t>
            </a:r>
          </a:p>
          <a:p>
            <a:pPr lvl="1"/>
            <a:r>
              <a:rPr lang="en-US" altLang="zh-CN" sz="2800" b="1" dirty="0"/>
              <a:t>UDF:</a:t>
            </a:r>
            <a:r>
              <a:rPr lang="zh-CN" altLang="en-US" sz="2800" b="1" dirty="0"/>
              <a:t> </a:t>
            </a:r>
            <a:r>
              <a:rPr lang="en-US" altLang="zh-CN" sz="2800" i="1" dirty="0" err="1">
                <a:solidFill>
                  <a:srgbClr val="0070C0"/>
                </a:solidFill>
              </a:rPr>
              <a:t>spawn_task</a:t>
            </a:r>
            <a:r>
              <a:rPr lang="en-US" altLang="zh-CN" sz="2800" dirty="0">
                <a:solidFill>
                  <a:srgbClr val="0070C0"/>
                </a:solidFill>
              </a:rPr>
              <a:t>(</a:t>
            </a:r>
            <a:r>
              <a:rPr lang="en-US" altLang="zh-CN" sz="2800" i="1" dirty="0"/>
              <a:t>vertex</a:t>
            </a:r>
            <a:r>
              <a:rPr lang="en-US" altLang="zh-CN" sz="2800" dirty="0">
                <a:solidFill>
                  <a:srgbClr val="0070C0"/>
                </a:solidFill>
              </a:rPr>
              <a:t>)</a:t>
            </a:r>
            <a:endParaRPr lang="en-US" altLang="zh-CN" sz="2800" i="1" dirty="0"/>
          </a:p>
          <a:p>
            <a:pPr lvl="1"/>
            <a:r>
              <a:rPr lang="en-US" altLang="zh-CN" sz="2800" b="1" dirty="0"/>
              <a:t>UDF:</a:t>
            </a:r>
            <a:r>
              <a:rPr lang="zh-CN" altLang="en-US" sz="2800" b="1" dirty="0"/>
              <a:t> </a:t>
            </a:r>
            <a:r>
              <a:rPr lang="en-US" altLang="zh-CN" sz="2800" i="1" dirty="0">
                <a:solidFill>
                  <a:srgbClr val="0070C0"/>
                </a:solidFill>
              </a:rPr>
              <a:t>compute</a:t>
            </a:r>
            <a:r>
              <a:rPr lang="en-US" altLang="zh-CN" sz="2800" dirty="0">
                <a:solidFill>
                  <a:srgbClr val="0070C0"/>
                </a:solidFill>
              </a:rPr>
              <a:t>(</a:t>
            </a:r>
            <a:r>
              <a:rPr lang="en-US" altLang="zh-CN" sz="2800" i="1" dirty="0"/>
              <a:t>task,</a:t>
            </a:r>
            <a:r>
              <a:rPr lang="zh-CN" altLang="en-US" sz="2800" i="1" dirty="0"/>
              <a:t> </a:t>
            </a:r>
            <a:r>
              <a:rPr lang="en-US" altLang="zh-CN" sz="2800" i="1" dirty="0"/>
              <a:t>frontier</a:t>
            </a:r>
            <a:r>
              <a:rPr lang="en-US" altLang="zh-CN" sz="2800" dirty="0">
                <a:solidFill>
                  <a:srgbClr val="0070C0"/>
                </a:solidFill>
              </a:rPr>
              <a:t>)</a:t>
            </a:r>
            <a:endParaRPr lang="en-US" sz="2800" dirty="0">
              <a:solidFill>
                <a:srgbClr val="0070C0"/>
              </a:solidFill>
            </a:endParaRPr>
          </a:p>
          <a:p>
            <a:pPr lvl="1"/>
            <a:r>
              <a:rPr lang="zh-CN" altLang="en-US" sz="2800" i="1" dirty="0"/>
              <a:t> </a:t>
            </a:r>
            <a:r>
              <a:rPr lang="en-US" altLang="zh-CN" sz="2800" i="1" dirty="0">
                <a:solidFill>
                  <a:srgbClr val="0070C0"/>
                </a:solidFill>
              </a:rPr>
              <a:t>pull</a:t>
            </a:r>
            <a:r>
              <a:rPr lang="en-US" altLang="zh-CN" sz="2800" dirty="0">
                <a:solidFill>
                  <a:srgbClr val="0070C0"/>
                </a:solidFill>
              </a:rPr>
              <a:t>(</a:t>
            </a:r>
            <a:r>
              <a:rPr lang="en-US" altLang="zh-CN" sz="2800" i="1" dirty="0" err="1"/>
              <a:t>vertex_id</a:t>
            </a:r>
            <a:r>
              <a:rPr lang="en-US" altLang="zh-CN" sz="2800" dirty="0">
                <a:solidFill>
                  <a:srgbClr val="0070C0"/>
                </a:solidFill>
              </a:rPr>
              <a:t>)</a:t>
            </a:r>
            <a:endParaRPr lang="en-US" altLang="zh-CN" sz="2800" i="1" dirty="0"/>
          </a:p>
          <a:p>
            <a:pPr lvl="1"/>
            <a:r>
              <a:rPr lang="zh-CN" altLang="en-US" sz="2800" i="1" dirty="0"/>
              <a:t> </a:t>
            </a:r>
            <a:r>
              <a:rPr lang="en-US" altLang="zh-CN" sz="2800" i="1" dirty="0" err="1">
                <a:solidFill>
                  <a:srgbClr val="0070C0"/>
                </a:solidFill>
              </a:rPr>
              <a:t>add_task</a:t>
            </a:r>
            <a:r>
              <a:rPr lang="en-US" altLang="zh-CN" sz="2800" dirty="0">
                <a:solidFill>
                  <a:srgbClr val="0070C0"/>
                </a:solidFill>
              </a:rPr>
              <a:t>(</a:t>
            </a:r>
            <a:r>
              <a:rPr lang="en-US" altLang="zh-CN" sz="2800" i="1" dirty="0"/>
              <a:t>task</a:t>
            </a:r>
            <a:r>
              <a:rPr lang="en-US" altLang="zh-CN" sz="2800" dirty="0">
                <a:solidFill>
                  <a:srgbClr val="0070C0"/>
                </a:solidFill>
              </a:rPr>
              <a:t>)</a:t>
            </a:r>
            <a:endParaRPr lang="en-US" sz="2800" dirty="0">
              <a:solidFill>
                <a:srgbClr val="0070C0"/>
              </a:solidFill>
            </a:endParaRPr>
          </a:p>
        </p:txBody>
      </p:sp>
      <p:grpSp>
        <p:nvGrpSpPr>
          <p:cNvPr id="4" name="Group 3">
            <a:extLst>
              <a:ext uri="{FF2B5EF4-FFF2-40B4-BE49-F238E27FC236}">
                <a16:creationId xmlns:a16="http://schemas.microsoft.com/office/drawing/2014/main" id="{8C650CB5-5CD8-A56C-A284-D40D868BC972}"/>
              </a:ext>
            </a:extLst>
          </p:cNvPr>
          <p:cNvGrpSpPr/>
          <p:nvPr/>
        </p:nvGrpSpPr>
        <p:grpSpPr>
          <a:xfrm>
            <a:off x="7292094" y="3645024"/>
            <a:ext cx="2886539" cy="2033864"/>
            <a:chOff x="4232777" y="4706765"/>
            <a:chExt cx="2886539" cy="2033864"/>
          </a:xfrm>
        </p:grpSpPr>
        <p:sp>
          <p:nvSpPr>
            <p:cNvPr id="5" name="Oval 4">
              <a:extLst>
                <a:ext uri="{FF2B5EF4-FFF2-40B4-BE49-F238E27FC236}">
                  <a16:creationId xmlns:a16="http://schemas.microsoft.com/office/drawing/2014/main" id="{32E6113D-D6BF-418E-EBB2-5FBFDF7E2257}"/>
                </a:ext>
              </a:extLst>
            </p:cNvPr>
            <p:cNvSpPr/>
            <p:nvPr/>
          </p:nvSpPr>
          <p:spPr>
            <a:xfrm rot="4198336">
              <a:off x="4659115" y="4280427"/>
              <a:ext cx="2033864" cy="2886539"/>
            </a:xfrm>
            <a:prstGeom prst="ellipse">
              <a:avLst/>
            </a:prstGeom>
            <a:solidFill>
              <a:schemeClr val="bg1">
                <a:lumMod val="75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Oval 6">
              <a:extLst>
                <a:ext uri="{FF2B5EF4-FFF2-40B4-BE49-F238E27FC236}">
                  <a16:creationId xmlns:a16="http://schemas.microsoft.com/office/drawing/2014/main" id="{F7FF703E-E1FD-EF1C-CF56-0B23DE4EE8C8}"/>
                </a:ext>
              </a:extLst>
            </p:cNvPr>
            <p:cNvSpPr/>
            <p:nvPr/>
          </p:nvSpPr>
          <p:spPr>
            <a:xfrm rot="4198336">
              <a:off x="4958874" y="4680418"/>
              <a:ext cx="1363834" cy="2084597"/>
            </a:xfrm>
            <a:prstGeom prst="ellipse">
              <a:avLst/>
            </a:prstGeom>
            <a:solidFill>
              <a:schemeClr val="accent2">
                <a:lumMod val="60000"/>
                <a:lumOff val="40000"/>
              </a:scheme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a:extLst>
                <a:ext uri="{FF2B5EF4-FFF2-40B4-BE49-F238E27FC236}">
                  <a16:creationId xmlns:a16="http://schemas.microsoft.com/office/drawing/2014/main" id="{34B26DE0-21CA-77FB-5ECD-A13DF4FF09E2}"/>
                </a:ext>
              </a:extLst>
            </p:cNvPr>
            <p:cNvSpPr/>
            <p:nvPr/>
          </p:nvSpPr>
          <p:spPr>
            <a:xfrm>
              <a:off x="5580112" y="5157192"/>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a:extLst>
                <a:ext uri="{FF2B5EF4-FFF2-40B4-BE49-F238E27FC236}">
                  <a16:creationId xmlns:a16="http://schemas.microsoft.com/office/drawing/2014/main" id="{9A67F886-881E-2350-1700-0994744EA54C}"/>
                </a:ext>
              </a:extLst>
            </p:cNvPr>
            <p:cNvSpPr/>
            <p:nvPr/>
          </p:nvSpPr>
          <p:spPr>
            <a:xfrm>
              <a:off x="6372200" y="5445224"/>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EA8E0172-F86E-C51B-639D-A29367BA02A9}"/>
                </a:ext>
              </a:extLst>
            </p:cNvPr>
            <p:cNvSpPr/>
            <p:nvPr/>
          </p:nvSpPr>
          <p:spPr>
            <a:xfrm>
              <a:off x="5652120" y="609329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Oval 10">
              <a:extLst>
                <a:ext uri="{FF2B5EF4-FFF2-40B4-BE49-F238E27FC236}">
                  <a16:creationId xmlns:a16="http://schemas.microsoft.com/office/drawing/2014/main" id="{B39B2229-57E7-3FFA-F92D-F0686AC77478}"/>
                </a:ext>
              </a:extLst>
            </p:cNvPr>
            <p:cNvSpPr/>
            <p:nvPr/>
          </p:nvSpPr>
          <p:spPr>
            <a:xfrm>
              <a:off x="4860032" y="5733256"/>
              <a:ext cx="144016" cy="144016"/>
            </a:xfrm>
            <a:prstGeom prst="ellipse">
              <a:avLst/>
            </a:prstGeom>
            <a:solidFill>
              <a:schemeClr val="tx1"/>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8BABC16-1837-3EDA-54D6-082CEC873C18}"/>
                </a:ext>
              </a:extLst>
            </p:cNvPr>
            <p:cNvCxnSpPr/>
            <p:nvPr/>
          </p:nvCxnSpPr>
          <p:spPr>
            <a:xfrm>
              <a:off x="5580112" y="5229200"/>
              <a:ext cx="864096" cy="288032"/>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ED9BF5-F72A-5932-F8BA-3AFBFD41DF6F}"/>
                </a:ext>
              </a:extLst>
            </p:cNvPr>
            <p:cNvCxnSpPr>
              <a:stCxn id="8" idx="4"/>
            </p:cNvCxnSpPr>
            <p:nvPr/>
          </p:nvCxnSpPr>
          <p:spPr>
            <a:xfrm>
              <a:off x="5652120" y="5301208"/>
              <a:ext cx="72008" cy="82940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28D0D60-8EA4-391B-5B0B-CC08E5CC1AE1}"/>
                </a:ext>
              </a:extLst>
            </p:cNvPr>
            <p:cNvCxnSpPr/>
            <p:nvPr/>
          </p:nvCxnSpPr>
          <p:spPr>
            <a:xfrm flipH="1">
              <a:off x="4916213" y="5518742"/>
              <a:ext cx="1600003" cy="290397"/>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EB558D8-DEB3-59F6-8AEA-B78A6C771C8F}"/>
                </a:ext>
              </a:extLst>
            </p:cNvPr>
            <p:cNvCxnSpPr>
              <a:endCxn id="9" idx="3"/>
            </p:cNvCxnSpPr>
            <p:nvPr/>
          </p:nvCxnSpPr>
          <p:spPr>
            <a:xfrm flipV="1">
              <a:off x="5728159" y="5568149"/>
              <a:ext cx="665132" cy="604051"/>
            </a:xfrm>
            <a:prstGeom prst="lin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4C49400F-C1C3-C21F-1E09-59BE86A8540E}"/>
                </a:ext>
              </a:extLst>
            </p:cNvPr>
            <p:cNvSpPr/>
            <p:nvPr/>
          </p:nvSpPr>
          <p:spPr>
            <a:xfrm>
              <a:off x="6732240" y="508518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Oval 16">
              <a:extLst>
                <a:ext uri="{FF2B5EF4-FFF2-40B4-BE49-F238E27FC236}">
                  <a16:creationId xmlns:a16="http://schemas.microsoft.com/office/drawing/2014/main" id="{092B0B02-B1FC-55E1-9E7A-705DE173A3D3}"/>
                </a:ext>
              </a:extLst>
            </p:cNvPr>
            <p:cNvSpPr/>
            <p:nvPr/>
          </p:nvSpPr>
          <p:spPr>
            <a:xfrm>
              <a:off x="6372200" y="616530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C7DB5E1-3140-2145-1CC0-EF356BC7AEBA}"/>
                </a:ext>
              </a:extLst>
            </p:cNvPr>
            <p:cNvSpPr/>
            <p:nvPr/>
          </p:nvSpPr>
          <p:spPr>
            <a:xfrm>
              <a:off x="5652120" y="6525344"/>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ACBA88C7-DD3B-408D-EC7D-567B70D8A291}"/>
                </a:ext>
              </a:extLst>
            </p:cNvPr>
            <p:cNvSpPr/>
            <p:nvPr/>
          </p:nvSpPr>
          <p:spPr>
            <a:xfrm>
              <a:off x="6084168" y="4797152"/>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Oval 19">
              <a:extLst>
                <a:ext uri="{FF2B5EF4-FFF2-40B4-BE49-F238E27FC236}">
                  <a16:creationId xmlns:a16="http://schemas.microsoft.com/office/drawing/2014/main" id="{14340E53-5E68-1131-2B4C-2FDE139A03A0}"/>
                </a:ext>
              </a:extLst>
            </p:cNvPr>
            <p:cNvSpPr/>
            <p:nvPr/>
          </p:nvSpPr>
          <p:spPr>
            <a:xfrm>
              <a:off x="5220072" y="4869160"/>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Oval 20">
              <a:extLst>
                <a:ext uri="{FF2B5EF4-FFF2-40B4-BE49-F238E27FC236}">
                  <a16:creationId xmlns:a16="http://schemas.microsoft.com/office/drawing/2014/main" id="{871265E7-26D6-37EC-69CC-30002FA24E0B}"/>
                </a:ext>
              </a:extLst>
            </p:cNvPr>
            <p:cNvSpPr/>
            <p:nvPr/>
          </p:nvSpPr>
          <p:spPr>
            <a:xfrm>
              <a:off x="4427984" y="5661248"/>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5CBDE5EF-F6AA-FD3E-72C3-80C008BC08CF}"/>
                </a:ext>
              </a:extLst>
            </p:cNvPr>
            <p:cNvSpPr/>
            <p:nvPr/>
          </p:nvSpPr>
          <p:spPr>
            <a:xfrm>
              <a:off x="4788024" y="6453336"/>
              <a:ext cx="144016" cy="144016"/>
            </a:xfrm>
            <a:prstGeom prst="ellipse">
              <a:avLst/>
            </a:prstGeom>
            <a:solidFill>
              <a:schemeClr val="bg1">
                <a:lumMod val="75000"/>
              </a:schemeClr>
            </a:solidFill>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Oval 22">
              <a:extLst>
                <a:ext uri="{FF2B5EF4-FFF2-40B4-BE49-F238E27FC236}">
                  <a16:creationId xmlns:a16="http://schemas.microsoft.com/office/drawing/2014/main" id="{FA5C4F90-928A-082C-F1E5-FDDB378D7542}"/>
                </a:ext>
              </a:extLst>
            </p:cNvPr>
            <p:cNvSpPr/>
            <p:nvPr/>
          </p:nvSpPr>
          <p:spPr>
            <a:xfrm>
              <a:off x="5607360" y="5605671"/>
              <a:ext cx="144016" cy="144016"/>
            </a:xfrm>
            <a:prstGeom prst="ellipse">
              <a:avLst/>
            </a:prstGeom>
            <a:solidFill>
              <a:srgbClr val="FF0000"/>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B95C8E0-0661-BB40-0F48-30CFD59787DF}"/>
                </a:ext>
              </a:extLst>
            </p:cNvPr>
            <p:cNvCxnSpPr>
              <a:endCxn id="17" idx="0"/>
            </p:cNvCxnSpPr>
            <p:nvPr/>
          </p:nvCxnSpPr>
          <p:spPr>
            <a:xfrm flipH="1">
              <a:off x="6444208" y="5553663"/>
              <a:ext cx="17197" cy="61164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F1595E1F-3583-A9CF-D789-D21B07D471BE}"/>
                </a:ext>
              </a:extLst>
            </p:cNvPr>
            <p:cNvCxnSpPr>
              <a:stCxn id="10" idx="6"/>
              <a:endCxn id="17" idx="2"/>
            </p:cNvCxnSpPr>
            <p:nvPr/>
          </p:nvCxnSpPr>
          <p:spPr>
            <a:xfrm>
              <a:off x="5796136" y="6165304"/>
              <a:ext cx="576064"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332C638-06DA-1692-7597-CE1FA68305E1}"/>
                </a:ext>
              </a:extLst>
            </p:cNvPr>
            <p:cNvCxnSpPr>
              <a:endCxn id="18" idx="0"/>
            </p:cNvCxnSpPr>
            <p:nvPr/>
          </p:nvCxnSpPr>
          <p:spPr>
            <a:xfrm>
              <a:off x="5714685" y="6154411"/>
              <a:ext cx="9443" cy="37093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0CF42F3-2992-9A14-BD09-198E7C36BC38}"/>
                </a:ext>
              </a:extLst>
            </p:cNvPr>
            <p:cNvCxnSpPr>
              <a:stCxn id="11" idx="4"/>
            </p:cNvCxnSpPr>
            <p:nvPr/>
          </p:nvCxnSpPr>
          <p:spPr>
            <a:xfrm flipH="1">
              <a:off x="4874425" y="5877272"/>
              <a:ext cx="57615" cy="512462"/>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CAF236C-630B-7966-3551-CAA0F0D98543}"/>
                </a:ext>
              </a:extLst>
            </p:cNvPr>
            <p:cNvCxnSpPr>
              <a:stCxn id="11" idx="6"/>
              <a:endCxn id="18" idx="1"/>
            </p:cNvCxnSpPr>
            <p:nvPr/>
          </p:nvCxnSpPr>
          <p:spPr>
            <a:xfrm>
              <a:off x="5004048" y="5805264"/>
              <a:ext cx="66916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B6F79F3-5AC4-BDA6-2FFE-87FCC08DC535}"/>
                </a:ext>
              </a:extLst>
            </p:cNvPr>
            <p:cNvCxnSpPr>
              <a:stCxn id="21" idx="6"/>
              <a:endCxn id="11" idx="2"/>
            </p:cNvCxnSpPr>
            <p:nvPr/>
          </p:nvCxnSpPr>
          <p:spPr>
            <a:xfrm>
              <a:off x="4572000" y="5733256"/>
              <a:ext cx="28803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EAA4E83-511E-9537-D326-ED6BA5AB430C}"/>
                </a:ext>
              </a:extLst>
            </p:cNvPr>
            <p:cNvCxnSpPr>
              <a:stCxn id="20" idx="3"/>
              <a:endCxn id="11" idx="0"/>
            </p:cNvCxnSpPr>
            <p:nvPr/>
          </p:nvCxnSpPr>
          <p:spPr>
            <a:xfrm flipH="1">
              <a:off x="4932040" y="4992085"/>
              <a:ext cx="309123" cy="741171"/>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2394C2E-05AC-786D-7B0C-3FC085065A29}"/>
                </a:ext>
              </a:extLst>
            </p:cNvPr>
            <p:cNvCxnSpPr>
              <a:stCxn id="20" idx="5"/>
            </p:cNvCxnSpPr>
            <p:nvPr/>
          </p:nvCxnSpPr>
          <p:spPr>
            <a:xfrm>
              <a:off x="5342997" y="4992085"/>
              <a:ext cx="186198" cy="16510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CE5CEF19-F8E9-7631-0318-7764D717CF0F}"/>
                </a:ext>
              </a:extLst>
            </p:cNvPr>
            <p:cNvCxnSpPr>
              <a:endCxn id="18" idx="2"/>
            </p:cNvCxnSpPr>
            <p:nvPr/>
          </p:nvCxnSpPr>
          <p:spPr>
            <a:xfrm>
              <a:off x="4944178" y="6525344"/>
              <a:ext cx="707942"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A8824C2-646F-9FD9-F658-62ED8FDE1D2F}"/>
                </a:ext>
              </a:extLst>
            </p:cNvPr>
            <p:cNvCxnSpPr>
              <a:stCxn id="21" idx="3"/>
              <a:endCxn id="22" idx="1"/>
            </p:cNvCxnSpPr>
            <p:nvPr/>
          </p:nvCxnSpPr>
          <p:spPr>
            <a:xfrm>
              <a:off x="4449075" y="5784173"/>
              <a:ext cx="360040" cy="690254"/>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445F8FE-B606-0285-0766-D6100C036101}"/>
                </a:ext>
              </a:extLst>
            </p:cNvPr>
            <p:cNvCxnSpPr>
              <a:stCxn id="20" idx="6"/>
              <a:endCxn id="19" idx="2"/>
            </p:cNvCxnSpPr>
            <p:nvPr/>
          </p:nvCxnSpPr>
          <p:spPr>
            <a:xfrm flipV="1">
              <a:off x="5364088" y="4869160"/>
              <a:ext cx="720080" cy="72008"/>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0F8FC13-FD5D-43DE-8085-481329B8E89B}"/>
                </a:ext>
              </a:extLst>
            </p:cNvPr>
            <p:cNvCxnSpPr>
              <a:endCxn id="9" idx="1"/>
            </p:cNvCxnSpPr>
            <p:nvPr/>
          </p:nvCxnSpPr>
          <p:spPr>
            <a:xfrm>
              <a:off x="6202073" y="4941168"/>
              <a:ext cx="191218" cy="525147"/>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30904A1-ECFB-1095-68F0-2CED6EBFA35C}"/>
                </a:ext>
              </a:extLst>
            </p:cNvPr>
            <p:cNvCxnSpPr>
              <a:stCxn id="16" idx="4"/>
              <a:endCxn id="17" idx="7"/>
            </p:cNvCxnSpPr>
            <p:nvPr/>
          </p:nvCxnSpPr>
          <p:spPr>
            <a:xfrm flipH="1">
              <a:off x="6495125" y="5229200"/>
              <a:ext cx="309123" cy="957195"/>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90B15616-5EC7-3C89-F7B5-B4288B6F1E15}"/>
                </a:ext>
              </a:extLst>
            </p:cNvPr>
            <p:cNvCxnSpPr>
              <a:stCxn id="16" idx="2"/>
              <a:endCxn id="9" idx="7"/>
            </p:cNvCxnSpPr>
            <p:nvPr/>
          </p:nvCxnSpPr>
          <p:spPr>
            <a:xfrm flipH="1">
              <a:off x="6495125" y="5157192"/>
              <a:ext cx="237115" cy="309123"/>
            </a:xfrm>
            <a:prstGeom prst="line">
              <a:avLst/>
            </a:prstGeom>
            <a:ln>
              <a:solidFill>
                <a:schemeClr val="tx1"/>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cxnSp>
      </p:grpSp>
      <p:sp>
        <p:nvSpPr>
          <p:cNvPr id="38" name="Rectangle 37">
            <a:extLst>
              <a:ext uri="{FF2B5EF4-FFF2-40B4-BE49-F238E27FC236}">
                <a16:creationId xmlns:a16="http://schemas.microsoft.com/office/drawing/2014/main" id="{00157A8F-94F1-B418-EFA9-AAA4E2DEB6E9}"/>
              </a:ext>
            </a:extLst>
          </p:cNvPr>
          <p:cNvSpPr/>
          <p:nvPr/>
        </p:nvSpPr>
        <p:spPr>
          <a:xfrm>
            <a:off x="5648545" y="3429000"/>
            <a:ext cx="4725296" cy="2704159"/>
          </a:xfrm>
          <a:prstGeom prst="rect">
            <a:avLst/>
          </a:prstGeom>
          <a:ln>
            <a:solidFill>
              <a:schemeClr val="tx1"/>
            </a:solidFill>
            <a:prstDash val="lg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9" name="Picture 2" descr="https://static.thenounproject.com/png/47058-200.png">
            <a:extLst>
              <a:ext uri="{FF2B5EF4-FFF2-40B4-BE49-F238E27FC236}">
                <a16:creationId xmlns:a16="http://schemas.microsoft.com/office/drawing/2014/main" id="{9DBDB663-21DC-2C41-2EDE-83D26BDC1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844" y="4242269"/>
            <a:ext cx="1479070" cy="147907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3A04EFB4-6A49-0435-1EA1-D328285D67B9}"/>
              </a:ext>
            </a:extLst>
          </p:cNvPr>
          <p:cNvSpPr/>
          <p:nvPr/>
        </p:nvSpPr>
        <p:spPr>
          <a:xfrm>
            <a:off x="5804410" y="3915712"/>
            <a:ext cx="1583319" cy="338554"/>
          </a:xfrm>
          <a:prstGeom prst="rect">
            <a:avLst/>
          </a:prstGeom>
        </p:spPr>
        <p:txBody>
          <a:bodyPr wrap="none">
            <a:spAutoFit/>
          </a:bodyPr>
          <a:lstStyle/>
          <a:p>
            <a:r>
              <a:rPr lang="en-US" altLang="zh-CN" sz="1600" b="1" dirty="0"/>
              <a:t>Task</a:t>
            </a:r>
            <a:r>
              <a:rPr lang="zh-CN" altLang="en-US" sz="1600" b="1" dirty="0"/>
              <a:t> </a:t>
            </a:r>
            <a:r>
              <a:rPr lang="en-US" altLang="zh-CN" sz="1600" b="1" dirty="0"/>
              <a:t>Metadata</a:t>
            </a:r>
            <a:endParaRPr lang="en-US" sz="1600" b="1" dirty="0"/>
          </a:p>
        </p:txBody>
      </p:sp>
      <p:sp>
        <p:nvSpPr>
          <p:cNvPr id="41" name="Rectangle 40">
            <a:extLst>
              <a:ext uri="{FF2B5EF4-FFF2-40B4-BE49-F238E27FC236}">
                <a16:creationId xmlns:a16="http://schemas.microsoft.com/office/drawing/2014/main" id="{B6466D6A-5A17-2625-9305-299EE5E8503D}"/>
              </a:ext>
            </a:extLst>
          </p:cNvPr>
          <p:cNvSpPr/>
          <p:nvPr/>
        </p:nvSpPr>
        <p:spPr>
          <a:xfrm>
            <a:off x="8003495" y="5726409"/>
            <a:ext cx="1649041" cy="338554"/>
          </a:xfrm>
          <a:prstGeom prst="rect">
            <a:avLst/>
          </a:prstGeom>
        </p:spPr>
        <p:txBody>
          <a:bodyPr wrap="none">
            <a:spAutoFit/>
          </a:bodyPr>
          <a:lstStyle/>
          <a:p>
            <a:r>
              <a:rPr lang="en-US" altLang="zh-CN" sz="1600" b="1" dirty="0"/>
              <a:t>Task</a:t>
            </a:r>
            <a:r>
              <a:rPr lang="zh-CN" altLang="en-US" sz="1600" b="1" dirty="0"/>
              <a:t> </a:t>
            </a:r>
            <a:r>
              <a:rPr lang="en-US" altLang="zh-CN" sz="1600" b="1" dirty="0"/>
              <a:t>Subgraph</a:t>
            </a:r>
            <a:endParaRPr lang="en-US" sz="1600" b="1" dirty="0"/>
          </a:p>
        </p:txBody>
      </p:sp>
      <p:pic>
        <p:nvPicPr>
          <p:cNvPr id="42" name="Picture 41">
            <a:extLst>
              <a:ext uri="{FF2B5EF4-FFF2-40B4-BE49-F238E27FC236}">
                <a16:creationId xmlns:a16="http://schemas.microsoft.com/office/drawing/2014/main" id="{B262E68D-E4ED-D312-2E96-54AECFE4776F}"/>
              </a:ext>
            </a:extLst>
          </p:cNvPr>
          <p:cNvPicPr>
            <a:picLocks noChangeAspect="1"/>
          </p:cNvPicPr>
          <p:nvPr/>
        </p:nvPicPr>
        <p:blipFill>
          <a:blip r:embed="rId4"/>
          <a:stretch>
            <a:fillRect/>
          </a:stretch>
        </p:blipFill>
        <p:spPr>
          <a:xfrm>
            <a:off x="4922686" y="598476"/>
            <a:ext cx="7069535" cy="694139"/>
          </a:xfrm>
          <a:prstGeom prst="rect">
            <a:avLst/>
          </a:prstGeom>
        </p:spPr>
      </p:pic>
      <p:pic>
        <p:nvPicPr>
          <p:cNvPr id="43" name="Picture 42">
            <a:extLst>
              <a:ext uri="{FF2B5EF4-FFF2-40B4-BE49-F238E27FC236}">
                <a16:creationId xmlns:a16="http://schemas.microsoft.com/office/drawing/2014/main" id="{8AB93B14-88F1-1083-BBEC-676552FB9D8A}"/>
              </a:ext>
            </a:extLst>
          </p:cNvPr>
          <p:cNvPicPr>
            <a:picLocks noChangeAspect="1"/>
          </p:cNvPicPr>
          <p:nvPr/>
        </p:nvPicPr>
        <p:blipFill>
          <a:blip r:embed="rId5"/>
          <a:stretch>
            <a:fillRect/>
          </a:stretch>
        </p:blipFill>
        <p:spPr>
          <a:xfrm>
            <a:off x="4941936" y="108778"/>
            <a:ext cx="7069535" cy="434892"/>
          </a:xfrm>
          <a:prstGeom prst="rect">
            <a:avLst/>
          </a:prstGeom>
        </p:spPr>
      </p:pic>
      <p:sp>
        <p:nvSpPr>
          <p:cNvPr id="45" name="TextBox 44">
            <a:extLst>
              <a:ext uri="{FF2B5EF4-FFF2-40B4-BE49-F238E27FC236}">
                <a16:creationId xmlns:a16="http://schemas.microsoft.com/office/drawing/2014/main" id="{214C38BA-B5AD-7D5D-7E88-768D324CFE33}"/>
              </a:ext>
            </a:extLst>
          </p:cNvPr>
          <p:cNvSpPr txBox="1"/>
          <p:nvPr/>
        </p:nvSpPr>
        <p:spPr>
          <a:xfrm>
            <a:off x="493873" y="6035669"/>
            <a:ext cx="3407752" cy="369332"/>
          </a:xfrm>
          <a:prstGeom prst="rect">
            <a:avLst/>
          </a:prstGeom>
          <a:noFill/>
        </p:spPr>
        <p:txBody>
          <a:bodyPr wrap="square">
            <a:spAutoFit/>
          </a:bodyPr>
          <a:lstStyle/>
          <a:p>
            <a:r>
              <a:rPr lang="zh-CN" altLang="en-US" sz="1800" b="1" dirty="0"/>
              <a:t>* </a:t>
            </a:r>
            <a:r>
              <a:rPr lang="en-US" altLang="zh-CN" sz="1800" b="1" dirty="0"/>
              <a:t>UDF</a:t>
            </a:r>
            <a:r>
              <a:rPr lang="zh-CN" altLang="en-US" sz="1800" b="1" dirty="0"/>
              <a:t> </a:t>
            </a:r>
            <a:r>
              <a:rPr lang="en-US" altLang="zh-CN" sz="1800" b="1" dirty="0"/>
              <a:t>=</a:t>
            </a:r>
            <a:r>
              <a:rPr lang="zh-CN" altLang="en-US" sz="1800" b="1" dirty="0"/>
              <a:t> </a:t>
            </a:r>
            <a:r>
              <a:rPr lang="en-US" altLang="zh-CN" sz="1800" b="1" dirty="0"/>
              <a:t>user-defined</a:t>
            </a:r>
            <a:r>
              <a:rPr lang="zh-CN" altLang="en-US" sz="1800" b="1" dirty="0"/>
              <a:t> </a:t>
            </a:r>
            <a:r>
              <a:rPr lang="en-US" altLang="zh-CN" sz="1800" b="1" dirty="0"/>
              <a:t>function</a:t>
            </a:r>
            <a:endParaRPr lang="en-US" dirty="0"/>
          </a:p>
        </p:txBody>
      </p:sp>
    </p:spTree>
    <p:extLst>
      <p:ext uri="{BB962C8B-B14F-4D97-AF65-F5344CB8AC3E}">
        <p14:creationId xmlns:p14="http://schemas.microsoft.com/office/powerpoint/2010/main" val="6240247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23</a:t>
            </a:fld>
            <a:endParaRPr lang="en-US" sz="2000" dirty="0">
              <a:solidFill>
                <a:schemeClr val="tx1"/>
              </a:solidFill>
              <a:latin typeface="Arial" pitchFamily="34" charset="0"/>
              <a:cs typeface="Arial" pitchFamily="34" charset="0"/>
            </a:endParaRPr>
          </a:p>
        </p:txBody>
      </p:sp>
      <p:pic>
        <p:nvPicPr>
          <p:cNvPr id="42" name="Picture 41">
            <a:extLst>
              <a:ext uri="{FF2B5EF4-FFF2-40B4-BE49-F238E27FC236}">
                <a16:creationId xmlns:a16="http://schemas.microsoft.com/office/drawing/2014/main" id="{B262E68D-E4ED-D312-2E96-54AECFE4776F}"/>
              </a:ext>
            </a:extLst>
          </p:cNvPr>
          <p:cNvPicPr>
            <a:picLocks noChangeAspect="1"/>
          </p:cNvPicPr>
          <p:nvPr/>
        </p:nvPicPr>
        <p:blipFill>
          <a:blip r:embed="rId3"/>
          <a:stretch>
            <a:fillRect/>
          </a:stretch>
        </p:blipFill>
        <p:spPr>
          <a:xfrm>
            <a:off x="4922686" y="598476"/>
            <a:ext cx="7069535" cy="694139"/>
          </a:xfrm>
          <a:prstGeom prst="rect">
            <a:avLst/>
          </a:prstGeom>
        </p:spPr>
      </p:pic>
      <p:pic>
        <p:nvPicPr>
          <p:cNvPr id="43" name="Picture 42">
            <a:extLst>
              <a:ext uri="{FF2B5EF4-FFF2-40B4-BE49-F238E27FC236}">
                <a16:creationId xmlns:a16="http://schemas.microsoft.com/office/drawing/2014/main" id="{8AB93B14-88F1-1083-BBEC-676552FB9D8A}"/>
              </a:ext>
            </a:extLst>
          </p:cNvPr>
          <p:cNvPicPr>
            <a:picLocks noChangeAspect="1"/>
          </p:cNvPicPr>
          <p:nvPr/>
        </p:nvPicPr>
        <p:blipFill>
          <a:blip r:embed="rId4"/>
          <a:stretch>
            <a:fillRect/>
          </a:stretch>
        </p:blipFill>
        <p:spPr>
          <a:xfrm>
            <a:off x="4941936" y="108778"/>
            <a:ext cx="7069535" cy="434892"/>
          </a:xfrm>
          <a:prstGeom prst="rect">
            <a:avLst/>
          </a:prstGeom>
        </p:spPr>
      </p:pic>
      <p:pic>
        <p:nvPicPr>
          <p:cNvPr id="3" name="Picture 2">
            <a:extLst>
              <a:ext uri="{FF2B5EF4-FFF2-40B4-BE49-F238E27FC236}">
                <a16:creationId xmlns:a16="http://schemas.microsoft.com/office/drawing/2014/main" id="{2FC3CB7E-26A8-54D3-1C12-BEC4FA4C3B08}"/>
              </a:ext>
            </a:extLst>
          </p:cNvPr>
          <p:cNvPicPr>
            <a:picLocks noChangeAspect="1"/>
          </p:cNvPicPr>
          <p:nvPr/>
        </p:nvPicPr>
        <p:blipFill>
          <a:blip r:embed="rId5"/>
          <a:stretch>
            <a:fillRect/>
          </a:stretch>
        </p:blipFill>
        <p:spPr>
          <a:xfrm>
            <a:off x="731856" y="1500208"/>
            <a:ext cx="10487166" cy="4973693"/>
          </a:xfrm>
          <a:prstGeom prst="rect">
            <a:avLst/>
          </a:prstGeom>
        </p:spPr>
      </p:pic>
    </p:spTree>
    <p:extLst>
      <p:ext uri="{BB962C8B-B14F-4D97-AF65-F5344CB8AC3E}">
        <p14:creationId xmlns:p14="http://schemas.microsoft.com/office/powerpoint/2010/main" val="238348753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24</a:t>
            </a:fld>
            <a:endParaRPr lang="en-US" sz="2000" dirty="0">
              <a:solidFill>
                <a:schemeClr val="tx1"/>
              </a:solidFill>
              <a:latin typeface="Arial" pitchFamily="34" charset="0"/>
              <a:cs typeface="Arial" pitchFamily="34" charset="0"/>
            </a:endParaRPr>
          </a:p>
        </p:txBody>
      </p:sp>
      <p:pic>
        <p:nvPicPr>
          <p:cNvPr id="42" name="Picture 41">
            <a:extLst>
              <a:ext uri="{FF2B5EF4-FFF2-40B4-BE49-F238E27FC236}">
                <a16:creationId xmlns:a16="http://schemas.microsoft.com/office/drawing/2014/main" id="{B262E68D-E4ED-D312-2E96-54AECFE4776F}"/>
              </a:ext>
            </a:extLst>
          </p:cNvPr>
          <p:cNvPicPr>
            <a:picLocks noChangeAspect="1"/>
          </p:cNvPicPr>
          <p:nvPr/>
        </p:nvPicPr>
        <p:blipFill>
          <a:blip r:embed="rId3"/>
          <a:stretch>
            <a:fillRect/>
          </a:stretch>
        </p:blipFill>
        <p:spPr>
          <a:xfrm>
            <a:off x="4922686" y="598476"/>
            <a:ext cx="7069535" cy="694139"/>
          </a:xfrm>
          <a:prstGeom prst="rect">
            <a:avLst/>
          </a:prstGeom>
        </p:spPr>
      </p:pic>
      <p:pic>
        <p:nvPicPr>
          <p:cNvPr id="43" name="Picture 42">
            <a:extLst>
              <a:ext uri="{FF2B5EF4-FFF2-40B4-BE49-F238E27FC236}">
                <a16:creationId xmlns:a16="http://schemas.microsoft.com/office/drawing/2014/main" id="{8AB93B14-88F1-1083-BBEC-676552FB9D8A}"/>
              </a:ext>
            </a:extLst>
          </p:cNvPr>
          <p:cNvPicPr>
            <a:picLocks noChangeAspect="1"/>
          </p:cNvPicPr>
          <p:nvPr/>
        </p:nvPicPr>
        <p:blipFill>
          <a:blip r:embed="rId4"/>
          <a:stretch>
            <a:fillRect/>
          </a:stretch>
        </p:blipFill>
        <p:spPr>
          <a:xfrm>
            <a:off x="4941936" y="108778"/>
            <a:ext cx="7069535" cy="434892"/>
          </a:xfrm>
          <a:prstGeom prst="rect">
            <a:avLst/>
          </a:prstGeom>
        </p:spPr>
      </p:pic>
      <p:sp>
        <p:nvSpPr>
          <p:cNvPr id="4" name="TextBox 83">
            <a:extLst>
              <a:ext uri="{FF2B5EF4-FFF2-40B4-BE49-F238E27FC236}">
                <a16:creationId xmlns:a16="http://schemas.microsoft.com/office/drawing/2014/main" id="{9625E70A-FD5F-3416-42F6-938B8EA8ED5F}"/>
              </a:ext>
            </a:extLst>
          </p:cNvPr>
          <p:cNvSpPr txBox="1"/>
          <p:nvPr/>
        </p:nvSpPr>
        <p:spPr>
          <a:xfrm>
            <a:off x="2820463" y="5545977"/>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5" name="组合 243">
            <a:extLst>
              <a:ext uri="{FF2B5EF4-FFF2-40B4-BE49-F238E27FC236}">
                <a16:creationId xmlns:a16="http://schemas.microsoft.com/office/drawing/2014/main" id="{16D15982-2C57-227D-0217-1C51B5742C95}"/>
              </a:ext>
            </a:extLst>
          </p:cNvPr>
          <p:cNvGrpSpPr/>
          <p:nvPr/>
        </p:nvGrpSpPr>
        <p:grpSpPr>
          <a:xfrm>
            <a:off x="2432398" y="4948475"/>
            <a:ext cx="2712670" cy="553352"/>
            <a:chOff x="29034" y="2389200"/>
            <a:chExt cx="2712670" cy="553352"/>
          </a:xfrm>
        </p:grpSpPr>
        <p:pic>
          <p:nvPicPr>
            <p:cNvPr id="7" name="图片 244">
              <a:extLst>
                <a:ext uri="{FF2B5EF4-FFF2-40B4-BE49-F238E27FC236}">
                  <a16:creationId xmlns:a16="http://schemas.microsoft.com/office/drawing/2014/main" id="{CD693DE1-B63C-5C74-181F-A75DDBA7A57E}"/>
                </a:ext>
              </a:extLst>
            </p:cNvPr>
            <p:cNvPicPr>
              <a:picLocks noChangeAspect="1"/>
            </p:cNvPicPr>
            <p:nvPr/>
          </p:nvPicPr>
          <p:blipFill>
            <a:blip r:embed="rId5"/>
            <a:stretch>
              <a:fillRect/>
            </a:stretch>
          </p:blipFill>
          <p:spPr>
            <a:xfrm>
              <a:off x="29034" y="2389200"/>
              <a:ext cx="873714" cy="553352"/>
            </a:xfrm>
            <a:prstGeom prst="rect">
              <a:avLst/>
            </a:prstGeom>
          </p:spPr>
        </p:pic>
        <p:sp>
          <p:nvSpPr>
            <p:cNvPr id="8" name="圆角矩形 245">
              <a:extLst>
                <a:ext uri="{FF2B5EF4-FFF2-40B4-BE49-F238E27FC236}">
                  <a16:creationId xmlns:a16="http://schemas.microsoft.com/office/drawing/2014/main" id="{DD6CF713-36A6-1A4F-E8F3-8943068E6192}"/>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246">
              <a:extLst>
                <a:ext uri="{FF2B5EF4-FFF2-40B4-BE49-F238E27FC236}">
                  <a16:creationId xmlns:a16="http://schemas.microsoft.com/office/drawing/2014/main" id="{DF855C00-9D40-3A1D-67EE-7B025E44A574}"/>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247">
              <a:extLst>
                <a:ext uri="{FF2B5EF4-FFF2-40B4-BE49-F238E27FC236}">
                  <a16:creationId xmlns:a16="http://schemas.microsoft.com/office/drawing/2014/main" id="{A579A550-3278-C69E-F644-B856DA63C000}"/>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248">
              <a:extLst>
                <a:ext uri="{FF2B5EF4-FFF2-40B4-BE49-F238E27FC236}">
                  <a16:creationId xmlns:a16="http://schemas.microsoft.com/office/drawing/2014/main" id="{60D97B85-1E5B-6A72-4DC6-3957DDCE2BE3}"/>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249">
              <a:extLst>
                <a:ext uri="{FF2B5EF4-FFF2-40B4-BE49-F238E27FC236}">
                  <a16:creationId xmlns:a16="http://schemas.microsoft.com/office/drawing/2014/main" id="{6E9A2AC9-11CD-96F4-B7E2-35F964983F3C}"/>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250">
              <a:extLst>
                <a:ext uri="{FF2B5EF4-FFF2-40B4-BE49-F238E27FC236}">
                  <a16:creationId xmlns:a16="http://schemas.microsoft.com/office/drawing/2014/main" id="{44734C58-0AD6-173F-E924-C45E9C6BDBBF}"/>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251">
              <a:extLst>
                <a:ext uri="{FF2B5EF4-FFF2-40B4-BE49-F238E27FC236}">
                  <a16:creationId xmlns:a16="http://schemas.microsoft.com/office/drawing/2014/main" id="{85CB0F40-DDD0-4A7A-C595-FAAC63027B84}"/>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252">
              <a:extLst>
                <a:ext uri="{FF2B5EF4-FFF2-40B4-BE49-F238E27FC236}">
                  <a16:creationId xmlns:a16="http://schemas.microsoft.com/office/drawing/2014/main" id="{65ED3CF2-18BA-0774-EC9A-15DFCB123651}"/>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254">
            <a:extLst>
              <a:ext uri="{FF2B5EF4-FFF2-40B4-BE49-F238E27FC236}">
                <a16:creationId xmlns:a16="http://schemas.microsoft.com/office/drawing/2014/main" id="{86C102ED-5FC7-1310-52B8-6742FC24A015}"/>
              </a:ext>
            </a:extLst>
          </p:cNvPr>
          <p:cNvGrpSpPr/>
          <p:nvPr/>
        </p:nvGrpSpPr>
        <p:grpSpPr>
          <a:xfrm>
            <a:off x="2427386" y="4435779"/>
            <a:ext cx="2712670" cy="553352"/>
            <a:chOff x="29034" y="2389200"/>
            <a:chExt cx="2712670" cy="553352"/>
          </a:xfrm>
        </p:grpSpPr>
        <p:pic>
          <p:nvPicPr>
            <p:cNvPr id="17" name="图片 255">
              <a:extLst>
                <a:ext uri="{FF2B5EF4-FFF2-40B4-BE49-F238E27FC236}">
                  <a16:creationId xmlns:a16="http://schemas.microsoft.com/office/drawing/2014/main" id="{273CF393-3D13-9D88-6EEE-3CFFB5351844}"/>
                </a:ext>
              </a:extLst>
            </p:cNvPr>
            <p:cNvPicPr>
              <a:picLocks noChangeAspect="1"/>
            </p:cNvPicPr>
            <p:nvPr/>
          </p:nvPicPr>
          <p:blipFill>
            <a:blip r:embed="rId5"/>
            <a:stretch>
              <a:fillRect/>
            </a:stretch>
          </p:blipFill>
          <p:spPr>
            <a:xfrm>
              <a:off x="29034" y="2389200"/>
              <a:ext cx="873714" cy="553352"/>
            </a:xfrm>
            <a:prstGeom prst="rect">
              <a:avLst/>
            </a:prstGeom>
          </p:spPr>
        </p:pic>
        <p:sp>
          <p:nvSpPr>
            <p:cNvPr id="18" name="圆角矩形 256">
              <a:extLst>
                <a:ext uri="{FF2B5EF4-FFF2-40B4-BE49-F238E27FC236}">
                  <a16:creationId xmlns:a16="http://schemas.microsoft.com/office/drawing/2014/main" id="{A998895B-A288-C2C1-4D86-B77FEEC690CF}"/>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257">
              <a:extLst>
                <a:ext uri="{FF2B5EF4-FFF2-40B4-BE49-F238E27FC236}">
                  <a16:creationId xmlns:a16="http://schemas.microsoft.com/office/drawing/2014/main" id="{83A2E036-2516-09CA-FBA9-6F84F7398A44}"/>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258">
              <a:extLst>
                <a:ext uri="{FF2B5EF4-FFF2-40B4-BE49-F238E27FC236}">
                  <a16:creationId xmlns:a16="http://schemas.microsoft.com/office/drawing/2014/main" id="{47A0CD7D-4A57-D089-1EB4-23EB7E107B0D}"/>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59">
              <a:extLst>
                <a:ext uri="{FF2B5EF4-FFF2-40B4-BE49-F238E27FC236}">
                  <a16:creationId xmlns:a16="http://schemas.microsoft.com/office/drawing/2014/main" id="{6A32353E-B81E-CF9F-3615-5C80B0825E18}"/>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60">
              <a:extLst>
                <a:ext uri="{FF2B5EF4-FFF2-40B4-BE49-F238E27FC236}">
                  <a16:creationId xmlns:a16="http://schemas.microsoft.com/office/drawing/2014/main" id="{E311361E-477A-27F0-0995-FD556321FED8}"/>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61">
              <a:extLst>
                <a:ext uri="{FF2B5EF4-FFF2-40B4-BE49-F238E27FC236}">
                  <a16:creationId xmlns:a16="http://schemas.microsoft.com/office/drawing/2014/main" id="{533DED15-E189-1B8B-2DAE-8D703DD7E189}"/>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4" name="组合 263">
            <a:extLst>
              <a:ext uri="{FF2B5EF4-FFF2-40B4-BE49-F238E27FC236}">
                <a16:creationId xmlns:a16="http://schemas.microsoft.com/office/drawing/2014/main" id="{B99EEA7C-75A7-DCF8-8D0D-D9E935804724}"/>
              </a:ext>
            </a:extLst>
          </p:cNvPr>
          <p:cNvGrpSpPr/>
          <p:nvPr/>
        </p:nvGrpSpPr>
        <p:grpSpPr>
          <a:xfrm>
            <a:off x="2432398" y="3889308"/>
            <a:ext cx="2712670" cy="553352"/>
            <a:chOff x="29034" y="2389200"/>
            <a:chExt cx="2712670" cy="553352"/>
          </a:xfrm>
        </p:grpSpPr>
        <p:pic>
          <p:nvPicPr>
            <p:cNvPr id="25" name="图片 264">
              <a:extLst>
                <a:ext uri="{FF2B5EF4-FFF2-40B4-BE49-F238E27FC236}">
                  <a16:creationId xmlns:a16="http://schemas.microsoft.com/office/drawing/2014/main" id="{B36654D8-3798-7E39-CD7A-7652DA817CF4}"/>
                </a:ext>
              </a:extLst>
            </p:cNvPr>
            <p:cNvPicPr>
              <a:picLocks noChangeAspect="1"/>
            </p:cNvPicPr>
            <p:nvPr/>
          </p:nvPicPr>
          <p:blipFill>
            <a:blip r:embed="rId5"/>
            <a:stretch>
              <a:fillRect/>
            </a:stretch>
          </p:blipFill>
          <p:spPr>
            <a:xfrm>
              <a:off x="29034" y="2389200"/>
              <a:ext cx="873714" cy="553352"/>
            </a:xfrm>
            <a:prstGeom prst="rect">
              <a:avLst/>
            </a:prstGeom>
          </p:spPr>
        </p:pic>
        <p:sp>
          <p:nvSpPr>
            <p:cNvPr id="26" name="圆角矩形 265">
              <a:extLst>
                <a:ext uri="{FF2B5EF4-FFF2-40B4-BE49-F238E27FC236}">
                  <a16:creationId xmlns:a16="http://schemas.microsoft.com/office/drawing/2014/main" id="{245D4A56-74B7-EDF9-6975-E523D1997444}"/>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6">
              <a:extLst>
                <a:ext uri="{FF2B5EF4-FFF2-40B4-BE49-F238E27FC236}">
                  <a16:creationId xmlns:a16="http://schemas.microsoft.com/office/drawing/2014/main" id="{54AA322D-0520-6D35-026B-D19BEF3DE447}"/>
                </a:ext>
              </a:extLst>
            </p:cNvPr>
            <p:cNvSpPr/>
            <p:nvPr/>
          </p:nvSpPr>
          <p:spPr>
            <a:xfrm>
              <a:off x="855631" y="2542501"/>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67">
              <a:extLst>
                <a:ext uri="{FF2B5EF4-FFF2-40B4-BE49-F238E27FC236}">
                  <a16:creationId xmlns:a16="http://schemas.microsoft.com/office/drawing/2014/main" id="{FD3C585D-22E0-ED62-4D53-FEDEF29E21C1}"/>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68">
              <a:extLst>
                <a:ext uri="{FF2B5EF4-FFF2-40B4-BE49-F238E27FC236}">
                  <a16:creationId xmlns:a16="http://schemas.microsoft.com/office/drawing/2014/main" id="{CEF8D9C4-2BE9-78DD-E426-1C77C718F4F0}"/>
                </a:ext>
              </a:extLst>
            </p:cNvPr>
            <p:cNvSpPr/>
            <p:nvPr/>
          </p:nvSpPr>
          <p:spPr>
            <a:xfrm>
              <a:off x="1162410" y="2540522"/>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269">
              <a:extLst>
                <a:ext uri="{FF2B5EF4-FFF2-40B4-BE49-F238E27FC236}">
                  <a16:creationId xmlns:a16="http://schemas.microsoft.com/office/drawing/2014/main" id="{34D9BA47-45E5-99AC-AD10-1D84F1C59EF7}"/>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矩形 270">
              <a:extLst>
                <a:ext uri="{FF2B5EF4-FFF2-40B4-BE49-F238E27FC236}">
                  <a16:creationId xmlns:a16="http://schemas.microsoft.com/office/drawing/2014/main" id="{1A582950-7138-BDD2-3D15-41FBDEEBDA2E}"/>
                </a:ext>
              </a:extLst>
            </p:cNvPr>
            <p:cNvSpPr/>
            <p:nvPr/>
          </p:nvSpPr>
          <p:spPr>
            <a:xfrm>
              <a:off x="1471167" y="2540526"/>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271">
              <a:extLst>
                <a:ext uri="{FF2B5EF4-FFF2-40B4-BE49-F238E27FC236}">
                  <a16:creationId xmlns:a16="http://schemas.microsoft.com/office/drawing/2014/main" id="{5AE937A3-BE75-C22F-4850-2A7E1C1AF506}"/>
                </a:ext>
              </a:extLst>
            </p:cNvPr>
            <p:cNvSpPr/>
            <p:nvPr/>
          </p:nvSpPr>
          <p:spPr>
            <a:xfrm>
              <a:off x="1623567" y="2538550"/>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矩形 272">
              <a:extLst>
                <a:ext uri="{FF2B5EF4-FFF2-40B4-BE49-F238E27FC236}">
                  <a16:creationId xmlns:a16="http://schemas.microsoft.com/office/drawing/2014/main" id="{C60E398D-8C73-0D2F-6521-C86727A8D275}"/>
                </a:ext>
              </a:extLst>
            </p:cNvPr>
            <p:cNvSpPr/>
            <p:nvPr/>
          </p:nvSpPr>
          <p:spPr>
            <a:xfrm>
              <a:off x="1777946" y="2538547"/>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273">
              <a:extLst>
                <a:ext uri="{FF2B5EF4-FFF2-40B4-BE49-F238E27FC236}">
                  <a16:creationId xmlns:a16="http://schemas.microsoft.com/office/drawing/2014/main" id="{2EC074CF-F190-942B-0285-045CD8AA8CA8}"/>
                </a:ext>
              </a:extLst>
            </p:cNvPr>
            <p:cNvSpPr/>
            <p:nvPr/>
          </p:nvSpPr>
          <p:spPr>
            <a:xfrm>
              <a:off x="1930346" y="25408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5" name="Rounded Rectangle 34">
            <a:extLst>
              <a:ext uri="{FF2B5EF4-FFF2-40B4-BE49-F238E27FC236}">
                <a16:creationId xmlns:a16="http://schemas.microsoft.com/office/drawing/2014/main" id="{F6B73EDD-87C5-AADB-D13A-3B599DE967B8}"/>
              </a:ext>
            </a:extLst>
          </p:cNvPr>
          <p:cNvSpPr/>
          <p:nvPr/>
        </p:nvSpPr>
        <p:spPr>
          <a:xfrm>
            <a:off x="2155593" y="2599455"/>
            <a:ext cx="3526555" cy="3550974"/>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TextBox 83">
            <a:extLst>
              <a:ext uri="{FF2B5EF4-FFF2-40B4-BE49-F238E27FC236}">
                <a16:creationId xmlns:a16="http://schemas.microsoft.com/office/drawing/2014/main" id="{0991BEF3-645E-7C27-6D2E-1E801FDCABC1}"/>
              </a:ext>
            </a:extLst>
          </p:cNvPr>
          <p:cNvSpPr txBox="1"/>
          <p:nvPr/>
        </p:nvSpPr>
        <p:spPr>
          <a:xfrm>
            <a:off x="7091970" y="5565467"/>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37" name="组合 243">
            <a:extLst>
              <a:ext uri="{FF2B5EF4-FFF2-40B4-BE49-F238E27FC236}">
                <a16:creationId xmlns:a16="http://schemas.microsoft.com/office/drawing/2014/main" id="{82BC5657-8AF5-124F-CE81-07C72890FC97}"/>
              </a:ext>
            </a:extLst>
          </p:cNvPr>
          <p:cNvGrpSpPr/>
          <p:nvPr/>
        </p:nvGrpSpPr>
        <p:grpSpPr>
          <a:xfrm>
            <a:off x="6703905" y="4967965"/>
            <a:ext cx="2712670" cy="553352"/>
            <a:chOff x="29034" y="2389200"/>
            <a:chExt cx="2712670" cy="553352"/>
          </a:xfrm>
        </p:grpSpPr>
        <p:pic>
          <p:nvPicPr>
            <p:cNvPr id="38" name="图片 244">
              <a:extLst>
                <a:ext uri="{FF2B5EF4-FFF2-40B4-BE49-F238E27FC236}">
                  <a16:creationId xmlns:a16="http://schemas.microsoft.com/office/drawing/2014/main" id="{7B450DD6-0BEC-0907-7C95-3656EF4E4C13}"/>
                </a:ext>
              </a:extLst>
            </p:cNvPr>
            <p:cNvPicPr>
              <a:picLocks noChangeAspect="1"/>
            </p:cNvPicPr>
            <p:nvPr/>
          </p:nvPicPr>
          <p:blipFill>
            <a:blip r:embed="rId5"/>
            <a:stretch>
              <a:fillRect/>
            </a:stretch>
          </p:blipFill>
          <p:spPr>
            <a:xfrm>
              <a:off x="29034" y="2389200"/>
              <a:ext cx="873714" cy="553352"/>
            </a:xfrm>
            <a:prstGeom prst="rect">
              <a:avLst/>
            </a:prstGeom>
          </p:spPr>
        </p:pic>
        <p:sp>
          <p:nvSpPr>
            <p:cNvPr id="39" name="圆角矩形 245">
              <a:extLst>
                <a:ext uri="{FF2B5EF4-FFF2-40B4-BE49-F238E27FC236}">
                  <a16:creationId xmlns:a16="http://schemas.microsoft.com/office/drawing/2014/main" id="{A11EB0F2-96FC-7CFB-0F8C-33CE71754A8B}"/>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246">
              <a:extLst>
                <a:ext uri="{FF2B5EF4-FFF2-40B4-BE49-F238E27FC236}">
                  <a16:creationId xmlns:a16="http://schemas.microsoft.com/office/drawing/2014/main" id="{416E3629-024D-D5EB-5E10-A2AFC469C9BB}"/>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247">
              <a:extLst>
                <a:ext uri="{FF2B5EF4-FFF2-40B4-BE49-F238E27FC236}">
                  <a16:creationId xmlns:a16="http://schemas.microsoft.com/office/drawing/2014/main" id="{16DA8E51-C190-CBF9-1622-F77635241316}"/>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矩形 248">
              <a:extLst>
                <a:ext uri="{FF2B5EF4-FFF2-40B4-BE49-F238E27FC236}">
                  <a16:creationId xmlns:a16="http://schemas.microsoft.com/office/drawing/2014/main" id="{8AB62080-A16A-D78E-DAE8-615C7000D2FB}"/>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249">
              <a:extLst>
                <a:ext uri="{FF2B5EF4-FFF2-40B4-BE49-F238E27FC236}">
                  <a16:creationId xmlns:a16="http://schemas.microsoft.com/office/drawing/2014/main" id="{F8DB4EA8-E71D-7361-F63B-8D22D0C4CAC2}"/>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250">
              <a:extLst>
                <a:ext uri="{FF2B5EF4-FFF2-40B4-BE49-F238E27FC236}">
                  <a16:creationId xmlns:a16="http://schemas.microsoft.com/office/drawing/2014/main" id="{3C7173D7-DA05-D016-A8FC-A6D8235D4256}"/>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251">
              <a:extLst>
                <a:ext uri="{FF2B5EF4-FFF2-40B4-BE49-F238E27FC236}">
                  <a16:creationId xmlns:a16="http://schemas.microsoft.com/office/drawing/2014/main" id="{E3B9A5B4-4452-2C90-BF64-FEFCED0A1CAE}"/>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矩形 252">
              <a:extLst>
                <a:ext uri="{FF2B5EF4-FFF2-40B4-BE49-F238E27FC236}">
                  <a16:creationId xmlns:a16="http://schemas.microsoft.com/office/drawing/2014/main" id="{D1AAF81F-1EE9-56A3-BEE8-6897418C74FC}"/>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9" name="组合 254">
            <a:extLst>
              <a:ext uri="{FF2B5EF4-FFF2-40B4-BE49-F238E27FC236}">
                <a16:creationId xmlns:a16="http://schemas.microsoft.com/office/drawing/2014/main" id="{1153A966-D339-48E0-3C05-B874A5C360D3}"/>
              </a:ext>
            </a:extLst>
          </p:cNvPr>
          <p:cNvGrpSpPr/>
          <p:nvPr/>
        </p:nvGrpSpPr>
        <p:grpSpPr>
          <a:xfrm>
            <a:off x="6698893" y="4455269"/>
            <a:ext cx="2712670" cy="553352"/>
            <a:chOff x="29034" y="2389200"/>
            <a:chExt cx="2712670" cy="553352"/>
          </a:xfrm>
        </p:grpSpPr>
        <p:pic>
          <p:nvPicPr>
            <p:cNvPr id="50" name="图片 255">
              <a:extLst>
                <a:ext uri="{FF2B5EF4-FFF2-40B4-BE49-F238E27FC236}">
                  <a16:creationId xmlns:a16="http://schemas.microsoft.com/office/drawing/2014/main" id="{91536CED-3F42-63E8-B853-FFB85EA74129}"/>
                </a:ext>
              </a:extLst>
            </p:cNvPr>
            <p:cNvPicPr>
              <a:picLocks noChangeAspect="1"/>
            </p:cNvPicPr>
            <p:nvPr/>
          </p:nvPicPr>
          <p:blipFill>
            <a:blip r:embed="rId5"/>
            <a:stretch>
              <a:fillRect/>
            </a:stretch>
          </p:blipFill>
          <p:spPr>
            <a:xfrm>
              <a:off x="29034" y="2389200"/>
              <a:ext cx="873714" cy="553352"/>
            </a:xfrm>
            <a:prstGeom prst="rect">
              <a:avLst/>
            </a:prstGeom>
          </p:spPr>
        </p:pic>
        <p:sp>
          <p:nvSpPr>
            <p:cNvPr id="51" name="圆角矩形 256">
              <a:extLst>
                <a:ext uri="{FF2B5EF4-FFF2-40B4-BE49-F238E27FC236}">
                  <a16:creationId xmlns:a16="http://schemas.microsoft.com/office/drawing/2014/main" id="{ED73DC7D-4E4F-E918-D583-8ADC2D8DC81B}"/>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257">
              <a:extLst>
                <a:ext uri="{FF2B5EF4-FFF2-40B4-BE49-F238E27FC236}">
                  <a16:creationId xmlns:a16="http://schemas.microsoft.com/office/drawing/2014/main" id="{7E59CD01-F678-7C1E-E582-0E6ABB4A2255}"/>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矩形 258">
              <a:extLst>
                <a:ext uri="{FF2B5EF4-FFF2-40B4-BE49-F238E27FC236}">
                  <a16:creationId xmlns:a16="http://schemas.microsoft.com/office/drawing/2014/main" id="{9CAD0E2C-016E-185C-B4EB-DDFDFB29DB10}"/>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259">
              <a:extLst>
                <a:ext uri="{FF2B5EF4-FFF2-40B4-BE49-F238E27FC236}">
                  <a16:creationId xmlns:a16="http://schemas.microsoft.com/office/drawing/2014/main" id="{E3B1856B-1FDF-FA55-DBD4-0D251F7AD8AF}"/>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5" name="矩形 260">
              <a:extLst>
                <a:ext uri="{FF2B5EF4-FFF2-40B4-BE49-F238E27FC236}">
                  <a16:creationId xmlns:a16="http://schemas.microsoft.com/office/drawing/2014/main" id="{70A86236-EC93-597A-D373-92E69F665D79}"/>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矩形 261">
              <a:extLst>
                <a:ext uri="{FF2B5EF4-FFF2-40B4-BE49-F238E27FC236}">
                  <a16:creationId xmlns:a16="http://schemas.microsoft.com/office/drawing/2014/main" id="{F1FD3A1F-C0F6-C129-1AC0-F93389D5B8B5}"/>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7" name="组合 263">
            <a:extLst>
              <a:ext uri="{FF2B5EF4-FFF2-40B4-BE49-F238E27FC236}">
                <a16:creationId xmlns:a16="http://schemas.microsoft.com/office/drawing/2014/main" id="{E0E4A34F-28FA-E9AD-71F4-E4E81A70A2BD}"/>
              </a:ext>
            </a:extLst>
          </p:cNvPr>
          <p:cNvGrpSpPr/>
          <p:nvPr/>
        </p:nvGrpSpPr>
        <p:grpSpPr>
          <a:xfrm>
            <a:off x="6703905" y="3908798"/>
            <a:ext cx="2712670" cy="553352"/>
            <a:chOff x="29034" y="2389200"/>
            <a:chExt cx="2712670" cy="553352"/>
          </a:xfrm>
        </p:grpSpPr>
        <p:pic>
          <p:nvPicPr>
            <p:cNvPr id="58" name="图片 264">
              <a:extLst>
                <a:ext uri="{FF2B5EF4-FFF2-40B4-BE49-F238E27FC236}">
                  <a16:creationId xmlns:a16="http://schemas.microsoft.com/office/drawing/2014/main" id="{B0D63E81-61D5-ED63-14CA-A547026494B9}"/>
                </a:ext>
              </a:extLst>
            </p:cNvPr>
            <p:cNvPicPr>
              <a:picLocks noChangeAspect="1"/>
            </p:cNvPicPr>
            <p:nvPr/>
          </p:nvPicPr>
          <p:blipFill>
            <a:blip r:embed="rId5"/>
            <a:stretch>
              <a:fillRect/>
            </a:stretch>
          </p:blipFill>
          <p:spPr>
            <a:xfrm>
              <a:off x="29034" y="2389200"/>
              <a:ext cx="873714" cy="553352"/>
            </a:xfrm>
            <a:prstGeom prst="rect">
              <a:avLst/>
            </a:prstGeom>
          </p:spPr>
        </p:pic>
        <p:sp>
          <p:nvSpPr>
            <p:cNvPr id="59" name="圆角矩形 265">
              <a:extLst>
                <a:ext uri="{FF2B5EF4-FFF2-40B4-BE49-F238E27FC236}">
                  <a16:creationId xmlns:a16="http://schemas.microsoft.com/office/drawing/2014/main" id="{2BD38062-A515-6BFF-E090-28212AD26245}"/>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矩形 266">
              <a:extLst>
                <a:ext uri="{FF2B5EF4-FFF2-40B4-BE49-F238E27FC236}">
                  <a16:creationId xmlns:a16="http://schemas.microsoft.com/office/drawing/2014/main" id="{304144C9-2E0D-A837-E787-C268905E8A40}"/>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矩形 267">
              <a:extLst>
                <a:ext uri="{FF2B5EF4-FFF2-40B4-BE49-F238E27FC236}">
                  <a16:creationId xmlns:a16="http://schemas.microsoft.com/office/drawing/2014/main" id="{CCD06FDE-91EC-F9C8-C774-5C036E1706D6}"/>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矩形 268">
              <a:extLst>
                <a:ext uri="{FF2B5EF4-FFF2-40B4-BE49-F238E27FC236}">
                  <a16:creationId xmlns:a16="http://schemas.microsoft.com/office/drawing/2014/main" id="{34CCA9B8-CABC-A404-9FCB-2992B5CC9AD0}"/>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矩形 269">
              <a:extLst>
                <a:ext uri="{FF2B5EF4-FFF2-40B4-BE49-F238E27FC236}">
                  <a16:creationId xmlns:a16="http://schemas.microsoft.com/office/drawing/2014/main" id="{4B91FE73-9D38-1FF5-DE91-5D85204C0173}"/>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矩形 270">
              <a:extLst>
                <a:ext uri="{FF2B5EF4-FFF2-40B4-BE49-F238E27FC236}">
                  <a16:creationId xmlns:a16="http://schemas.microsoft.com/office/drawing/2014/main" id="{34D53E7E-3A3D-FF3A-FF3B-84387521D7D9}"/>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矩形 271">
              <a:extLst>
                <a:ext uri="{FF2B5EF4-FFF2-40B4-BE49-F238E27FC236}">
                  <a16:creationId xmlns:a16="http://schemas.microsoft.com/office/drawing/2014/main" id="{CAB3DB85-01FF-B1DD-8191-36FB4520C018}"/>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矩形 272">
              <a:extLst>
                <a:ext uri="{FF2B5EF4-FFF2-40B4-BE49-F238E27FC236}">
                  <a16:creationId xmlns:a16="http://schemas.microsoft.com/office/drawing/2014/main" id="{78CC7223-64CE-F4C7-D8D1-DA735A0533B0}"/>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273">
              <a:extLst>
                <a:ext uri="{FF2B5EF4-FFF2-40B4-BE49-F238E27FC236}">
                  <a16:creationId xmlns:a16="http://schemas.microsoft.com/office/drawing/2014/main" id="{622FD643-9E92-0271-C5CC-BB7EBBBDFDF3}"/>
                </a:ext>
              </a:extLst>
            </p:cNvPr>
            <p:cNvSpPr/>
            <p:nvPr/>
          </p:nvSpPr>
          <p:spPr>
            <a:xfrm>
              <a:off x="1930346" y="25408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8" name="Rounded Rectangle 67">
            <a:extLst>
              <a:ext uri="{FF2B5EF4-FFF2-40B4-BE49-F238E27FC236}">
                <a16:creationId xmlns:a16="http://schemas.microsoft.com/office/drawing/2014/main" id="{57331B82-9F9D-1A45-694C-EDF56C414BB5}"/>
              </a:ext>
            </a:extLst>
          </p:cNvPr>
          <p:cNvSpPr/>
          <p:nvPr/>
        </p:nvSpPr>
        <p:spPr>
          <a:xfrm>
            <a:off x="6427100" y="2618945"/>
            <a:ext cx="3526555" cy="3550974"/>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Rounded Rectangular Callout 72">
            <a:extLst>
              <a:ext uri="{FF2B5EF4-FFF2-40B4-BE49-F238E27FC236}">
                <a16:creationId xmlns:a16="http://schemas.microsoft.com/office/drawing/2014/main" id="{1E99D865-93A3-E08D-8F44-DB6057FF7159}"/>
              </a:ext>
            </a:extLst>
          </p:cNvPr>
          <p:cNvSpPr/>
          <p:nvPr/>
        </p:nvSpPr>
        <p:spPr>
          <a:xfrm>
            <a:off x="2539226" y="3318964"/>
            <a:ext cx="3072904" cy="502189"/>
          </a:xfrm>
          <a:prstGeom prst="wedgeRoundRectCallout">
            <a:avLst>
              <a:gd name="adj1" fmla="val -25386"/>
              <a:gd name="adj2" fmla="val 98631"/>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Head-of-line</a:t>
            </a:r>
            <a:r>
              <a:rPr lang="zh-CN" altLang="en-US" b="1" dirty="0">
                <a:solidFill>
                  <a:schemeClr val="bg1"/>
                </a:solidFill>
              </a:rPr>
              <a:t> </a:t>
            </a:r>
            <a:r>
              <a:rPr lang="en-US" altLang="zh-CN" b="1" dirty="0">
                <a:solidFill>
                  <a:schemeClr val="bg1"/>
                </a:solidFill>
              </a:rPr>
              <a:t>blocking</a:t>
            </a:r>
            <a:endParaRPr lang="en-US" b="1" dirty="0">
              <a:solidFill>
                <a:schemeClr val="bg1"/>
              </a:solidFill>
            </a:endParaRPr>
          </a:p>
        </p:txBody>
      </p:sp>
      <p:sp>
        <p:nvSpPr>
          <p:cNvPr id="74" name="矩形 221">
            <a:extLst>
              <a:ext uri="{FF2B5EF4-FFF2-40B4-BE49-F238E27FC236}">
                <a16:creationId xmlns:a16="http://schemas.microsoft.com/office/drawing/2014/main" id="{0D3FDF9A-4995-851E-61D0-D55939E9D67F}"/>
              </a:ext>
            </a:extLst>
          </p:cNvPr>
          <p:cNvSpPr/>
          <p:nvPr/>
        </p:nvSpPr>
        <p:spPr>
          <a:xfrm>
            <a:off x="2637279" y="160717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5" name="矩形 221">
            <a:extLst>
              <a:ext uri="{FF2B5EF4-FFF2-40B4-BE49-F238E27FC236}">
                <a16:creationId xmlns:a16="http://schemas.microsoft.com/office/drawing/2014/main" id="{6DA138E2-60D9-430D-ED02-9B146E636524}"/>
              </a:ext>
            </a:extLst>
          </p:cNvPr>
          <p:cNvSpPr/>
          <p:nvPr/>
        </p:nvSpPr>
        <p:spPr>
          <a:xfrm>
            <a:off x="2637279" y="2044965"/>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6" name="TextBox 75">
            <a:extLst>
              <a:ext uri="{FF2B5EF4-FFF2-40B4-BE49-F238E27FC236}">
                <a16:creationId xmlns:a16="http://schemas.microsoft.com/office/drawing/2014/main" id="{81B0C0D3-4E12-85A9-EDBE-3D7FD6C46602}"/>
              </a:ext>
            </a:extLst>
          </p:cNvPr>
          <p:cNvSpPr txBox="1"/>
          <p:nvPr/>
        </p:nvSpPr>
        <p:spPr>
          <a:xfrm>
            <a:off x="2253587" y="1536222"/>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small</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77" name="TextBox 76">
            <a:extLst>
              <a:ext uri="{FF2B5EF4-FFF2-40B4-BE49-F238E27FC236}">
                <a16:creationId xmlns:a16="http://schemas.microsoft.com/office/drawing/2014/main" id="{D1DE25A0-324F-1C72-509F-8B3AA1384065}"/>
              </a:ext>
            </a:extLst>
          </p:cNvPr>
          <p:cNvSpPr txBox="1"/>
          <p:nvPr/>
        </p:nvSpPr>
        <p:spPr>
          <a:xfrm>
            <a:off x="2146243" y="1983701"/>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big</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94167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25</a:t>
            </a:fld>
            <a:endParaRPr lang="en-US" sz="2000" dirty="0">
              <a:solidFill>
                <a:schemeClr val="tx1"/>
              </a:solidFill>
              <a:latin typeface="Arial" pitchFamily="34" charset="0"/>
              <a:cs typeface="Arial" pitchFamily="34" charset="0"/>
            </a:endParaRPr>
          </a:p>
        </p:txBody>
      </p:sp>
      <p:pic>
        <p:nvPicPr>
          <p:cNvPr id="42" name="Picture 41">
            <a:extLst>
              <a:ext uri="{FF2B5EF4-FFF2-40B4-BE49-F238E27FC236}">
                <a16:creationId xmlns:a16="http://schemas.microsoft.com/office/drawing/2014/main" id="{B262E68D-E4ED-D312-2E96-54AECFE4776F}"/>
              </a:ext>
            </a:extLst>
          </p:cNvPr>
          <p:cNvPicPr>
            <a:picLocks noChangeAspect="1"/>
          </p:cNvPicPr>
          <p:nvPr/>
        </p:nvPicPr>
        <p:blipFill>
          <a:blip r:embed="rId3"/>
          <a:stretch>
            <a:fillRect/>
          </a:stretch>
        </p:blipFill>
        <p:spPr>
          <a:xfrm>
            <a:off x="4922686" y="598476"/>
            <a:ext cx="7069535" cy="694139"/>
          </a:xfrm>
          <a:prstGeom prst="rect">
            <a:avLst/>
          </a:prstGeom>
        </p:spPr>
      </p:pic>
      <p:pic>
        <p:nvPicPr>
          <p:cNvPr id="43" name="Picture 42">
            <a:extLst>
              <a:ext uri="{FF2B5EF4-FFF2-40B4-BE49-F238E27FC236}">
                <a16:creationId xmlns:a16="http://schemas.microsoft.com/office/drawing/2014/main" id="{8AB93B14-88F1-1083-BBEC-676552FB9D8A}"/>
              </a:ext>
            </a:extLst>
          </p:cNvPr>
          <p:cNvPicPr>
            <a:picLocks noChangeAspect="1"/>
          </p:cNvPicPr>
          <p:nvPr/>
        </p:nvPicPr>
        <p:blipFill>
          <a:blip r:embed="rId4"/>
          <a:stretch>
            <a:fillRect/>
          </a:stretch>
        </p:blipFill>
        <p:spPr>
          <a:xfrm>
            <a:off x="4941936" y="108778"/>
            <a:ext cx="7069535" cy="434892"/>
          </a:xfrm>
          <a:prstGeom prst="rect">
            <a:avLst/>
          </a:prstGeom>
        </p:spPr>
      </p:pic>
      <p:sp>
        <p:nvSpPr>
          <p:cNvPr id="3" name="TextBox 83">
            <a:extLst>
              <a:ext uri="{FF2B5EF4-FFF2-40B4-BE49-F238E27FC236}">
                <a16:creationId xmlns:a16="http://schemas.microsoft.com/office/drawing/2014/main" id="{F3BFFA0A-B19F-C7DF-7F45-020EBE804DD2}"/>
              </a:ext>
            </a:extLst>
          </p:cNvPr>
          <p:cNvSpPr txBox="1"/>
          <p:nvPr/>
        </p:nvSpPr>
        <p:spPr>
          <a:xfrm>
            <a:off x="2916405" y="5528081"/>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74" name="组合 243">
            <a:extLst>
              <a:ext uri="{FF2B5EF4-FFF2-40B4-BE49-F238E27FC236}">
                <a16:creationId xmlns:a16="http://schemas.microsoft.com/office/drawing/2014/main" id="{4733A01B-6BD6-EAE1-4C38-0E8C99FB6D07}"/>
              </a:ext>
            </a:extLst>
          </p:cNvPr>
          <p:cNvGrpSpPr/>
          <p:nvPr/>
        </p:nvGrpSpPr>
        <p:grpSpPr>
          <a:xfrm>
            <a:off x="2530451" y="4955669"/>
            <a:ext cx="2712670" cy="553352"/>
            <a:chOff x="29034" y="2389200"/>
            <a:chExt cx="2712670" cy="553352"/>
          </a:xfrm>
        </p:grpSpPr>
        <p:pic>
          <p:nvPicPr>
            <p:cNvPr id="75" name="图片 244">
              <a:extLst>
                <a:ext uri="{FF2B5EF4-FFF2-40B4-BE49-F238E27FC236}">
                  <a16:creationId xmlns:a16="http://schemas.microsoft.com/office/drawing/2014/main" id="{F8CDE3C6-B6AD-0523-FED8-094B749870B0}"/>
                </a:ext>
              </a:extLst>
            </p:cNvPr>
            <p:cNvPicPr>
              <a:picLocks noChangeAspect="1"/>
            </p:cNvPicPr>
            <p:nvPr/>
          </p:nvPicPr>
          <p:blipFill>
            <a:blip r:embed="rId5"/>
            <a:stretch>
              <a:fillRect/>
            </a:stretch>
          </p:blipFill>
          <p:spPr>
            <a:xfrm>
              <a:off x="29034" y="2389200"/>
              <a:ext cx="873714" cy="553352"/>
            </a:xfrm>
            <a:prstGeom prst="rect">
              <a:avLst/>
            </a:prstGeom>
          </p:spPr>
        </p:pic>
        <p:sp>
          <p:nvSpPr>
            <p:cNvPr id="76" name="圆角矩形 245">
              <a:extLst>
                <a:ext uri="{FF2B5EF4-FFF2-40B4-BE49-F238E27FC236}">
                  <a16:creationId xmlns:a16="http://schemas.microsoft.com/office/drawing/2014/main" id="{E33EBD72-C653-8AE7-39A8-018EA027E718}"/>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矩形 246">
              <a:extLst>
                <a:ext uri="{FF2B5EF4-FFF2-40B4-BE49-F238E27FC236}">
                  <a16:creationId xmlns:a16="http://schemas.microsoft.com/office/drawing/2014/main" id="{74FBA375-356A-945F-9572-7A8269E43175}"/>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8" name="矩形 247">
              <a:extLst>
                <a:ext uri="{FF2B5EF4-FFF2-40B4-BE49-F238E27FC236}">
                  <a16:creationId xmlns:a16="http://schemas.microsoft.com/office/drawing/2014/main" id="{58F50791-24BD-0D6A-AF6F-8AB835F2B238}"/>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矩形 248">
              <a:extLst>
                <a:ext uri="{FF2B5EF4-FFF2-40B4-BE49-F238E27FC236}">
                  <a16:creationId xmlns:a16="http://schemas.microsoft.com/office/drawing/2014/main" id="{0480F73D-FDE3-E84E-9A66-6E1BAF118048}"/>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0" name="矩形 249">
              <a:extLst>
                <a:ext uri="{FF2B5EF4-FFF2-40B4-BE49-F238E27FC236}">
                  <a16:creationId xmlns:a16="http://schemas.microsoft.com/office/drawing/2014/main" id="{FFD533E6-C532-C9B0-7AE9-73C14ECCD0C5}"/>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矩形 250">
              <a:extLst>
                <a:ext uri="{FF2B5EF4-FFF2-40B4-BE49-F238E27FC236}">
                  <a16:creationId xmlns:a16="http://schemas.microsoft.com/office/drawing/2014/main" id="{F0312D1D-8700-7F33-5B35-0319FD1679B3}"/>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2" name="矩形 251">
              <a:extLst>
                <a:ext uri="{FF2B5EF4-FFF2-40B4-BE49-F238E27FC236}">
                  <a16:creationId xmlns:a16="http://schemas.microsoft.com/office/drawing/2014/main" id="{59739C89-49B9-F488-C123-92113536CFFE}"/>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3" name="矩形 252">
              <a:extLst>
                <a:ext uri="{FF2B5EF4-FFF2-40B4-BE49-F238E27FC236}">
                  <a16:creationId xmlns:a16="http://schemas.microsoft.com/office/drawing/2014/main" id="{6797A3D9-AE0A-B714-58C6-A464B56E80BF}"/>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84" name="组合 254">
            <a:extLst>
              <a:ext uri="{FF2B5EF4-FFF2-40B4-BE49-F238E27FC236}">
                <a16:creationId xmlns:a16="http://schemas.microsoft.com/office/drawing/2014/main" id="{216BC503-DB6A-4EF3-AE1D-F7A075429304}"/>
              </a:ext>
            </a:extLst>
          </p:cNvPr>
          <p:cNvGrpSpPr/>
          <p:nvPr/>
        </p:nvGrpSpPr>
        <p:grpSpPr>
          <a:xfrm>
            <a:off x="2525439" y="4442973"/>
            <a:ext cx="2712670" cy="553352"/>
            <a:chOff x="29034" y="2389200"/>
            <a:chExt cx="2712670" cy="553352"/>
          </a:xfrm>
        </p:grpSpPr>
        <p:pic>
          <p:nvPicPr>
            <p:cNvPr id="85" name="图片 255">
              <a:extLst>
                <a:ext uri="{FF2B5EF4-FFF2-40B4-BE49-F238E27FC236}">
                  <a16:creationId xmlns:a16="http://schemas.microsoft.com/office/drawing/2014/main" id="{2A457E47-56C0-5559-0B56-9415A779F6EC}"/>
                </a:ext>
              </a:extLst>
            </p:cNvPr>
            <p:cNvPicPr>
              <a:picLocks noChangeAspect="1"/>
            </p:cNvPicPr>
            <p:nvPr/>
          </p:nvPicPr>
          <p:blipFill>
            <a:blip r:embed="rId5"/>
            <a:stretch>
              <a:fillRect/>
            </a:stretch>
          </p:blipFill>
          <p:spPr>
            <a:xfrm>
              <a:off x="29034" y="2389200"/>
              <a:ext cx="873714" cy="553352"/>
            </a:xfrm>
            <a:prstGeom prst="rect">
              <a:avLst/>
            </a:prstGeom>
          </p:spPr>
        </p:pic>
        <p:sp>
          <p:nvSpPr>
            <p:cNvPr id="86" name="圆角矩形 256">
              <a:extLst>
                <a:ext uri="{FF2B5EF4-FFF2-40B4-BE49-F238E27FC236}">
                  <a16:creationId xmlns:a16="http://schemas.microsoft.com/office/drawing/2014/main" id="{648BDD89-B841-74B2-D81F-42CC940F20C3}"/>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矩形 257">
              <a:extLst>
                <a:ext uri="{FF2B5EF4-FFF2-40B4-BE49-F238E27FC236}">
                  <a16:creationId xmlns:a16="http://schemas.microsoft.com/office/drawing/2014/main" id="{BE399221-CC31-5A7E-B92D-529B8BE776AE}"/>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8" name="矩形 258">
              <a:extLst>
                <a:ext uri="{FF2B5EF4-FFF2-40B4-BE49-F238E27FC236}">
                  <a16:creationId xmlns:a16="http://schemas.microsoft.com/office/drawing/2014/main" id="{FAD08CDE-C243-457A-5B49-F73F4C727462}"/>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9" name="矩形 259">
              <a:extLst>
                <a:ext uri="{FF2B5EF4-FFF2-40B4-BE49-F238E27FC236}">
                  <a16:creationId xmlns:a16="http://schemas.microsoft.com/office/drawing/2014/main" id="{7167FCFD-79A5-2704-D53B-2F4B18A82BFD}"/>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矩形 260">
              <a:extLst>
                <a:ext uri="{FF2B5EF4-FFF2-40B4-BE49-F238E27FC236}">
                  <a16:creationId xmlns:a16="http://schemas.microsoft.com/office/drawing/2014/main" id="{2F6A7F3E-978B-9460-F8B9-B9E17FA25A68}"/>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1" name="矩形 261">
              <a:extLst>
                <a:ext uri="{FF2B5EF4-FFF2-40B4-BE49-F238E27FC236}">
                  <a16:creationId xmlns:a16="http://schemas.microsoft.com/office/drawing/2014/main" id="{2025EA61-A382-CC04-8D12-34C6F9A775D7}"/>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92" name="组合 263">
            <a:extLst>
              <a:ext uri="{FF2B5EF4-FFF2-40B4-BE49-F238E27FC236}">
                <a16:creationId xmlns:a16="http://schemas.microsoft.com/office/drawing/2014/main" id="{45497F49-9EFF-7B52-108D-48C536772CBE}"/>
              </a:ext>
            </a:extLst>
          </p:cNvPr>
          <p:cNvGrpSpPr/>
          <p:nvPr/>
        </p:nvGrpSpPr>
        <p:grpSpPr>
          <a:xfrm>
            <a:off x="2530451" y="3896502"/>
            <a:ext cx="2712670" cy="553352"/>
            <a:chOff x="29034" y="2389200"/>
            <a:chExt cx="2712670" cy="553352"/>
          </a:xfrm>
        </p:grpSpPr>
        <p:pic>
          <p:nvPicPr>
            <p:cNvPr id="93" name="图片 264">
              <a:extLst>
                <a:ext uri="{FF2B5EF4-FFF2-40B4-BE49-F238E27FC236}">
                  <a16:creationId xmlns:a16="http://schemas.microsoft.com/office/drawing/2014/main" id="{4D7D3A18-76A7-11D4-8E83-A25A0040CC53}"/>
                </a:ext>
              </a:extLst>
            </p:cNvPr>
            <p:cNvPicPr>
              <a:picLocks noChangeAspect="1"/>
            </p:cNvPicPr>
            <p:nvPr/>
          </p:nvPicPr>
          <p:blipFill>
            <a:blip r:embed="rId5"/>
            <a:stretch>
              <a:fillRect/>
            </a:stretch>
          </p:blipFill>
          <p:spPr>
            <a:xfrm>
              <a:off x="29034" y="2389200"/>
              <a:ext cx="873714" cy="553352"/>
            </a:xfrm>
            <a:prstGeom prst="rect">
              <a:avLst/>
            </a:prstGeom>
          </p:spPr>
        </p:pic>
        <p:sp>
          <p:nvSpPr>
            <p:cNvPr id="94" name="圆角矩形 265">
              <a:extLst>
                <a:ext uri="{FF2B5EF4-FFF2-40B4-BE49-F238E27FC236}">
                  <a16:creationId xmlns:a16="http://schemas.microsoft.com/office/drawing/2014/main" id="{381AF088-8792-1BE4-D787-40B3CDC3C862}"/>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5" name="矩形 266">
              <a:extLst>
                <a:ext uri="{FF2B5EF4-FFF2-40B4-BE49-F238E27FC236}">
                  <a16:creationId xmlns:a16="http://schemas.microsoft.com/office/drawing/2014/main" id="{F5DB8FA8-3AEA-DFBC-CBCC-666ABD24A796}"/>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6" name="矩形 267">
              <a:extLst>
                <a:ext uri="{FF2B5EF4-FFF2-40B4-BE49-F238E27FC236}">
                  <a16:creationId xmlns:a16="http://schemas.microsoft.com/office/drawing/2014/main" id="{41425A68-34A9-666D-8261-AC51B034808B}"/>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7" name="矩形 268">
              <a:extLst>
                <a:ext uri="{FF2B5EF4-FFF2-40B4-BE49-F238E27FC236}">
                  <a16:creationId xmlns:a16="http://schemas.microsoft.com/office/drawing/2014/main" id="{0BD4D98E-E1EC-FDF4-B78E-A8EE88D030A0}"/>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8" name="圆角矩形 218">
            <a:extLst>
              <a:ext uri="{FF2B5EF4-FFF2-40B4-BE49-F238E27FC236}">
                <a16:creationId xmlns:a16="http://schemas.microsoft.com/office/drawing/2014/main" id="{47E36549-9BD9-88F8-C462-3437CDE88AD6}"/>
              </a:ext>
            </a:extLst>
          </p:cNvPr>
          <p:cNvSpPr/>
          <p:nvPr/>
        </p:nvSpPr>
        <p:spPr>
          <a:xfrm>
            <a:off x="3298672" y="3182713"/>
            <a:ext cx="1960231" cy="3251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9" name="矩形 219">
            <a:extLst>
              <a:ext uri="{FF2B5EF4-FFF2-40B4-BE49-F238E27FC236}">
                <a16:creationId xmlns:a16="http://schemas.microsoft.com/office/drawing/2014/main" id="{302D0AC6-8DAB-8376-1F49-06CA3C03227D}"/>
              </a:ext>
            </a:extLst>
          </p:cNvPr>
          <p:cNvSpPr/>
          <p:nvPr/>
        </p:nvSpPr>
        <p:spPr>
          <a:xfrm>
            <a:off x="3364837" y="3218757"/>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0" name="矩形 220">
            <a:extLst>
              <a:ext uri="{FF2B5EF4-FFF2-40B4-BE49-F238E27FC236}">
                <a16:creationId xmlns:a16="http://schemas.microsoft.com/office/drawing/2014/main" id="{B3778240-E68E-1EA7-F8D6-AAAC4ADC1E0D}"/>
              </a:ext>
            </a:extLst>
          </p:cNvPr>
          <p:cNvSpPr/>
          <p:nvPr/>
        </p:nvSpPr>
        <p:spPr>
          <a:xfrm>
            <a:off x="3517237" y="3216781"/>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1" name="矩形 221">
            <a:extLst>
              <a:ext uri="{FF2B5EF4-FFF2-40B4-BE49-F238E27FC236}">
                <a16:creationId xmlns:a16="http://schemas.microsoft.com/office/drawing/2014/main" id="{EBF5980A-EC9B-518F-81A3-0BE817EC95B3}"/>
              </a:ext>
            </a:extLst>
          </p:cNvPr>
          <p:cNvSpPr/>
          <p:nvPr/>
        </p:nvSpPr>
        <p:spPr>
          <a:xfrm>
            <a:off x="3671616" y="3216778"/>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2" name="TextBox 83">
            <a:extLst>
              <a:ext uri="{FF2B5EF4-FFF2-40B4-BE49-F238E27FC236}">
                <a16:creationId xmlns:a16="http://schemas.microsoft.com/office/drawing/2014/main" id="{979FAC16-6E64-A5DA-3650-EDA7DA9146A3}"/>
              </a:ext>
            </a:extLst>
          </p:cNvPr>
          <p:cNvSpPr txBox="1"/>
          <p:nvPr/>
        </p:nvSpPr>
        <p:spPr>
          <a:xfrm>
            <a:off x="1716450" y="3030780"/>
            <a:ext cx="1841658" cy="369332"/>
          </a:xfrm>
          <a:prstGeom prst="rect">
            <a:avLst/>
          </a:prstGeom>
          <a:noFill/>
        </p:spPr>
        <p:txBody>
          <a:bodyPr wrap="square" rtlCol="0">
            <a:spAutoFit/>
          </a:bodyPr>
          <a:lstStyle/>
          <a:p>
            <a:pPr algn="ctr"/>
            <a:r>
              <a:rPr lang="en-US" b="1" i="1" dirty="0" err="1">
                <a:latin typeface="Times New Roman" charset="0"/>
                <a:ea typeface="Times New Roman" charset="0"/>
                <a:cs typeface="Times New Roman" charset="0"/>
              </a:rPr>
              <a:t>Q</a:t>
            </a:r>
            <a:r>
              <a:rPr lang="en-US" b="1" i="1" baseline="-25000" dirty="0" err="1">
                <a:latin typeface="Times New Roman" charset="0"/>
                <a:ea typeface="Times New Roman" charset="0"/>
                <a:cs typeface="Times New Roman" charset="0"/>
              </a:rPr>
              <a:t>global</a:t>
            </a:r>
            <a:endParaRPr lang="en-US" b="1" i="1" baseline="-25000" dirty="0">
              <a:latin typeface="Times New Roman" charset="0"/>
              <a:ea typeface="Times New Roman" charset="0"/>
              <a:cs typeface="Times New Roman" charset="0"/>
            </a:endParaRPr>
          </a:p>
        </p:txBody>
      </p:sp>
      <p:sp>
        <p:nvSpPr>
          <p:cNvPr id="104" name="TextBox 83">
            <a:extLst>
              <a:ext uri="{FF2B5EF4-FFF2-40B4-BE49-F238E27FC236}">
                <a16:creationId xmlns:a16="http://schemas.microsoft.com/office/drawing/2014/main" id="{F9ABB432-5096-B91D-30E3-441390CC4C09}"/>
              </a:ext>
            </a:extLst>
          </p:cNvPr>
          <p:cNvSpPr txBox="1"/>
          <p:nvPr/>
        </p:nvSpPr>
        <p:spPr>
          <a:xfrm>
            <a:off x="7190023" y="5572661"/>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Task</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Queues</a:t>
            </a:r>
            <a:endParaRPr lang="en-US" b="1" i="1" baseline="-25000" dirty="0">
              <a:latin typeface="Times New Roman" charset="0"/>
              <a:ea typeface="Times New Roman" charset="0"/>
              <a:cs typeface="Times New Roman" charset="0"/>
            </a:endParaRPr>
          </a:p>
        </p:txBody>
      </p:sp>
      <p:grpSp>
        <p:nvGrpSpPr>
          <p:cNvPr id="105" name="组合 243">
            <a:extLst>
              <a:ext uri="{FF2B5EF4-FFF2-40B4-BE49-F238E27FC236}">
                <a16:creationId xmlns:a16="http://schemas.microsoft.com/office/drawing/2014/main" id="{609656B4-7943-39F4-54E0-02B86F367304}"/>
              </a:ext>
            </a:extLst>
          </p:cNvPr>
          <p:cNvGrpSpPr/>
          <p:nvPr/>
        </p:nvGrpSpPr>
        <p:grpSpPr>
          <a:xfrm>
            <a:off x="6801958" y="4975159"/>
            <a:ext cx="2712670" cy="553352"/>
            <a:chOff x="29034" y="2389200"/>
            <a:chExt cx="2712670" cy="553352"/>
          </a:xfrm>
        </p:grpSpPr>
        <p:pic>
          <p:nvPicPr>
            <p:cNvPr id="106" name="图片 244">
              <a:extLst>
                <a:ext uri="{FF2B5EF4-FFF2-40B4-BE49-F238E27FC236}">
                  <a16:creationId xmlns:a16="http://schemas.microsoft.com/office/drawing/2014/main" id="{974DA8B8-E209-6B28-80F4-53A0F98D13B0}"/>
                </a:ext>
              </a:extLst>
            </p:cNvPr>
            <p:cNvPicPr>
              <a:picLocks noChangeAspect="1"/>
            </p:cNvPicPr>
            <p:nvPr/>
          </p:nvPicPr>
          <p:blipFill>
            <a:blip r:embed="rId5"/>
            <a:stretch>
              <a:fillRect/>
            </a:stretch>
          </p:blipFill>
          <p:spPr>
            <a:xfrm>
              <a:off x="29034" y="2389200"/>
              <a:ext cx="873714" cy="553352"/>
            </a:xfrm>
            <a:prstGeom prst="rect">
              <a:avLst/>
            </a:prstGeom>
          </p:spPr>
        </p:pic>
        <p:sp>
          <p:nvSpPr>
            <p:cNvPr id="107" name="圆角矩形 245">
              <a:extLst>
                <a:ext uri="{FF2B5EF4-FFF2-40B4-BE49-F238E27FC236}">
                  <a16:creationId xmlns:a16="http://schemas.microsoft.com/office/drawing/2014/main" id="{D0907B48-F71F-EC19-56B0-53FB76D6F920}"/>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8" name="矩形 246">
              <a:extLst>
                <a:ext uri="{FF2B5EF4-FFF2-40B4-BE49-F238E27FC236}">
                  <a16:creationId xmlns:a16="http://schemas.microsoft.com/office/drawing/2014/main" id="{86256703-CDEE-3074-2D97-942D95E5A2D8}"/>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9" name="矩形 247">
              <a:extLst>
                <a:ext uri="{FF2B5EF4-FFF2-40B4-BE49-F238E27FC236}">
                  <a16:creationId xmlns:a16="http://schemas.microsoft.com/office/drawing/2014/main" id="{66F7A2CA-42EB-AED1-DA0D-265936CB2A4A}"/>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0" name="矩形 248">
              <a:extLst>
                <a:ext uri="{FF2B5EF4-FFF2-40B4-BE49-F238E27FC236}">
                  <a16:creationId xmlns:a16="http://schemas.microsoft.com/office/drawing/2014/main" id="{B87BD49C-FFDA-ED30-9001-1FCB5F4586C6}"/>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1" name="矩形 249">
              <a:extLst>
                <a:ext uri="{FF2B5EF4-FFF2-40B4-BE49-F238E27FC236}">
                  <a16:creationId xmlns:a16="http://schemas.microsoft.com/office/drawing/2014/main" id="{302CAE08-4CDC-2170-7E80-BA53E5CED917}"/>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2" name="矩形 250">
              <a:extLst>
                <a:ext uri="{FF2B5EF4-FFF2-40B4-BE49-F238E27FC236}">
                  <a16:creationId xmlns:a16="http://schemas.microsoft.com/office/drawing/2014/main" id="{B6A8C806-34A1-7ECE-B019-4740FDE33A67}"/>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3" name="矩形 251">
              <a:extLst>
                <a:ext uri="{FF2B5EF4-FFF2-40B4-BE49-F238E27FC236}">
                  <a16:creationId xmlns:a16="http://schemas.microsoft.com/office/drawing/2014/main" id="{7C638C62-4CD4-9095-574F-8A7857F07EDC}"/>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4" name="矩形 252">
              <a:extLst>
                <a:ext uri="{FF2B5EF4-FFF2-40B4-BE49-F238E27FC236}">
                  <a16:creationId xmlns:a16="http://schemas.microsoft.com/office/drawing/2014/main" id="{CBBF79F8-B3A4-42AA-FA5D-D4E0820B875C}"/>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15" name="组合 254">
            <a:extLst>
              <a:ext uri="{FF2B5EF4-FFF2-40B4-BE49-F238E27FC236}">
                <a16:creationId xmlns:a16="http://schemas.microsoft.com/office/drawing/2014/main" id="{1996C275-69B2-0231-C279-3138B4618FC2}"/>
              </a:ext>
            </a:extLst>
          </p:cNvPr>
          <p:cNvGrpSpPr/>
          <p:nvPr/>
        </p:nvGrpSpPr>
        <p:grpSpPr>
          <a:xfrm>
            <a:off x="6796946" y="4462463"/>
            <a:ext cx="2712670" cy="553352"/>
            <a:chOff x="29034" y="2389200"/>
            <a:chExt cx="2712670" cy="553352"/>
          </a:xfrm>
        </p:grpSpPr>
        <p:pic>
          <p:nvPicPr>
            <p:cNvPr id="116" name="图片 255">
              <a:extLst>
                <a:ext uri="{FF2B5EF4-FFF2-40B4-BE49-F238E27FC236}">
                  <a16:creationId xmlns:a16="http://schemas.microsoft.com/office/drawing/2014/main" id="{C2D895A4-2848-C5C6-7122-3A985D64F1BD}"/>
                </a:ext>
              </a:extLst>
            </p:cNvPr>
            <p:cNvPicPr>
              <a:picLocks noChangeAspect="1"/>
            </p:cNvPicPr>
            <p:nvPr/>
          </p:nvPicPr>
          <p:blipFill>
            <a:blip r:embed="rId5"/>
            <a:stretch>
              <a:fillRect/>
            </a:stretch>
          </p:blipFill>
          <p:spPr>
            <a:xfrm>
              <a:off x="29034" y="2389200"/>
              <a:ext cx="873714" cy="553352"/>
            </a:xfrm>
            <a:prstGeom prst="rect">
              <a:avLst/>
            </a:prstGeom>
          </p:spPr>
        </p:pic>
        <p:sp>
          <p:nvSpPr>
            <p:cNvPr id="117" name="圆角矩形 256">
              <a:extLst>
                <a:ext uri="{FF2B5EF4-FFF2-40B4-BE49-F238E27FC236}">
                  <a16:creationId xmlns:a16="http://schemas.microsoft.com/office/drawing/2014/main" id="{56FEAA11-23B8-7F70-DBC0-0D665651EEBE}"/>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8" name="矩形 257">
              <a:extLst>
                <a:ext uri="{FF2B5EF4-FFF2-40B4-BE49-F238E27FC236}">
                  <a16:creationId xmlns:a16="http://schemas.microsoft.com/office/drawing/2014/main" id="{D96F929D-B618-B7E9-B1E2-6A24BC59B65C}"/>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矩形 258">
              <a:extLst>
                <a:ext uri="{FF2B5EF4-FFF2-40B4-BE49-F238E27FC236}">
                  <a16:creationId xmlns:a16="http://schemas.microsoft.com/office/drawing/2014/main" id="{C984F04A-CAA9-7122-2978-6686AF2B3F59}"/>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0" name="矩形 259">
              <a:extLst>
                <a:ext uri="{FF2B5EF4-FFF2-40B4-BE49-F238E27FC236}">
                  <a16:creationId xmlns:a16="http://schemas.microsoft.com/office/drawing/2014/main" id="{32A46B39-A4C1-9EC8-B54E-12B69982619B}"/>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1" name="矩形 260">
              <a:extLst>
                <a:ext uri="{FF2B5EF4-FFF2-40B4-BE49-F238E27FC236}">
                  <a16:creationId xmlns:a16="http://schemas.microsoft.com/office/drawing/2014/main" id="{49EC9AEA-F4F3-60F6-FA3D-8ADF29723FE3}"/>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2" name="矩形 261">
              <a:extLst>
                <a:ext uri="{FF2B5EF4-FFF2-40B4-BE49-F238E27FC236}">
                  <a16:creationId xmlns:a16="http://schemas.microsoft.com/office/drawing/2014/main" id="{F847AC90-6480-750E-BC95-25348EC1E4D8}"/>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23" name="组合 263">
            <a:extLst>
              <a:ext uri="{FF2B5EF4-FFF2-40B4-BE49-F238E27FC236}">
                <a16:creationId xmlns:a16="http://schemas.microsoft.com/office/drawing/2014/main" id="{4CA8A8E4-347B-A568-AED6-B0A3D1BA4421}"/>
              </a:ext>
            </a:extLst>
          </p:cNvPr>
          <p:cNvGrpSpPr/>
          <p:nvPr/>
        </p:nvGrpSpPr>
        <p:grpSpPr>
          <a:xfrm>
            <a:off x="6801958" y="3915992"/>
            <a:ext cx="2712670" cy="553352"/>
            <a:chOff x="29034" y="2389200"/>
            <a:chExt cx="2712670" cy="553352"/>
          </a:xfrm>
        </p:grpSpPr>
        <p:pic>
          <p:nvPicPr>
            <p:cNvPr id="124" name="图片 264">
              <a:extLst>
                <a:ext uri="{FF2B5EF4-FFF2-40B4-BE49-F238E27FC236}">
                  <a16:creationId xmlns:a16="http://schemas.microsoft.com/office/drawing/2014/main" id="{35FA7AE8-2D06-887D-BF35-840C1A6A2C6E}"/>
                </a:ext>
              </a:extLst>
            </p:cNvPr>
            <p:cNvPicPr>
              <a:picLocks noChangeAspect="1"/>
            </p:cNvPicPr>
            <p:nvPr/>
          </p:nvPicPr>
          <p:blipFill>
            <a:blip r:embed="rId5"/>
            <a:stretch>
              <a:fillRect/>
            </a:stretch>
          </p:blipFill>
          <p:spPr>
            <a:xfrm>
              <a:off x="29034" y="2389200"/>
              <a:ext cx="873714" cy="553352"/>
            </a:xfrm>
            <a:prstGeom prst="rect">
              <a:avLst/>
            </a:prstGeom>
          </p:spPr>
        </p:pic>
        <p:sp>
          <p:nvSpPr>
            <p:cNvPr id="125" name="圆角矩形 265">
              <a:extLst>
                <a:ext uri="{FF2B5EF4-FFF2-40B4-BE49-F238E27FC236}">
                  <a16:creationId xmlns:a16="http://schemas.microsoft.com/office/drawing/2014/main" id="{4DC4D8B7-6577-CFC0-F143-C056166C7F30}"/>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矩形 266">
              <a:extLst>
                <a:ext uri="{FF2B5EF4-FFF2-40B4-BE49-F238E27FC236}">
                  <a16:creationId xmlns:a16="http://schemas.microsoft.com/office/drawing/2014/main" id="{143C371D-2155-3CD1-3D00-70451B63BD9F}"/>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7" name="矩形 267">
              <a:extLst>
                <a:ext uri="{FF2B5EF4-FFF2-40B4-BE49-F238E27FC236}">
                  <a16:creationId xmlns:a16="http://schemas.microsoft.com/office/drawing/2014/main" id="{966B34CC-F8C6-D8DE-B26B-E71B8C46B343}"/>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8" name="矩形 268">
              <a:extLst>
                <a:ext uri="{FF2B5EF4-FFF2-40B4-BE49-F238E27FC236}">
                  <a16:creationId xmlns:a16="http://schemas.microsoft.com/office/drawing/2014/main" id="{BBA30BCC-1A5D-28BB-0B70-3CD859925806}"/>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9" name="矩形 269">
              <a:extLst>
                <a:ext uri="{FF2B5EF4-FFF2-40B4-BE49-F238E27FC236}">
                  <a16:creationId xmlns:a16="http://schemas.microsoft.com/office/drawing/2014/main" id="{255C0CCD-7F98-B055-9144-26E36ADB2DC5}"/>
                </a:ext>
              </a:extLst>
            </p:cNvPr>
            <p:cNvSpPr/>
            <p:nvPr/>
          </p:nvSpPr>
          <p:spPr>
            <a:xfrm>
              <a:off x="1314810" y="253854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0" name="矩形 270">
              <a:extLst>
                <a:ext uri="{FF2B5EF4-FFF2-40B4-BE49-F238E27FC236}">
                  <a16:creationId xmlns:a16="http://schemas.microsoft.com/office/drawing/2014/main" id="{91951029-96CA-316A-FC2E-14DB745A0919}"/>
                </a:ext>
              </a:extLst>
            </p:cNvPr>
            <p:cNvSpPr/>
            <p:nvPr/>
          </p:nvSpPr>
          <p:spPr>
            <a:xfrm>
              <a:off x="1471167" y="25405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1" name="矩形 271">
              <a:extLst>
                <a:ext uri="{FF2B5EF4-FFF2-40B4-BE49-F238E27FC236}">
                  <a16:creationId xmlns:a16="http://schemas.microsoft.com/office/drawing/2014/main" id="{A7A45B8A-973C-039C-54DA-285BAC4C0E13}"/>
                </a:ext>
              </a:extLst>
            </p:cNvPr>
            <p:cNvSpPr/>
            <p:nvPr/>
          </p:nvSpPr>
          <p:spPr>
            <a:xfrm>
              <a:off x="1623567" y="253855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矩形 272">
              <a:extLst>
                <a:ext uri="{FF2B5EF4-FFF2-40B4-BE49-F238E27FC236}">
                  <a16:creationId xmlns:a16="http://schemas.microsoft.com/office/drawing/2014/main" id="{DB17D39B-F41C-4218-8A61-CD3A72A1438C}"/>
                </a:ext>
              </a:extLst>
            </p:cNvPr>
            <p:cNvSpPr/>
            <p:nvPr/>
          </p:nvSpPr>
          <p:spPr>
            <a:xfrm>
              <a:off x="1777946" y="2538547"/>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矩形 273">
              <a:extLst>
                <a:ext uri="{FF2B5EF4-FFF2-40B4-BE49-F238E27FC236}">
                  <a16:creationId xmlns:a16="http://schemas.microsoft.com/office/drawing/2014/main" id="{938AA1F3-07DE-572F-3948-FC7F3F51BAB0}"/>
                </a:ext>
              </a:extLst>
            </p:cNvPr>
            <p:cNvSpPr/>
            <p:nvPr/>
          </p:nvSpPr>
          <p:spPr>
            <a:xfrm>
              <a:off x="1930346" y="2540826"/>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34" name="圆角矩形 218">
            <a:extLst>
              <a:ext uri="{FF2B5EF4-FFF2-40B4-BE49-F238E27FC236}">
                <a16:creationId xmlns:a16="http://schemas.microsoft.com/office/drawing/2014/main" id="{3FF5F701-D062-2771-1E08-0FB95FE16081}"/>
              </a:ext>
            </a:extLst>
          </p:cNvPr>
          <p:cNvSpPr/>
          <p:nvPr/>
        </p:nvSpPr>
        <p:spPr>
          <a:xfrm>
            <a:off x="7570179" y="3202203"/>
            <a:ext cx="1960231" cy="3251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TextBox 83">
            <a:extLst>
              <a:ext uri="{FF2B5EF4-FFF2-40B4-BE49-F238E27FC236}">
                <a16:creationId xmlns:a16="http://schemas.microsoft.com/office/drawing/2014/main" id="{51FDC329-F04A-BC18-DAC8-0641BE8E7098}"/>
              </a:ext>
            </a:extLst>
          </p:cNvPr>
          <p:cNvSpPr txBox="1"/>
          <p:nvPr/>
        </p:nvSpPr>
        <p:spPr>
          <a:xfrm>
            <a:off x="5987957" y="3050270"/>
            <a:ext cx="1841658" cy="369332"/>
          </a:xfrm>
          <a:prstGeom prst="rect">
            <a:avLst/>
          </a:prstGeom>
          <a:noFill/>
        </p:spPr>
        <p:txBody>
          <a:bodyPr wrap="square" rtlCol="0">
            <a:spAutoFit/>
          </a:bodyPr>
          <a:lstStyle/>
          <a:p>
            <a:pPr algn="ctr"/>
            <a:r>
              <a:rPr lang="en-US" b="1" i="1" dirty="0" err="1">
                <a:latin typeface="Times New Roman" charset="0"/>
                <a:ea typeface="Times New Roman" charset="0"/>
                <a:cs typeface="Times New Roman" charset="0"/>
              </a:rPr>
              <a:t>Q</a:t>
            </a:r>
            <a:r>
              <a:rPr lang="en-US" b="1" i="1" baseline="-25000" dirty="0" err="1">
                <a:latin typeface="Times New Roman" charset="0"/>
                <a:ea typeface="Times New Roman" charset="0"/>
                <a:cs typeface="Times New Roman" charset="0"/>
              </a:rPr>
              <a:t>global</a:t>
            </a:r>
            <a:endParaRPr lang="en-US" b="1" i="1" baseline="-25000" dirty="0">
              <a:latin typeface="Times New Roman" charset="0"/>
              <a:ea typeface="Times New Roman" charset="0"/>
              <a:cs typeface="Times New Roman" charset="0"/>
            </a:endParaRPr>
          </a:p>
        </p:txBody>
      </p:sp>
      <p:sp>
        <p:nvSpPr>
          <p:cNvPr id="141" name="矩形 220">
            <a:extLst>
              <a:ext uri="{FF2B5EF4-FFF2-40B4-BE49-F238E27FC236}">
                <a16:creationId xmlns:a16="http://schemas.microsoft.com/office/drawing/2014/main" id="{1E6883D1-6633-A342-1BA3-93D150D17745}"/>
              </a:ext>
            </a:extLst>
          </p:cNvPr>
          <p:cNvSpPr/>
          <p:nvPr/>
        </p:nvSpPr>
        <p:spPr>
          <a:xfrm>
            <a:off x="3829315" y="3216781"/>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2" name="矩形 221">
            <a:extLst>
              <a:ext uri="{FF2B5EF4-FFF2-40B4-BE49-F238E27FC236}">
                <a16:creationId xmlns:a16="http://schemas.microsoft.com/office/drawing/2014/main" id="{A8D16BF9-A45B-86B8-EAAB-B1ABDC9507CC}"/>
              </a:ext>
            </a:extLst>
          </p:cNvPr>
          <p:cNvSpPr/>
          <p:nvPr/>
        </p:nvSpPr>
        <p:spPr>
          <a:xfrm>
            <a:off x="3983694" y="3216778"/>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3" name="Right Brace 142">
            <a:extLst>
              <a:ext uri="{FF2B5EF4-FFF2-40B4-BE49-F238E27FC236}">
                <a16:creationId xmlns:a16="http://schemas.microsoft.com/office/drawing/2014/main" id="{00501988-653B-F9C8-1F94-BED23AF60EEE}"/>
              </a:ext>
            </a:extLst>
          </p:cNvPr>
          <p:cNvSpPr/>
          <p:nvPr/>
        </p:nvSpPr>
        <p:spPr>
          <a:xfrm rot="16200000">
            <a:off x="5531529" y="844179"/>
            <a:ext cx="682897" cy="3810811"/>
          </a:xfrm>
          <a:prstGeom prst="rightBrace">
            <a:avLst>
              <a:gd name="adj1" fmla="val 29457"/>
              <a:gd name="adj2" fmla="val 50000"/>
            </a:avLst>
          </a:prstGeom>
          <a:ln w="50800">
            <a:solidFill>
              <a:srgbClr val="00B050"/>
            </a:solidFill>
            <a:prstDash val="sysDash"/>
            <a:headEnd type="stealth" w="med" len="med"/>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4" name="TextBox 83">
            <a:extLst>
              <a:ext uri="{FF2B5EF4-FFF2-40B4-BE49-F238E27FC236}">
                <a16:creationId xmlns:a16="http://schemas.microsoft.com/office/drawing/2014/main" id="{835EC9B9-7638-FBB5-34B3-968ECC9E3306}"/>
              </a:ext>
            </a:extLst>
          </p:cNvPr>
          <p:cNvSpPr txBox="1"/>
          <p:nvPr/>
        </p:nvSpPr>
        <p:spPr>
          <a:xfrm>
            <a:off x="4669743" y="1930244"/>
            <a:ext cx="2520280" cy="461665"/>
          </a:xfrm>
          <a:prstGeom prst="rect">
            <a:avLst/>
          </a:prstGeom>
          <a:noFill/>
        </p:spPr>
        <p:txBody>
          <a:bodyPr wrap="square" rtlCol="0">
            <a:spAutoFit/>
          </a:bodyPr>
          <a:lstStyle/>
          <a:p>
            <a:pPr algn="ctr"/>
            <a:r>
              <a:rPr lang="en-US" altLang="zh-CN" b="1" dirty="0">
                <a:solidFill>
                  <a:srgbClr val="00B050"/>
                </a:solidFill>
                <a:latin typeface="Times New Roman" charset="0"/>
                <a:ea typeface="Times New Roman" charset="0"/>
                <a:cs typeface="Times New Roman" charset="0"/>
              </a:rPr>
              <a:t>Work</a:t>
            </a:r>
            <a:r>
              <a:rPr lang="zh-CN" altLang="en-US" b="1" dirty="0">
                <a:solidFill>
                  <a:srgbClr val="00B050"/>
                </a:solidFill>
                <a:latin typeface="Times New Roman" charset="0"/>
                <a:ea typeface="Times New Roman" charset="0"/>
                <a:cs typeface="Times New Roman" charset="0"/>
              </a:rPr>
              <a:t> </a:t>
            </a:r>
            <a:r>
              <a:rPr lang="en-US" altLang="zh-CN" b="1" dirty="0">
                <a:solidFill>
                  <a:srgbClr val="00B050"/>
                </a:solidFill>
                <a:latin typeface="Times New Roman" charset="0"/>
                <a:ea typeface="Times New Roman" charset="0"/>
                <a:cs typeface="Times New Roman" charset="0"/>
              </a:rPr>
              <a:t>Stealing</a:t>
            </a:r>
            <a:endParaRPr lang="en-US" b="1" i="1" baseline="-25000" dirty="0">
              <a:solidFill>
                <a:srgbClr val="00B050"/>
              </a:solidFill>
              <a:latin typeface="Times New Roman" charset="0"/>
              <a:ea typeface="Times New Roman" charset="0"/>
              <a:cs typeface="Times New Roman" charset="0"/>
            </a:endParaRPr>
          </a:p>
        </p:txBody>
      </p:sp>
      <p:sp>
        <p:nvSpPr>
          <p:cNvPr id="146" name="Rounded Rectangle 145">
            <a:extLst>
              <a:ext uri="{FF2B5EF4-FFF2-40B4-BE49-F238E27FC236}">
                <a16:creationId xmlns:a16="http://schemas.microsoft.com/office/drawing/2014/main" id="{C6B2D52A-6C80-594A-021C-8CD35841F403}"/>
              </a:ext>
            </a:extLst>
          </p:cNvPr>
          <p:cNvSpPr/>
          <p:nvPr/>
        </p:nvSpPr>
        <p:spPr>
          <a:xfrm>
            <a:off x="6427100" y="2618945"/>
            <a:ext cx="3526555" cy="3550974"/>
          </a:xfrm>
          <a:prstGeom prst="roundRect">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7" name="矩形 221">
            <a:extLst>
              <a:ext uri="{FF2B5EF4-FFF2-40B4-BE49-F238E27FC236}">
                <a16:creationId xmlns:a16="http://schemas.microsoft.com/office/drawing/2014/main" id="{87928630-A336-827E-2C72-738BA13854B7}"/>
              </a:ext>
            </a:extLst>
          </p:cNvPr>
          <p:cNvSpPr/>
          <p:nvPr/>
        </p:nvSpPr>
        <p:spPr>
          <a:xfrm>
            <a:off x="2637279" y="1607170"/>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8" name="矩形 221">
            <a:extLst>
              <a:ext uri="{FF2B5EF4-FFF2-40B4-BE49-F238E27FC236}">
                <a16:creationId xmlns:a16="http://schemas.microsoft.com/office/drawing/2014/main" id="{1EF40C65-E62F-3FF3-3830-719EBDBD4767}"/>
              </a:ext>
            </a:extLst>
          </p:cNvPr>
          <p:cNvSpPr/>
          <p:nvPr/>
        </p:nvSpPr>
        <p:spPr>
          <a:xfrm>
            <a:off x="2637279" y="2044965"/>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49" name="TextBox 148">
            <a:extLst>
              <a:ext uri="{FF2B5EF4-FFF2-40B4-BE49-F238E27FC236}">
                <a16:creationId xmlns:a16="http://schemas.microsoft.com/office/drawing/2014/main" id="{7C0C53E3-32BE-BFCD-C6E7-9CF789004DDF}"/>
              </a:ext>
            </a:extLst>
          </p:cNvPr>
          <p:cNvSpPr txBox="1"/>
          <p:nvPr/>
        </p:nvSpPr>
        <p:spPr>
          <a:xfrm>
            <a:off x="2253587" y="1536222"/>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small</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150" name="TextBox 149">
            <a:extLst>
              <a:ext uri="{FF2B5EF4-FFF2-40B4-BE49-F238E27FC236}">
                <a16:creationId xmlns:a16="http://schemas.microsoft.com/office/drawing/2014/main" id="{8F2A85C0-2AF5-3EB1-2C97-4B04D8A18FFB}"/>
              </a:ext>
            </a:extLst>
          </p:cNvPr>
          <p:cNvSpPr txBox="1"/>
          <p:nvPr/>
        </p:nvSpPr>
        <p:spPr>
          <a:xfrm>
            <a:off x="2146243" y="1983701"/>
            <a:ext cx="2520280" cy="461665"/>
          </a:xfrm>
          <a:prstGeom prst="rect">
            <a:avLst/>
          </a:prstGeom>
          <a:noFill/>
        </p:spPr>
        <p:txBody>
          <a:bodyPr wrap="square" rtlCol="0">
            <a:spAutoFit/>
          </a:bodyPr>
          <a:lstStyle/>
          <a:p>
            <a:pPr algn="ctr"/>
            <a:r>
              <a:rPr lang="en-US" altLang="zh-CN" b="1" dirty="0">
                <a:latin typeface="Times New Roman" charset="0"/>
                <a:ea typeface="Times New Roman" charset="0"/>
                <a:cs typeface="Times New Roman" charset="0"/>
              </a:rPr>
              <a:t>big</a:t>
            </a:r>
            <a:r>
              <a:rPr lang="zh-CN" altLang="en-US" b="1"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task</a:t>
            </a:r>
            <a:endParaRPr lang="en-US" b="1" i="1" baseline="-25000" dirty="0">
              <a:latin typeface="Times New Roman" charset="0"/>
              <a:ea typeface="Times New Roman" charset="0"/>
              <a:cs typeface="Times New Roman" charset="0"/>
            </a:endParaRPr>
          </a:p>
        </p:txBody>
      </p:sp>
      <p:sp>
        <p:nvSpPr>
          <p:cNvPr id="151" name="TextBox 150">
            <a:extLst>
              <a:ext uri="{FF2B5EF4-FFF2-40B4-BE49-F238E27FC236}">
                <a16:creationId xmlns:a16="http://schemas.microsoft.com/office/drawing/2014/main" id="{9494E38B-9FBD-0F40-F21A-3284C0D10DE3}"/>
              </a:ext>
            </a:extLst>
          </p:cNvPr>
          <p:cNvSpPr txBox="1"/>
          <p:nvPr/>
        </p:nvSpPr>
        <p:spPr>
          <a:xfrm>
            <a:off x="5867400" y="335597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41856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45833E-6 -5.55112E-17 L -0.01693 0.12546 " pathEditMode="relative" rAng="0" ptsTypes="AA">
                                      <p:cBhvr>
                                        <p:cTn id="6" dur="2000" fill="hold"/>
                                        <p:tgtEl>
                                          <p:spTgt spid="99"/>
                                        </p:tgtEl>
                                        <p:attrNameLst>
                                          <p:attrName>ppt_x</p:attrName>
                                          <p:attrName>ppt_y</p:attrName>
                                        </p:attrNameLst>
                                      </p:cBhvr>
                                      <p:rCtr x="-846" y="6273"/>
                                    </p:animMotion>
                                  </p:childTnLst>
                                </p:cTn>
                              </p:par>
                              <p:par>
                                <p:cTn id="7" presetID="0" presetClass="path" presetSubtype="0" accel="50000" decel="50000" fill="hold" grpId="0" nodeType="withEffect">
                                  <p:stCondLst>
                                    <p:cond delay="0"/>
                                  </p:stCondLst>
                                  <p:childTnLst>
                                    <p:animMotion origin="layout" path="M 1.45833E-6 1.48148E-6 L -0.02943 0.19838 " pathEditMode="relative" rAng="0" ptsTypes="AA">
                                      <p:cBhvr>
                                        <p:cTn id="8" dur="2000" fill="hold"/>
                                        <p:tgtEl>
                                          <p:spTgt spid="100"/>
                                        </p:tgtEl>
                                        <p:attrNameLst>
                                          <p:attrName>ppt_x</p:attrName>
                                          <p:attrName>ppt_y</p:attrName>
                                        </p:attrNameLst>
                                      </p:cBhvr>
                                      <p:rCtr x="-1471" y="9907"/>
                                    </p:animMotion>
                                  </p:childTnLst>
                                </p:cTn>
                              </p:par>
                              <p:par>
                                <p:cTn id="9" presetID="0" presetClass="path" presetSubtype="0" accel="50000" decel="50000" fill="hold" grpId="0" nodeType="withEffect">
                                  <p:stCondLst>
                                    <p:cond delay="0"/>
                                  </p:stCondLst>
                                  <p:childTnLst>
                                    <p:animMotion origin="layout" path="M 1.25E-6 -1.85185E-6 L -0.0418 0.2743 " pathEditMode="relative" rAng="0" ptsTypes="AA">
                                      <p:cBhvr>
                                        <p:cTn id="10" dur="2000" fill="hold"/>
                                        <p:tgtEl>
                                          <p:spTgt spid="101"/>
                                        </p:tgtEl>
                                        <p:attrNameLst>
                                          <p:attrName>ppt_x</p:attrName>
                                          <p:attrName>ppt_y</p:attrName>
                                        </p:attrNameLst>
                                      </p:cBhvr>
                                      <p:rCtr x="-2096" y="13611"/>
                                    </p:animMotion>
                                  </p:childTnLst>
                                </p:cTn>
                              </p:par>
                              <p:par>
                                <p:cTn id="11" presetID="0" presetClass="path" presetSubtype="0" accel="50000" decel="50000" fill="hold" grpId="0" nodeType="withEffect">
                                  <p:stCondLst>
                                    <p:cond delay="0"/>
                                  </p:stCondLst>
                                  <p:childTnLst>
                                    <p:animMotion origin="layout" path="M 6.25E-7 2.96296E-6 L 0.3125 0.00301 " pathEditMode="relative" rAng="0" ptsTypes="AA">
                                      <p:cBhvr>
                                        <p:cTn id="12" dur="2000" fill="hold"/>
                                        <p:tgtEl>
                                          <p:spTgt spid="141"/>
                                        </p:tgtEl>
                                        <p:attrNameLst>
                                          <p:attrName>ppt_x</p:attrName>
                                          <p:attrName>ppt_y</p:attrName>
                                        </p:attrNameLst>
                                      </p:cBhvr>
                                      <p:rCtr x="15625" y="162"/>
                                    </p:animMotion>
                                  </p:childTnLst>
                                </p:cTn>
                              </p:par>
                              <p:par>
                                <p:cTn id="13" presetID="0" presetClass="path" presetSubtype="0" accel="50000" decel="50000" fill="hold" grpId="0" nodeType="withEffect">
                                  <p:stCondLst>
                                    <p:cond delay="0"/>
                                  </p:stCondLst>
                                  <p:childTnLst>
                                    <p:animMotion origin="layout" path="M 2.08333E-7 -0.00046 L 0.3125 0.00301 " pathEditMode="relative" rAng="0" ptsTypes="AA">
                                      <p:cBhvr>
                                        <p:cTn id="14" dur="2000" fill="hold"/>
                                        <p:tgtEl>
                                          <p:spTgt spid="142"/>
                                        </p:tgtEl>
                                        <p:attrNameLst>
                                          <p:attrName>ppt_x</p:attrName>
                                          <p:attrName>ppt_y</p:attrName>
                                        </p:attrNameLst>
                                      </p:cBhvr>
                                      <p:rCtr x="15625" y="162"/>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0.3125 0.00301 L 0.29635 0.12523 " pathEditMode="relative" rAng="0" ptsTypes="AA">
                                      <p:cBhvr>
                                        <p:cTn id="18" dur="2000" fill="hold"/>
                                        <p:tgtEl>
                                          <p:spTgt spid="141"/>
                                        </p:tgtEl>
                                        <p:attrNameLst>
                                          <p:attrName>ppt_x</p:attrName>
                                          <p:attrName>ppt_y</p:attrName>
                                        </p:attrNameLst>
                                      </p:cBhvr>
                                      <p:rCtr x="-807" y="6111"/>
                                    </p:animMotion>
                                  </p:childTnLst>
                                </p:cTn>
                              </p:par>
                              <p:par>
                                <p:cTn id="19" presetID="0" presetClass="path" presetSubtype="0" accel="50000" decel="50000" fill="hold" grpId="1" nodeType="withEffect">
                                  <p:stCondLst>
                                    <p:cond delay="0"/>
                                  </p:stCondLst>
                                  <p:childTnLst>
                                    <p:animMotion origin="layout" path="M 0.3125 0.00347 L 0.28294 0.19977 " pathEditMode="relative" rAng="0" ptsTypes="AA">
                                      <p:cBhvr>
                                        <p:cTn id="20" dur="2000" fill="hold"/>
                                        <p:tgtEl>
                                          <p:spTgt spid="142"/>
                                        </p:tgtEl>
                                        <p:attrNameLst>
                                          <p:attrName>ppt_x</p:attrName>
                                          <p:attrName>ppt_y</p:attrName>
                                        </p:attrNameLst>
                                      </p:cBhvr>
                                      <p:rCtr x="-1484" y="9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41" grpId="0" animBg="1"/>
      <p:bldP spid="141" grpId="1" animBg="1"/>
      <p:bldP spid="142" grpId="0" animBg="1"/>
      <p:bldP spid="14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ABC3129D-206A-B7E0-D71A-1CD67927260A}"/>
              </a:ext>
            </a:extLst>
          </p:cNvPr>
          <p:cNvPicPr>
            <a:picLocks noChangeAspect="1"/>
          </p:cNvPicPr>
          <p:nvPr/>
        </p:nvPicPr>
        <p:blipFill>
          <a:blip r:embed="rId3"/>
          <a:stretch>
            <a:fillRect/>
          </a:stretch>
        </p:blipFill>
        <p:spPr>
          <a:xfrm>
            <a:off x="7029399" y="3859872"/>
            <a:ext cx="4779079" cy="2506590"/>
          </a:xfrm>
          <a:prstGeom prst="rect">
            <a:avLst/>
          </a:prstGeom>
        </p:spPr>
      </p:pic>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26</a:t>
            </a:fld>
            <a:endParaRPr lang="en-US" sz="2000" dirty="0">
              <a:solidFill>
                <a:schemeClr val="tx1"/>
              </a:solidFill>
              <a:latin typeface="Arial" pitchFamily="34" charset="0"/>
              <a:cs typeface="Arial" pitchFamily="34" charset="0"/>
            </a:endParaRPr>
          </a:p>
        </p:txBody>
      </p:sp>
      <p:sp>
        <p:nvSpPr>
          <p:cNvPr id="4" name="Content Placeholder 2">
            <a:extLst>
              <a:ext uri="{FF2B5EF4-FFF2-40B4-BE49-F238E27FC236}">
                <a16:creationId xmlns:a16="http://schemas.microsoft.com/office/drawing/2014/main" id="{ADCE5982-74C0-1962-B7FA-216A5B7EAF9F}"/>
              </a:ext>
            </a:extLst>
          </p:cNvPr>
          <p:cNvSpPr>
            <a:spLocks noGrp="1"/>
          </p:cNvSpPr>
          <p:nvPr>
            <p:ph idx="1"/>
          </p:nvPr>
        </p:nvSpPr>
        <p:spPr>
          <a:xfrm>
            <a:off x="703422" y="1551545"/>
            <a:ext cx="8515350" cy="4221162"/>
          </a:xfrm>
        </p:spPr>
        <p:txBody>
          <a:bodyPr/>
          <a:lstStyle/>
          <a:p>
            <a:pPr marL="0" indent="0">
              <a:buNone/>
            </a:pPr>
            <a:r>
              <a:rPr lang="en-US" altLang="zh-CN" b="1" dirty="0"/>
              <a:t>Friendster (</a:t>
            </a:r>
            <a:r>
              <a:rPr lang="en-US" altLang="zh-CN" b="1" dirty="0">
                <a:solidFill>
                  <a:srgbClr val="0070C0"/>
                </a:solidFill>
              </a:rPr>
              <a:t>|</a:t>
            </a:r>
            <a:r>
              <a:rPr lang="en-US" altLang="zh-CN" b="1" i="1" dirty="0">
                <a:solidFill>
                  <a:srgbClr val="0070C0"/>
                </a:solidFill>
              </a:rPr>
              <a:t>V</a:t>
            </a:r>
            <a:r>
              <a:rPr lang="en-US" altLang="zh-CN" b="1" dirty="0">
                <a:solidFill>
                  <a:srgbClr val="0070C0"/>
                </a:solidFill>
              </a:rPr>
              <a:t>| = 65.6 M, |</a:t>
            </a:r>
            <a:r>
              <a:rPr lang="en-US" altLang="zh-CN" b="1" i="1" dirty="0">
                <a:solidFill>
                  <a:srgbClr val="0070C0"/>
                </a:solidFill>
              </a:rPr>
              <a:t>E</a:t>
            </a:r>
            <a:r>
              <a:rPr lang="en-US" altLang="zh-CN" b="1" dirty="0">
                <a:solidFill>
                  <a:srgbClr val="0070C0"/>
                </a:solidFill>
              </a:rPr>
              <a:t>| = 1806 M</a:t>
            </a:r>
            <a:r>
              <a:rPr lang="en-US" altLang="zh-CN" b="1" dirty="0"/>
              <a:t>)</a:t>
            </a:r>
            <a:endParaRPr lang="en-US" b="1" dirty="0"/>
          </a:p>
          <a:p>
            <a:pPr lvl="1"/>
            <a:r>
              <a:rPr lang="en-US" dirty="0"/>
              <a:t>Maximum Clique:</a:t>
            </a:r>
          </a:p>
          <a:p>
            <a:pPr lvl="2"/>
            <a:r>
              <a:rPr lang="en-US" sz="2400" dirty="0"/>
              <a:t>G-Miner: </a:t>
            </a:r>
            <a:r>
              <a:rPr lang="en-US" sz="2400" dirty="0">
                <a:solidFill>
                  <a:srgbClr val="0070C0"/>
                </a:solidFill>
              </a:rPr>
              <a:t>10644 sec / 7.4 GB </a:t>
            </a:r>
            <a:r>
              <a:rPr lang="en-US" sz="2400" dirty="0"/>
              <a:t>per machine</a:t>
            </a:r>
          </a:p>
          <a:p>
            <a:pPr lvl="2"/>
            <a:r>
              <a:rPr lang="en-US" sz="2400" dirty="0"/>
              <a:t>G-thinker: </a:t>
            </a:r>
            <a:r>
              <a:rPr lang="en-US" sz="2400" dirty="0">
                <a:solidFill>
                  <a:srgbClr val="C00000"/>
                </a:solidFill>
              </a:rPr>
              <a:t>252 sec / 3.4 GB </a:t>
            </a:r>
            <a:r>
              <a:rPr lang="en-US" sz="2400" dirty="0"/>
              <a:t>per machine</a:t>
            </a:r>
          </a:p>
          <a:p>
            <a:pPr lvl="1"/>
            <a:r>
              <a:rPr lang="en-US" dirty="0"/>
              <a:t>Triangle Counting:</a:t>
            </a:r>
          </a:p>
          <a:p>
            <a:pPr lvl="2"/>
            <a:r>
              <a:rPr lang="en-US" sz="2400" dirty="0"/>
              <a:t>G-Miner: </a:t>
            </a:r>
            <a:r>
              <a:rPr lang="en-US" sz="2400" dirty="0">
                <a:solidFill>
                  <a:srgbClr val="0070C0"/>
                </a:solidFill>
              </a:rPr>
              <a:t>10915 sec / 9.2 GB </a:t>
            </a:r>
            <a:r>
              <a:rPr lang="en-US" sz="2400" dirty="0"/>
              <a:t>per machine</a:t>
            </a:r>
          </a:p>
          <a:p>
            <a:pPr lvl="2"/>
            <a:r>
              <a:rPr lang="en-US" sz="2400" dirty="0"/>
              <a:t>G-thinker: </a:t>
            </a:r>
            <a:r>
              <a:rPr lang="en-US" sz="2400" dirty="0">
                <a:solidFill>
                  <a:srgbClr val="C00000"/>
                </a:solidFill>
              </a:rPr>
              <a:t>516 sec / 3.1 GB </a:t>
            </a:r>
            <a:r>
              <a:rPr lang="en-US" sz="2400" dirty="0"/>
              <a:t>per machine</a:t>
            </a:r>
            <a:endParaRPr lang="en-US" sz="1800" dirty="0"/>
          </a:p>
        </p:txBody>
      </p:sp>
      <p:pic>
        <p:nvPicPr>
          <p:cNvPr id="5" name="Picture 4">
            <a:extLst>
              <a:ext uri="{FF2B5EF4-FFF2-40B4-BE49-F238E27FC236}">
                <a16:creationId xmlns:a16="http://schemas.microsoft.com/office/drawing/2014/main" id="{F47B839B-A5EA-F9AF-ED28-B9F73AC48F78}"/>
              </a:ext>
            </a:extLst>
          </p:cNvPr>
          <p:cNvPicPr>
            <a:picLocks noChangeAspect="1"/>
          </p:cNvPicPr>
          <p:nvPr/>
        </p:nvPicPr>
        <p:blipFill>
          <a:blip r:embed="rId4"/>
          <a:stretch>
            <a:fillRect/>
          </a:stretch>
        </p:blipFill>
        <p:spPr>
          <a:xfrm>
            <a:off x="4922686" y="598476"/>
            <a:ext cx="7069535" cy="694139"/>
          </a:xfrm>
          <a:prstGeom prst="rect">
            <a:avLst/>
          </a:prstGeom>
        </p:spPr>
      </p:pic>
      <p:pic>
        <p:nvPicPr>
          <p:cNvPr id="7" name="Picture 6">
            <a:extLst>
              <a:ext uri="{FF2B5EF4-FFF2-40B4-BE49-F238E27FC236}">
                <a16:creationId xmlns:a16="http://schemas.microsoft.com/office/drawing/2014/main" id="{C193D1C3-BF6F-1742-3477-E708B7DA9BF3}"/>
              </a:ext>
            </a:extLst>
          </p:cNvPr>
          <p:cNvPicPr>
            <a:picLocks noChangeAspect="1"/>
          </p:cNvPicPr>
          <p:nvPr/>
        </p:nvPicPr>
        <p:blipFill>
          <a:blip r:embed="rId5"/>
          <a:stretch>
            <a:fillRect/>
          </a:stretch>
        </p:blipFill>
        <p:spPr>
          <a:xfrm>
            <a:off x="4941936" y="108778"/>
            <a:ext cx="7069535" cy="434892"/>
          </a:xfrm>
          <a:prstGeom prst="rect">
            <a:avLst/>
          </a:prstGeom>
        </p:spPr>
      </p:pic>
      <p:sp>
        <p:nvSpPr>
          <p:cNvPr id="8" name="Content Placeholder 2">
            <a:extLst>
              <a:ext uri="{FF2B5EF4-FFF2-40B4-BE49-F238E27FC236}">
                <a16:creationId xmlns:a16="http://schemas.microsoft.com/office/drawing/2014/main" id="{E67DF6EC-8E82-AF5B-E26E-D17D07040EDC}"/>
              </a:ext>
            </a:extLst>
          </p:cNvPr>
          <p:cNvSpPr txBox="1">
            <a:spLocks/>
          </p:cNvSpPr>
          <p:nvPr/>
        </p:nvSpPr>
        <p:spPr>
          <a:xfrm>
            <a:off x="823700" y="4687414"/>
            <a:ext cx="8515350" cy="2170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t>Large Maximum Cliques</a:t>
            </a:r>
          </a:p>
          <a:p>
            <a:pPr marL="457200" indent="-457200">
              <a:buFont typeface="Arial" panose="020B0604020202020204" pitchFamily="34" charset="0"/>
              <a:buChar char="•"/>
            </a:pPr>
            <a:r>
              <a:rPr lang="en-US" sz="2400" dirty="0" err="1"/>
              <a:t>WikiLinks</a:t>
            </a:r>
            <a:r>
              <a:rPr lang="en-US" sz="2400" dirty="0"/>
              <a:t>: </a:t>
            </a:r>
            <a:r>
              <a:rPr lang="en-US" sz="2400" dirty="0">
                <a:solidFill>
                  <a:srgbClr val="0070C0"/>
                </a:solidFill>
              </a:rPr>
              <a:t>|</a:t>
            </a:r>
            <a:r>
              <a:rPr lang="en-US" sz="2400" i="1" dirty="0" err="1">
                <a:solidFill>
                  <a:srgbClr val="0070C0"/>
                </a:solidFill>
              </a:rPr>
              <a:t>Q</a:t>
            </a:r>
            <a:r>
              <a:rPr lang="en-US" sz="2400" baseline="-25000" dirty="0" err="1">
                <a:solidFill>
                  <a:srgbClr val="0070C0"/>
                </a:solidFill>
              </a:rPr>
              <a:t>max</a:t>
            </a:r>
            <a:r>
              <a:rPr lang="en-US" sz="2400" dirty="0">
                <a:solidFill>
                  <a:srgbClr val="0070C0"/>
                </a:solidFill>
              </a:rPr>
              <a:t>| = </a:t>
            </a:r>
            <a:r>
              <a:rPr lang="en-US" sz="2400" dirty="0">
                <a:solidFill>
                  <a:srgbClr val="C00000"/>
                </a:solidFill>
              </a:rPr>
              <a:t>1109</a:t>
            </a:r>
            <a:r>
              <a:rPr lang="en-US" sz="2400" dirty="0"/>
              <a:t> /  </a:t>
            </a:r>
            <a:r>
              <a:rPr lang="en-US" sz="2400" dirty="0">
                <a:solidFill>
                  <a:srgbClr val="0070C0"/>
                </a:solidFill>
              </a:rPr>
              <a:t>70 min 51 sec</a:t>
            </a:r>
            <a:endParaRPr lang="en-US" sz="2400" dirty="0"/>
          </a:p>
          <a:p>
            <a:pPr marL="457200" indent="-457200">
              <a:buFont typeface="Arial" panose="020B0604020202020204" pitchFamily="34" charset="0"/>
              <a:buChar char="•"/>
            </a:pPr>
            <a:r>
              <a:rPr lang="en-US" sz="2400" dirty="0" err="1"/>
              <a:t>WebUK</a:t>
            </a:r>
            <a:r>
              <a:rPr lang="en-US" sz="2400" dirty="0"/>
              <a:t>: </a:t>
            </a:r>
            <a:r>
              <a:rPr lang="en-US" sz="2400" dirty="0">
                <a:solidFill>
                  <a:srgbClr val="0070C0"/>
                </a:solidFill>
              </a:rPr>
              <a:t>|</a:t>
            </a:r>
            <a:r>
              <a:rPr lang="en-US" sz="2400" i="1" dirty="0" err="1">
                <a:solidFill>
                  <a:srgbClr val="0070C0"/>
                </a:solidFill>
              </a:rPr>
              <a:t>Q</a:t>
            </a:r>
            <a:r>
              <a:rPr lang="en-US" sz="2400" baseline="-25000" dirty="0" err="1">
                <a:solidFill>
                  <a:srgbClr val="0070C0"/>
                </a:solidFill>
              </a:rPr>
              <a:t>max</a:t>
            </a:r>
            <a:r>
              <a:rPr lang="en-US" sz="2400" dirty="0">
                <a:solidFill>
                  <a:srgbClr val="0070C0"/>
                </a:solidFill>
              </a:rPr>
              <a:t>| = </a:t>
            </a:r>
            <a:r>
              <a:rPr lang="en-US" sz="2400" dirty="0">
                <a:solidFill>
                  <a:srgbClr val="C00000"/>
                </a:solidFill>
              </a:rPr>
              <a:t>944</a:t>
            </a:r>
            <a:r>
              <a:rPr lang="en-US" sz="2400" dirty="0"/>
              <a:t> /  </a:t>
            </a:r>
            <a:r>
              <a:rPr lang="en-US" sz="2400" dirty="0">
                <a:solidFill>
                  <a:srgbClr val="0070C0"/>
                </a:solidFill>
              </a:rPr>
              <a:t>691 sec</a:t>
            </a:r>
            <a:endParaRPr lang="en-US" altLang="zh-CN" sz="2400" b="1" dirty="0"/>
          </a:p>
        </p:txBody>
      </p:sp>
    </p:spTree>
    <p:extLst>
      <p:ext uri="{BB962C8B-B14F-4D97-AF65-F5344CB8AC3E}">
        <p14:creationId xmlns:p14="http://schemas.microsoft.com/office/powerpoint/2010/main" val="38962009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Quasi-Cliques</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on</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27</a:t>
            </a:fld>
            <a:endParaRPr lang="en-US" sz="2000" dirty="0">
              <a:solidFill>
                <a:schemeClr val="tx1"/>
              </a:solidFill>
              <a:latin typeface="Arial" pitchFamily="34" charset="0"/>
              <a:cs typeface="Arial" pitchFamily="34" charset="0"/>
            </a:endParaRPr>
          </a:p>
        </p:txBody>
      </p:sp>
      <p:sp>
        <p:nvSpPr>
          <p:cNvPr id="12" name="TextBox 11">
            <a:extLst>
              <a:ext uri="{FF2B5EF4-FFF2-40B4-BE49-F238E27FC236}">
                <a16:creationId xmlns:a16="http://schemas.microsoft.com/office/drawing/2014/main" id="{0A251CC1-58D2-9333-BB0C-E6A3E9346366}"/>
              </a:ext>
            </a:extLst>
          </p:cNvPr>
          <p:cNvSpPr txBox="1"/>
          <p:nvPr/>
        </p:nvSpPr>
        <p:spPr>
          <a:xfrm>
            <a:off x="923211" y="1720757"/>
            <a:ext cx="10076022" cy="1077218"/>
          </a:xfrm>
          <a:prstGeom prst="rect">
            <a:avLst/>
          </a:prstGeom>
          <a:noFill/>
        </p:spPr>
        <p:txBody>
          <a:bodyPr wrap="square">
            <a:spAutoFit/>
          </a:bodyPr>
          <a:lstStyle/>
          <a:p>
            <a:r>
              <a:rPr lang="en-US" sz="3200" dirty="0"/>
              <a:t>A graph </a:t>
            </a:r>
            <a:r>
              <a:rPr lang="en-US" sz="3200" i="1" dirty="0">
                <a:solidFill>
                  <a:srgbClr val="0070C0"/>
                </a:solidFill>
              </a:rPr>
              <a:t>G</a:t>
            </a:r>
            <a:r>
              <a:rPr lang="en-US" sz="3200" dirty="0">
                <a:solidFill>
                  <a:srgbClr val="0070C0"/>
                </a:solidFill>
              </a:rPr>
              <a:t> = (</a:t>
            </a:r>
            <a:r>
              <a:rPr lang="en-US" sz="3200" i="1" dirty="0">
                <a:solidFill>
                  <a:srgbClr val="0070C0"/>
                </a:solidFill>
              </a:rPr>
              <a:t>V</a:t>
            </a:r>
            <a:r>
              <a:rPr lang="en-US" sz="3200" dirty="0">
                <a:solidFill>
                  <a:srgbClr val="0070C0"/>
                </a:solidFill>
              </a:rPr>
              <a:t>,</a:t>
            </a:r>
            <a:r>
              <a:rPr lang="zh-CN" altLang="en-US" sz="3200" dirty="0">
                <a:solidFill>
                  <a:srgbClr val="0070C0"/>
                </a:solidFill>
              </a:rPr>
              <a:t> </a:t>
            </a:r>
            <a:r>
              <a:rPr lang="en-US" sz="3200" i="1" dirty="0">
                <a:solidFill>
                  <a:srgbClr val="0070C0"/>
                </a:solidFill>
              </a:rPr>
              <a:t>E</a:t>
            </a:r>
            <a:r>
              <a:rPr lang="en-US" sz="3200" dirty="0">
                <a:solidFill>
                  <a:srgbClr val="0070C0"/>
                </a:solidFill>
              </a:rPr>
              <a:t>) </a:t>
            </a:r>
            <a:r>
              <a:rPr lang="en-US" sz="3200" dirty="0"/>
              <a:t>is a </a:t>
            </a:r>
            <a:r>
              <a:rPr lang="en-US" sz="3200" i="1" dirty="0" err="1">
                <a:solidFill>
                  <a:srgbClr val="0070C0"/>
                </a:solidFill>
              </a:rPr>
              <a:t>γ</a:t>
            </a:r>
            <a:r>
              <a:rPr lang="en-US" sz="3200" dirty="0"/>
              <a:t>-quasi-clique (</a:t>
            </a:r>
            <a:r>
              <a:rPr lang="en-US" sz="3200" dirty="0">
                <a:solidFill>
                  <a:srgbClr val="0070C0"/>
                </a:solidFill>
              </a:rPr>
              <a:t>0 ≤ </a:t>
            </a:r>
            <a:r>
              <a:rPr lang="en-US" sz="3200" i="1" dirty="0" err="1">
                <a:solidFill>
                  <a:srgbClr val="0070C0"/>
                </a:solidFill>
              </a:rPr>
              <a:t>γ</a:t>
            </a:r>
            <a:r>
              <a:rPr lang="en-US" sz="3200" dirty="0">
                <a:solidFill>
                  <a:srgbClr val="0070C0"/>
                </a:solidFill>
              </a:rPr>
              <a:t> ≤ 1</a:t>
            </a:r>
            <a:r>
              <a:rPr lang="en-US" sz="3200" dirty="0"/>
              <a:t>) if </a:t>
            </a:r>
            <a:r>
              <a:rPr lang="en-US" sz="3200" i="1" dirty="0">
                <a:solidFill>
                  <a:srgbClr val="0070C0"/>
                </a:solidFill>
              </a:rPr>
              <a:t>G</a:t>
            </a:r>
            <a:r>
              <a:rPr lang="en-US" sz="3200" dirty="0"/>
              <a:t> is connected and for any </a:t>
            </a:r>
            <a:r>
              <a:rPr lang="en-US" sz="3200" i="1" dirty="0"/>
              <a:t>v</a:t>
            </a:r>
            <a:r>
              <a:rPr lang="en-US" sz="3200" dirty="0"/>
              <a:t> ∈ </a:t>
            </a:r>
            <a:r>
              <a:rPr lang="en-US" sz="3200" i="1" dirty="0"/>
              <a:t>V</a:t>
            </a:r>
            <a:r>
              <a:rPr lang="en-US" sz="3200" dirty="0"/>
              <a:t> , we have </a:t>
            </a:r>
            <a:r>
              <a:rPr lang="en-US" sz="3200" i="1" dirty="0">
                <a:solidFill>
                  <a:srgbClr val="0070C0"/>
                </a:solidFill>
              </a:rPr>
              <a:t>d</a:t>
            </a:r>
            <a:r>
              <a:rPr lang="en-US" sz="3200" dirty="0">
                <a:solidFill>
                  <a:srgbClr val="0070C0"/>
                </a:solidFill>
              </a:rPr>
              <a:t>(</a:t>
            </a:r>
            <a:r>
              <a:rPr lang="en-US" sz="3200" i="1" dirty="0">
                <a:solidFill>
                  <a:srgbClr val="0070C0"/>
                </a:solidFill>
              </a:rPr>
              <a:t>v</a:t>
            </a:r>
            <a:r>
              <a:rPr lang="en-US" sz="3200" dirty="0">
                <a:solidFill>
                  <a:srgbClr val="0070C0"/>
                </a:solidFill>
              </a:rPr>
              <a:t>) ≥ ⌈</a:t>
            </a:r>
            <a:r>
              <a:rPr lang="en-US" sz="3200" i="1" dirty="0" err="1">
                <a:solidFill>
                  <a:srgbClr val="0070C0"/>
                </a:solidFill>
              </a:rPr>
              <a:t>γ</a:t>
            </a:r>
            <a:r>
              <a:rPr lang="en-US" sz="3200" dirty="0">
                <a:solidFill>
                  <a:srgbClr val="0070C0"/>
                </a:solidFill>
              </a:rPr>
              <a:t> · (|</a:t>
            </a:r>
            <a:r>
              <a:rPr lang="en-US" sz="3200" i="1" dirty="0">
                <a:solidFill>
                  <a:srgbClr val="0070C0"/>
                </a:solidFill>
              </a:rPr>
              <a:t>V</a:t>
            </a:r>
            <a:r>
              <a:rPr lang="en-US" sz="3200" dirty="0">
                <a:solidFill>
                  <a:srgbClr val="0070C0"/>
                </a:solidFill>
              </a:rPr>
              <a:t>| − 1)⌉</a:t>
            </a:r>
            <a:r>
              <a:rPr lang="en-US" sz="3200" dirty="0"/>
              <a:t>.</a:t>
            </a:r>
          </a:p>
        </p:txBody>
      </p:sp>
      <p:sp>
        <p:nvSpPr>
          <p:cNvPr id="14" name="TextBox 13">
            <a:extLst>
              <a:ext uri="{FF2B5EF4-FFF2-40B4-BE49-F238E27FC236}">
                <a16:creationId xmlns:a16="http://schemas.microsoft.com/office/drawing/2014/main" id="{76BFA759-B376-F91B-840B-61545F0353F7}"/>
              </a:ext>
            </a:extLst>
          </p:cNvPr>
          <p:cNvSpPr txBox="1"/>
          <p:nvPr/>
        </p:nvSpPr>
        <p:spPr>
          <a:xfrm>
            <a:off x="6576324" y="3186390"/>
            <a:ext cx="2273300" cy="830997"/>
          </a:xfrm>
          <a:prstGeom prst="rect">
            <a:avLst/>
          </a:prstGeom>
          <a:noFill/>
        </p:spPr>
        <p:txBody>
          <a:bodyPr wrap="square">
            <a:spAutoFit/>
          </a:bodyPr>
          <a:lstStyle/>
          <a:p>
            <a:r>
              <a:rPr lang="en-US" sz="2400" i="1" dirty="0">
                <a:effectLst/>
                <a:latin typeface="Calibri" panose="020F0502020204030204" pitchFamily="34" charset="0"/>
                <a:cs typeface="Calibri" panose="020F0502020204030204" pitchFamily="34" charset="0"/>
              </a:rPr>
              <a:t>S</a:t>
            </a:r>
            <a:r>
              <a:rPr lang="en-US" sz="2400" baseline="-25000" dirty="0">
                <a:effectLst/>
                <a:latin typeface="Calibri" panose="020F0502020204030204" pitchFamily="34" charset="0"/>
                <a:cs typeface="Calibri" panose="020F0502020204030204" pitchFamily="34" charset="0"/>
              </a:rPr>
              <a:t>1</a:t>
            </a:r>
            <a:r>
              <a:rPr lang="en-US" sz="2400" dirty="0">
                <a:effectLst/>
                <a:latin typeface="Calibri" panose="020F0502020204030204" pitchFamily="34" charset="0"/>
                <a:cs typeface="Calibri" panose="020F0502020204030204" pitchFamily="34" charset="0"/>
              </a:rPr>
              <a:t> = {</a:t>
            </a:r>
            <a:r>
              <a:rPr lang="en-US" sz="2400" i="1" dirty="0">
                <a:effectLst/>
                <a:latin typeface="Calibri" panose="020F0502020204030204" pitchFamily="34" charset="0"/>
                <a:cs typeface="Calibri" panose="020F0502020204030204" pitchFamily="34" charset="0"/>
              </a:rPr>
              <a:t>a</a:t>
            </a:r>
            <a:r>
              <a:rPr lang="en-US" sz="2400" dirty="0">
                <a:effectLst/>
                <a:latin typeface="Calibri" panose="020F0502020204030204" pitchFamily="34" charset="0"/>
                <a:cs typeface="Calibri" panose="020F0502020204030204" pitchFamily="34" charset="0"/>
              </a:rPr>
              <a:t>, </a:t>
            </a:r>
            <a:r>
              <a:rPr lang="en-US" altLang="zh-CN" sz="2400" i="1" dirty="0">
                <a:effectLst/>
                <a:latin typeface="Calibri" panose="020F0502020204030204" pitchFamily="34" charset="0"/>
                <a:cs typeface="Calibri" panose="020F0502020204030204" pitchFamily="34" charset="0"/>
              </a:rPr>
              <a:t>b</a:t>
            </a:r>
            <a:r>
              <a:rPr lang="en-US" sz="2400" dirty="0">
                <a:effectLst/>
                <a:latin typeface="Calibri" panose="020F0502020204030204" pitchFamily="34" charset="0"/>
                <a:cs typeface="Calibri" panose="020F0502020204030204" pitchFamily="34" charset="0"/>
              </a:rPr>
              <a:t>, </a:t>
            </a:r>
            <a:r>
              <a:rPr lang="en-US" altLang="zh-CN" sz="2400" i="1" dirty="0">
                <a:effectLst/>
                <a:latin typeface="Calibri" panose="020F0502020204030204" pitchFamily="34" charset="0"/>
                <a:cs typeface="Calibri" panose="020F0502020204030204" pitchFamily="34" charset="0"/>
              </a:rPr>
              <a:t>c</a:t>
            </a:r>
            <a:r>
              <a:rPr lang="en-US" sz="2400" dirty="0">
                <a:effectLst/>
                <a:latin typeface="Calibri" panose="020F0502020204030204" pitchFamily="34" charset="0"/>
                <a:cs typeface="Calibri" panose="020F0502020204030204" pitchFamily="34" charset="0"/>
              </a:rPr>
              <a:t>, </a:t>
            </a:r>
            <a:r>
              <a:rPr lang="en-US" altLang="zh-CN" sz="2400" i="1" dirty="0">
                <a:effectLst/>
                <a:latin typeface="Calibri" panose="020F0502020204030204" pitchFamily="34" charset="0"/>
                <a:cs typeface="Calibri" panose="020F0502020204030204" pitchFamily="34" charset="0"/>
              </a:rPr>
              <a:t>d</a:t>
            </a:r>
            <a:r>
              <a:rPr lang="en-US" sz="2400" dirty="0">
                <a:effectLst/>
                <a:latin typeface="Calibri" panose="020F0502020204030204" pitchFamily="34" charset="0"/>
                <a:cs typeface="Calibri" panose="020F0502020204030204" pitchFamily="34" charset="0"/>
              </a:rPr>
              <a:t>}</a:t>
            </a:r>
          </a:p>
          <a:p>
            <a:r>
              <a:rPr lang="en-US" sz="2400" i="1" dirty="0">
                <a:effectLst/>
                <a:latin typeface="Calibri" panose="020F0502020204030204" pitchFamily="34" charset="0"/>
                <a:cs typeface="Calibri" panose="020F0502020204030204" pitchFamily="34" charset="0"/>
              </a:rPr>
              <a:t>S</a:t>
            </a:r>
            <a:r>
              <a:rPr lang="en-US" altLang="zh-CN" sz="2400" baseline="-25000" dirty="0">
                <a:effectLst/>
                <a:latin typeface="Calibri" panose="020F0502020204030204" pitchFamily="34" charset="0"/>
                <a:cs typeface="Calibri" panose="020F0502020204030204" pitchFamily="34" charset="0"/>
              </a:rPr>
              <a:t>2</a:t>
            </a:r>
            <a:r>
              <a:rPr lang="en-US" sz="2400" dirty="0">
                <a:effectLst/>
                <a:latin typeface="Calibri" panose="020F0502020204030204" pitchFamily="34" charset="0"/>
                <a:cs typeface="Calibri" panose="020F0502020204030204" pitchFamily="34" charset="0"/>
              </a:rPr>
              <a:t> = </a:t>
            </a:r>
            <a:r>
              <a:rPr lang="en-US" sz="2400" i="1" dirty="0">
                <a:effectLst/>
                <a:latin typeface="Calibri" panose="020F0502020204030204" pitchFamily="34" charset="0"/>
                <a:cs typeface="Calibri" panose="020F0502020204030204" pitchFamily="34" charset="0"/>
              </a:rPr>
              <a:t>S</a:t>
            </a:r>
            <a:r>
              <a:rPr lang="en-US" sz="2400" baseline="-25000" dirty="0">
                <a:effectLst/>
                <a:latin typeface="Calibri" panose="020F0502020204030204" pitchFamily="34" charset="0"/>
                <a:cs typeface="Calibri" panose="020F0502020204030204" pitchFamily="34" charset="0"/>
              </a:rPr>
              <a:t>1</a:t>
            </a:r>
            <a:r>
              <a:rPr lang="en-US" sz="2400" dirty="0">
                <a:effectLst/>
                <a:latin typeface="Calibri" panose="020F0502020204030204" pitchFamily="34" charset="0"/>
                <a:cs typeface="Calibri" panose="020F0502020204030204" pitchFamily="34" charset="0"/>
              </a:rPr>
              <a:t> ∪ </a:t>
            </a:r>
            <a:r>
              <a:rPr lang="en-US" altLang="zh-CN" sz="2400" i="1" dirty="0">
                <a:effectLst/>
                <a:latin typeface="Calibri" panose="020F0502020204030204" pitchFamily="34" charset="0"/>
                <a:cs typeface="Calibri" panose="020F0502020204030204" pitchFamily="34" charset="0"/>
              </a:rPr>
              <a:t>e</a:t>
            </a:r>
            <a:r>
              <a:rPr lang="en-US" sz="2400" dirty="0">
                <a:effectLst/>
                <a:latin typeface="Calibri" panose="020F0502020204030204" pitchFamily="34" charset="0"/>
                <a:cs typeface="Calibri" panose="020F0502020204030204" pitchFamily="34" charset="0"/>
              </a:rPr>
              <a:t> </a:t>
            </a:r>
            <a:endParaRPr lang="en-US" sz="2400" dirty="0">
              <a:latin typeface="Calibri" panose="020F0502020204030204" pitchFamily="34" charset="0"/>
              <a:cs typeface="Calibri" panose="020F0502020204030204" pitchFamily="34" charset="0"/>
            </a:endParaRPr>
          </a:p>
        </p:txBody>
      </p:sp>
      <p:pic>
        <p:nvPicPr>
          <p:cNvPr id="16" name="Picture 15" descr="A picture containing text, watch&#10;&#10;Description automatically generated">
            <a:extLst>
              <a:ext uri="{FF2B5EF4-FFF2-40B4-BE49-F238E27FC236}">
                <a16:creationId xmlns:a16="http://schemas.microsoft.com/office/drawing/2014/main" id="{8B629116-526A-CAA1-1078-2481F4F5C994}"/>
              </a:ext>
            </a:extLst>
          </p:cNvPr>
          <p:cNvPicPr>
            <a:picLocks noChangeAspect="1"/>
          </p:cNvPicPr>
          <p:nvPr/>
        </p:nvPicPr>
        <p:blipFill>
          <a:blip r:embed="rId3"/>
          <a:stretch>
            <a:fillRect/>
          </a:stretch>
        </p:blipFill>
        <p:spPr>
          <a:xfrm>
            <a:off x="1132846" y="3294278"/>
            <a:ext cx="5203408" cy="1892148"/>
          </a:xfrm>
          <a:prstGeom prst="rect">
            <a:avLst/>
          </a:prstGeom>
        </p:spPr>
      </p:pic>
      <p:sp>
        <p:nvSpPr>
          <p:cNvPr id="17" name="TextBox 16">
            <a:extLst>
              <a:ext uri="{FF2B5EF4-FFF2-40B4-BE49-F238E27FC236}">
                <a16:creationId xmlns:a16="http://schemas.microsoft.com/office/drawing/2014/main" id="{EFB64540-66D7-733B-35CE-A3397DAB7DAE}"/>
              </a:ext>
            </a:extLst>
          </p:cNvPr>
          <p:cNvSpPr txBox="1"/>
          <p:nvPr/>
        </p:nvSpPr>
        <p:spPr>
          <a:xfrm>
            <a:off x="6576324" y="4225476"/>
            <a:ext cx="6326118" cy="830997"/>
          </a:xfrm>
          <a:prstGeom prst="rect">
            <a:avLst/>
          </a:prstGeom>
          <a:noFill/>
        </p:spPr>
        <p:txBody>
          <a:bodyPr wrap="square">
            <a:spAutoFit/>
          </a:bodyPr>
          <a:lstStyle/>
          <a:p>
            <a:r>
              <a:rPr lang="en-US" altLang="zh-CN" sz="2400" dirty="0">
                <a:solidFill>
                  <a:srgbClr val="C00000"/>
                </a:solidFill>
              </a:rPr>
              <a:t>Both</a:t>
            </a:r>
            <a:r>
              <a:rPr lang="en-US" sz="2400" dirty="0">
                <a:solidFill>
                  <a:srgbClr val="C00000"/>
                </a:solidFill>
              </a:rPr>
              <a:t> </a:t>
            </a:r>
            <a:r>
              <a:rPr lang="en-US" sz="2400" i="1" dirty="0">
                <a:solidFill>
                  <a:srgbClr val="C00000"/>
                </a:solidFill>
                <a:effectLst/>
                <a:latin typeface="Calibri" panose="020F0502020204030204" pitchFamily="34" charset="0"/>
                <a:cs typeface="Calibri" panose="020F0502020204030204" pitchFamily="34" charset="0"/>
              </a:rPr>
              <a:t>S</a:t>
            </a:r>
            <a:r>
              <a:rPr lang="en-US" sz="2400" baseline="-25000" dirty="0">
                <a:solidFill>
                  <a:srgbClr val="C00000"/>
                </a:solidFill>
                <a:effectLst/>
                <a:latin typeface="Calibri" panose="020F0502020204030204" pitchFamily="34" charset="0"/>
                <a:cs typeface="Calibri" panose="020F0502020204030204" pitchFamily="34" charset="0"/>
              </a:rPr>
              <a:t>1</a:t>
            </a:r>
            <a:r>
              <a:rPr lang="en-US" sz="2400" dirty="0">
                <a:solidFill>
                  <a:srgbClr val="C00000"/>
                </a:solidFill>
                <a:effectLst/>
                <a:latin typeface="Calibri" panose="020F0502020204030204" pitchFamily="34" charset="0"/>
                <a:cs typeface="Calibri" panose="020F0502020204030204" pitchFamily="34" charset="0"/>
              </a:rPr>
              <a:t> </a:t>
            </a:r>
            <a:r>
              <a:rPr lang="en-US" altLang="zh-CN" sz="2400" dirty="0">
                <a:solidFill>
                  <a:srgbClr val="C00000"/>
                </a:solidFill>
              </a:rPr>
              <a:t>and</a:t>
            </a:r>
            <a:r>
              <a:rPr lang="zh-CN" altLang="en-US" sz="2400" dirty="0">
                <a:solidFill>
                  <a:srgbClr val="C00000"/>
                </a:solidFill>
              </a:rPr>
              <a:t> </a:t>
            </a:r>
            <a:r>
              <a:rPr lang="en-US" sz="2400" i="1" dirty="0">
                <a:solidFill>
                  <a:srgbClr val="C00000"/>
                </a:solidFill>
                <a:effectLst/>
                <a:latin typeface="Calibri" panose="020F0502020204030204" pitchFamily="34" charset="0"/>
                <a:cs typeface="Calibri" panose="020F0502020204030204" pitchFamily="34" charset="0"/>
              </a:rPr>
              <a:t>S</a:t>
            </a:r>
            <a:r>
              <a:rPr lang="en-US" altLang="zh-CN" sz="2400" baseline="-25000" dirty="0">
                <a:solidFill>
                  <a:srgbClr val="C00000"/>
                </a:solidFill>
                <a:effectLst/>
                <a:latin typeface="Calibri" panose="020F0502020204030204" pitchFamily="34" charset="0"/>
                <a:cs typeface="Calibri" panose="020F0502020204030204" pitchFamily="34" charset="0"/>
              </a:rPr>
              <a:t>2</a:t>
            </a:r>
            <a:r>
              <a:rPr lang="en-US" sz="2400" dirty="0">
                <a:solidFill>
                  <a:srgbClr val="C00000"/>
                </a:solidFill>
                <a:effectLst/>
                <a:latin typeface="Calibri" panose="020F0502020204030204" pitchFamily="34" charset="0"/>
                <a:cs typeface="Calibri" panose="020F0502020204030204" pitchFamily="34" charset="0"/>
              </a:rPr>
              <a:t> </a:t>
            </a:r>
            <a:r>
              <a:rPr lang="en-US" altLang="zh-CN" sz="2400" dirty="0">
                <a:solidFill>
                  <a:srgbClr val="C00000"/>
                </a:solidFill>
              </a:rPr>
              <a:t>are</a:t>
            </a:r>
            <a:r>
              <a:rPr lang="zh-CN" altLang="en-US" sz="2400" dirty="0">
                <a:solidFill>
                  <a:srgbClr val="C00000"/>
                </a:solidFill>
              </a:rPr>
              <a:t> </a:t>
            </a:r>
            <a:r>
              <a:rPr lang="en-US" altLang="zh-CN" sz="2400" dirty="0">
                <a:solidFill>
                  <a:srgbClr val="C00000"/>
                </a:solidFill>
              </a:rPr>
              <a:t>2/3-quasi-cliques</a:t>
            </a:r>
          </a:p>
          <a:p>
            <a:r>
              <a:rPr lang="en-US" altLang="zh-CN" sz="2400" dirty="0">
                <a:solidFill>
                  <a:srgbClr val="C00000"/>
                </a:solidFill>
                <a:latin typeface="Calibri" panose="020F0502020204030204" pitchFamily="34" charset="0"/>
                <a:cs typeface="Calibri" panose="020F0502020204030204" pitchFamily="34" charset="0"/>
              </a:rPr>
              <a:t>Only</a:t>
            </a:r>
            <a:r>
              <a:rPr lang="zh-CN" altLang="en-US" sz="2400" dirty="0">
                <a:solidFill>
                  <a:srgbClr val="C00000"/>
                </a:solidFill>
                <a:latin typeface="Calibri" panose="020F0502020204030204" pitchFamily="34" charset="0"/>
                <a:cs typeface="Calibri" panose="020F0502020204030204" pitchFamily="34" charset="0"/>
              </a:rPr>
              <a:t> </a:t>
            </a:r>
            <a:r>
              <a:rPr lang="en-US" sz="2400" i="1" dirty="0">
                <a:solidFill>
                  <a:srgbClr val="C00000"/>
                </a:solidFill>
                <a:effectLst/>
                <a:latin typeface="Calibri" panose="020F0502020204030204" pitchFamily="34" charset="0"/>
                <a:cs typeface="Calibri" panose="020F0502020204030204" pitchFamily="34" charset="0"/>
              </a:rPr>
              <a:t>S</a:t>
            </a:r>
            <a:r>
              <a:rPr lang="en-US" altLang="zh-CN" sz="2400" baseline="-25000" dirty="0">
                <a:solidFill>
                  <a:srgbClr val="C00000"/>
                </a:solidFill>
                <a:effectLst/>
                <a:latin typeface="Calibri" panose="020F0502020204030204" pitchFamily="34" charset="0"/>
                <a:cs typeface="Calibri" panose="020F0502020204030204" pitchFamily="34" charset="0"/>
              </a:rPr>
              <a:t>2</a:t>
            </a:r>
            <a:r>
              <a:rPr lang="zh-CN" altLang="en-US" sz="2400" dirty="0">
                <a:solidFill>
                  <a:srgbClr val="C00000"/>
                </a:solidFill>
                <a:latin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cs typeface="Calibri" panose="020F0502020204030204" pitchFamily="34" charset="0"/>
              </a:rPr>
              <a:t>is</a:t>
            </a:r>
            <a:r>
              <a:rPr lang="zh-CN" altLang="en-US" sz="2400" dirty="0">
                <a:solidFill>
                  <a:srgbClr val="C00000"/>
                </a:solidFill>
                <a:latin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cs typeface="Calibri" panose="020F0502020204030204" pitchFamily="34" charset="0"/>
              </a:rPr>
              <a:t>a</a:t>
            </a:r>
            <a:r>
              <a:rPr lang="zh-CN" altLang="en-US" sz="2400" dirty="0">
                <a:solidFill>
                  <a:srgbClr val="C00000"/>
                </a:solidFill>
                <a:latin typeface="Calibri" panose="020F0502020204030204" pitchFamily="34" charset="0"/>
                <a:cs typeface="Calibri" panose="020F0502020204030204" pitchFamily="34" charset="0"/>
              </a:rPr>
              <a:t> </a:t>
            </a:r>
            <a:r>
              <a:rPr lang="en-US" altLang="zh-CN" sz="2400" dirty="0">
                <a:solidFill>
                  <a:srgbClr val="C00000"/>
                </a:solidFill>
                <a:latin typeface="Calibri" panose="020F0502020204030204" pitchFamily="34" charset="0"/>
                <a:cs typeface="Calibri" panose="020F0502020204030204" pitchFamily="34" charset="0"/>
              </a:rPr>
              <a:t>maximal</a:t>
            </a:r>
            <a:r>
              <a:rPr lang="zh-CN" altLang="en-US" sz="2400" dirty="0">
                <a:solidFill>
                  <a:srgbClr val="C00000"/>
                </a:solidFill>
                <a:latin typeface="Calibri" panose="020F0502020204030204" pitchFamily="34" charset="0"/>
                <a:cs typeface="Calibri" panose="020F0502020204030204" pitchFamily="34" charset="0"/>
              </a:rPr>
              <a:t> </a:t>
            </a:r>
            <a:r>
              <a:rPr lang="en-US" altLang="zh-CN" sz="2400" dirty="0">
                <a:solidFill>
                  <a:srgbClr val="C00000"/>
                </a:solidFill>
              </a:rPr>
              <a:t>2/3-quasi-clique</a:t>
            </a:r>
            <a:endParaRPr lang="en-US" sz="2400" dirty="0">
              <a:solidFill>
                <a:srgbClr val="C00000"/>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6ADA0CE7-91E9-4D0A-08D0-641F907D16EB}"/>
              </a:ext>
            </a:extLst>
          </p:cNvPr>
          <p:cNvPicPr>
            <a:picLocks noChangeAspect="1"/>
          </p:cNvPicPr>
          <p:nvPr/>
        </p:nvPicPr>
        <p:blipFill>
          <a:blip r:embed="rId4"/>
          <a:stretch>
            <a:fillRect/>
          </a:stretch>
        </p:blipFill>
        <p:spPr>
          <a:xfrm>
            <a:off x="340230" y="5685501"/>
            <a:ext cx="10353888" cy="535938"/>
          </a:xfrm>
          <a:prstGeom prst="rect">
            <a:avLst/>
          </a:prstGeom>
        </p:spPr>
      </p:pic>
      <p:pic>
        <p:nvPicPr>
          <p:cNvPr id="25" name="Picture 24">
            <a:extLst>
              <a:ext uri="{FF2B5EF4-FFF2-40B4-BE49-F238E27FC236}">
                <a16:creationId xmlns:a16="http://schemas.microsoft.com/office/drawing/2014/main" id="{E1B652D9-BC80-4E68-A54A-A27802ADD6D9}"/>
              </a:ext>
            </a:extLst>
          </p:cNvPr>
          <p:cNvPicPr>
            <a:picLocks noChangeAspect="1"/>
          </p:cNvPicPr>
          <p:nvPr/>
        </p:nvPicPr>
        <p:blipFill>
          <a:blip r:embed="rId5"/>
          <a:stretch>
            <a:fillRect/>
          </a:stretch>
        </p:blipFill>
        <p:spPr>
          <a:xfrm>
            <a:off x="319017" y="6207370"/>
            <a:ext cx="6454568" cy="535939"/>
          </a:xfrm>
          <a:prstGeom prst="rect">
            <a:avLst/>
          </a:prstGeom>
        </p:spPr>
      </p:pic>
    </p:spTree>
    <p:extLst>
      <p:ext uri="{BB962C8B-B14F-4D97-AF65-F5344CB8AC3E}">
        <p14:creationId xmlns:p14="http://schemas.microsoft.com/office/powerpoint/2010/main" val="371011583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Quasi-Cliques</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on</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28</a:t>
            </a:fld>
            <a:endParaRPr lang="en-US" sz="200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359FC1CF-7212-DDCA-1B5D-B6ED2ABCCA62}"/>
              </a:ext>
            </a:extLst>
          </p:cNvPr>
          <p:cNvPicPr>
            <a:picLocks noChangeAspect="1"/>
          </p:cNvPicPr>
          <p:nvPr/>
        </p:nvPicPr>
        <p:blipFill>
          <a:blip r:embed="rId3"/>
          <a:stretch>
            <a:fillRect/>
          </a:stretch>
        </p:blipFill>
        <p:spPr>
          <a:xfrm>
            <a:off x="340230" y="5685501"/>
            <a:ext cx="10353888" cy="535938"/>
          </a:xfrm>
          <a:prstGeom prst="rect">
            <a:avLst/>
          </a:prstGeom>
        </p:spPr>
      </p:pic>
      <p:pic>
        <p:nvPicPr>
          <p:cNvPr id="5" name="Picture 4">
            <a:extLst>
              <a:ext uri="{FF2B5EF4-FFF2-40B4-BE49-F238E27FC236}">
                <a16:creationId xmlns:a16="http://schemas.microsoft.com/office/drawing/2014/main" id="{EC17E326-F78F-4762-4DE9-C64A0AFA1D9F}"/>
              </a:ext>
            </a:extLst>
          </p:cNvPr>
          <p:cNvPicPr>
            <a:picLocks noChangeAspect="1"/>
          </p:cNvPicPr>
          <p:nvPr/>
        </p:nvPicPr>
        <p:blipFill>
          <a:blip r:embed="rId4"/>
          <a:stretch>
            <a:fillRect/>
          </a:stretch>
        </p:blipFill>
        <p:spPr>
          <a:xfrm>
            <a:off x="319017" y="6207370"/>
            <a:ext cx="6454568" cy="535939"/>
          </a:xfrm>
          <a:prstGeom prst="rect">
            <a:avLst/>
          </a:prstGeom>
        </p:spPr>
      </p:pic>
      <p:grpSp>
        <p:nvGrpSpPr>
          <p:cNvPr id="3" name="Group 2">
            <a:extLst>
              <a:ext uri="{FF2B5EF4-FFF2-40B4-BE49-F238E27FC236}">
                <a16:creationId xmlns:a16="http://schemas.microsoft.com/office/drawing/2014/main" id="{C703C80B-0A7B-49E5-F572-49DDD3B4E3FD}"/>
              </a:ext>
            </a:extLst>
          </p:cNvPr>
          <p:cNvGrpSpPr/>
          <p:nvPr/>
        </p:nvGrpSpPr>
        <p:grpSpPr>
          <a:xfrm>
            <a:off x="4925569" y="2131220"/>
            <a:ext cx="6564556" cy="3000092"/>
            <a:chOff x="1419221" y="742579"/>
            <a:chExt cx="4773384" cy="2181501"/>
          </a:xfrm>
        </p:grpSpPr>
        <p:sp>
          <p:nvSpPr>
            <p:cNvPr id="7" name="TextBox 6">
              <a:extLst>
                <a:ext uri="{FF2B5EF4-FFF2-40B4-BE49-F238E27FC236}">
                  <a16:creationId xmlns:a16="http://schemas.microsoft.com/office/drawing/2014/main" id="{0E456716-3A00-1B34-6621-28B098C5FC9A}"/>
                </a:ext>
              </a:extLst>
            </p:cNvPr>
            <p:cNvSpPr txBox="1"/>
            <p:nvPr/>
          </p:nvSpPr>
          <p:spPr>
            <a:xfrm>
              <a:off x="4163519" y="742579"/>
              <a:ext cx="281146" cy="290938"/>
            </a:xfrm>
            <a:prstGeom prst="rect">
              <a:avLst/>
            </a:prstGeom>
            <a:noFill/>
          </p:spPr>
          <p:txBody>
            <a:bodyPr wrap="none" rtlCol="0">
              <a:spAutoFit/>
            </a:bodyPr>
            <a:lstStyle/>
            <a:p>
              <a:r>
                <a:rPr lang="en-US" altLang="zh-CN" sz="2000" b="1">
                  <a:latin typeface="Times New Roman" charset="0"/>
                  <a:ea typeface="Times New Roman" charset="0"/>
                  <a:cs typeface="Times New Roman" charset="0"/>
                </a:rPr>
                <a:t>{}</a:t>
              </a:r>
              <a:endParaRPr lang="en-US" sz="2000" b="1"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49799897-4D71-5B28-FE36-4DA6117A5D2F}"/>
                </a:ext>
              </a:extLst>
            </p:cNvPr>
            <p:cNvSpPr txBox="1"/>
            <p:nvPr/>
          </p:nvSpPr>
          <p:spPr>
            <a:xfrm>
              <a:off x="2568141" y="1223974"/>
              <a:ext cx="37439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9" name="TextBox 8">
              <a:extLst>
                <a:ext uri="{FF2B5EF4-FFF2-40B4-BE49-F238E27FC236}">
                  <a16:creationId xmlns:a16="http://schemas.microsoft.com/office/drawing/2014/main" id="{B6C4893E-BD8E-0A26-F5B4-FBBECE09C3FE}"/>
                </a:ext>
              </a:extLst>
            </p:cNvPr>
            <p:cNvSpPr txBox="1"/>
            <p:nvPr/>
          </p:nvSpPr>
          <p:spPr>
            <a:xfrm>
              <a:off x="3565493"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id="{7B6930FA-0E44-AAF5-4096-E16260D9442F}"/>
                </a:ext>
              </a:extLst>
            </p:cNvPr>
            <p:cNvSpPr txBox="1"/>
            <p:nvPr/>
          </p:nvSpPr>
          <p:spPr>
            <a:xfrm>
              <a:off x="4511933" y="1223974"/>
              <a:ext cx="363906"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1" name="TextBox 10">
              <a:extLst>
                <a:ext uri="{FF2B5EF4-FFF2-40B4-BE49-F238E27FC236}">
                  <a16:creationId xmlns:a16="http://schemas.microsoft.com/office/drawing/2014/main" id="{C2BC74A6-EA2C-523D-2DA8-CEC0FDFA6BE3}"/>
                </a:ext>
              </a:extLst>
            </p:cNvPr>
            <p:cNvSpPr txBox="1"/>
            <p:nvPr/>
          </p:nvSpPr>
          <p:spPr>
            <a:xfrm>
              <a:off x="5509285" y="1223974"/>
              <a:ext cx="384887"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2" name="TextBox 11">
              <a:extLst>
                <a:ext uri="{FF2B5EF4-FFF2-40B4-BE49-F238E27FC236}">
                  <a16:creationId xmlns:a16="http://schemas.microsoft.com/office/drawing/2014/main" id="{D44B9653-95E9-A805-BA25-5B25E063EABC}"/>
                </a:ext>
              </a:extLst>
            </p:cNvPr>
            <p:cNvSpPr txBox="1"/>
            <p:nvPr/>
          </p:nvSpPr>
          <p:spPr>
            <a:xfrm>
              <a:off x="1817715"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13" name="TextBox 12">
              <a:extLst>
                <a:ext uri="{FF2B5EF4-FFF2-40B4-BE49-F238E27FC236}">
                  <a16:creationId xmlns:a16="http://schemas.microsoft.com/office/drawing/2014/main" id="{AA94975D-95F1-4FE9-3B74-FB9288CD6939}"/>
                </a:ext>
              </a:extLst>
            </p:cNvPr>
            <p:cNvSpPr txBox="1"/>
            <p:nvPr/>
          </p:nvSpPr>
          <p:spPr>
            <a:xfrm>
              <a:off x="2568141" y="1700465"/>
              <a:ext cx="55040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4" name="TextBox 13">
              <a:extLst>
                <a:ext uri="{FF2B5EF4-FFF2-40B4-BE49-F238E27FC236}">
                  <a16:creationId xmlns:a16="http://schemas.microsoft.com/office/drawing/2014/main" id="{1BFB65D4-6348-FEDA-7668-F0DAA7F66438}"/>
                </a:ext>
              </a:extLst>
            </p:cNvPr>
            <p:cNvSpPr txBox="1"/>
            <p:nvPr/>
          </p:nvSpPr>
          <p:spPr>
            <a:xfrm>
              <a:off x="3285174" y="1700465"/>
              <a:ext cx="57138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5" name="TextBox 14">
              <a:extLst>
                <a:ext uri="{FF2B5EF4-FFF2-40B4-BE49-F238E27FC236}">
                  <a16:creationId xmlns:a16="http://schemas.microsoft.com/office/drawing/2014/main" id="{2169A5E3-3D94-B327-3328-A9A22A522D32}"/>
                </a:ext>
              </a:extLst>
            </p:cNvPr>
            <p:cNvSpPr txBox="1"/>
            <p:nvPr/>
          </p:nvSpPr>
          <p:spPr>
            <a:xfrm>
              <a:off x="4164252"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6" name="TextBox 15">
              <a:extLst>
                <a:ext uri="{FF2B5EF4-FFF2-40B4-BE49-F238E27FC236}">
                  <a16:creationId xmlns:a16="http://schemas.microsoft.com/office/drawing/2014/main" id="{57D44D7D-1856-43B9-53CC-561C4DB19382}"/>
                </a:ext>
              </a:extLst>
            </p:cNvPr>
            <p:cNvSpPr txBox="1"/>
            <p:nvPr/>
          </p:nvSpPr>
          <p:spPr>
            <a:xfrm>
              <a:off x="4914678" y="1702869"/>
              <a:ext cx="581875"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7" name="TextBox 16">
              <a:extLst>
                <a:ext uri="{FF2B5EF4-FFF2-40B4-BE49-F238E27FC236}">
                  <a16:creationId xmlns:a16="http://schemas.microsoft.com/office/drawing/2014/main" id="{932B38AB-430B-4085-D06F-80F976163680}"/>
                </a:ext>
              </a:extLst>
            </p:cNvPr>
            <p:cNvSpPr txBox="1"/>
            <p:nvPr/>
          </p:nvSpPr>
          <p:spPr>
            <a:xfrm>
              <a:off x="5631711" y="1702869"/>
              <a:ext cx="56089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18" name="TextBox 17">
              <a:extLst>
                <a:ext uri="{FF2B5EF4-FFF2-40B4-BE49-F238E27FC236}">
                  <a16:creationId xmlns:a16="http://schemas.microsoft.com/office/drawing/2014/main" id="{74A0A51A-A255-738C-198E-FB06B955507A}"/>
                </a:ext>
              </a:extLst>
            </p:cNvPr>
            <p:cNvSpPr txBox="1"/>
            <p:nvPr/>
          </p:nvSpPr>
          <p:spPr>
            <a:xfrm>
              <a:off x="1516180"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19" name="TextBox 18">
              <a:extLst>
                <a:ext uri="{FF2B5EF4-FFF2-40B4-BE49-F238E27FC236}">
                  <a16:creationId xmlns:a16="http://schemas.microsoft.com/office/drawing/2014/main" id="{404AE3EA-B6D6-FE30-76FE-BA2BDE7C96D1}"/>
                </a:ext>
              </a:extLst>
            </p:cNvPr>
            <p:cNvSpPr txBox="1"/>
            <p:nvPr/>
          </p:nvSpPr>
          <p:spPr>
            <a:xfrm>
              <a:off x="2382946" y="2176956"/>
              <a:ext cx="76837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0" name="TextBox 19">
              <a:extLst>
                <a:ext uri="{FF2B5EF4-FFF2-40B4-BE49-F238E27FC236}">
                  <a16:creationId xmlns:a16="http://schemas.microsoft.com/office/drawing/2014/main" id="{0E3051B9-D94D-E5D2-EF5A-542CA94A5F7E}"/>
                </a:ext>
              </a:extLst>
            </p:cNvPr>
            <p:cNvSpPr txBox="1"/>
            <p:nvPr/>
          </p:nvSpPr>
          <p:spPr>
            <a:xfrm>
              <a:off x="3286505" y="2176956"/>
              <a:ext cx="74739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1" name="TextBox 20">
              <a:extLst>
                <a:ext uri="{FF2B5EF4-FFF2-40B4-BE49-F238E27FC236}">
                  <a16:creationId xmlns:a16="http://schemas.microsoft.com/office/drawing/2014/main" id="{3C8CD036-67DE-822C-7F3B-1CDFC8200896}"/>
                </a:ext>
              </a:extLst>
            </p:cNvPr>
            <p:cNvSpPr txBox="1"/>
            <p:nvPr/>
          </p:nvSpPr>
          <p:spPr>
            <a:xfrm>
              <a:off x="4133624" y="2176955"/>
              <a:ext cx="757884"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sp>
          <p:nvSpPr>
            <p:cNvPr id="22" name="TextBox 21">
              <a:extLst>
                <a:ext uri="{FF2B5EF4-FFF2-40B4-BE49-F238E27FC236}">
                  <a16:creationId xmlns:a16="http://schemas.microsoft.com/office/drawing/2014/main" id="{ECDAEACD-AEAB-2935-AFB3-80877F742256}"/>
                </a:ext>
              </a:extLst>
            </p:cNvPr>
            <p:cNvSpPr txBox="1"/>
            <p:nvPr/>
          </p:nvSpPr>
          <p:spPr>
            <a:xfrm>
              <a:off x="1419221" y="2633142"/>
              <a:ext cx="944382" cy="290938"/>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3" name="Straight Connector 22">
              <a:extLst>
                <a:ext uri="{FF2B5EF4-FFF2-40B4-BE49-F238E27FC236}">
                  <a16:creationId xmlns:a16="http://schemas.microsoft.com/office/drawing/2014/main" id="{93021011-7B72-2069-B238-E3CEA6BCA42E}"/>
                </a:ext>
              </a:extLst>
            </p:cNvPr>
            <p:cNvCxnSpPr/>
            <p:nvPr/>
          </p:nvCxnSpPr>
          <p:spPr>
            <a:xfrm flipH="1">
              <a:off x="2801991" y="993566"/>
              <a:ext cx="1464483" cy="27989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7E1837A-AA0B-2E8F-AB2A-B06FCD08C3AC}"/>
                </a:ext>
              </a:extLst>
            </p:cNvPr>
            <p:cNvCxnSpPr/>
            <p:nvPr/>
          </p:nvCxnSpPr>
          <p:spPr>
            <a:xfrm flipH="1" flipV="1">
              <a:off x="4345167" y="999196"/>
              <a:ext cx="1336067" cy="294129"/>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6F0AA6F-81A4-4236-3FE3-40F5D5AAFCB9}"/>
                </a:ext>
              </a:extLst>
            </p:cNvPr>
            <p:cNvCxnSpPr/>
            <p:nvPr/>
          </p:nvCxnSpPr>
          <p:spPr>
            <a:xfrm flipH="1" flipV="1">
              <a:off x="4333842" y="1017819"/>
              <a:ext cx="332963" cy="25688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98A97F-AF1E-3EEB-F09A-324EA070095E}"/>
                </a:ext>
              </a:extLst>
            </p:cNvPr>
            <p:cNvCxnSpPr/>
            <p:nvPr/>
          </p:nvCxnSpPr>
          <p:spPr>
            <a:xfrm flipH="1">
              <a:off x="3778051" y="1032163"/>
              <a:ext cx="496084" cy="2412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AAEB5C-BC54-18B1-DD4F-DA6866469ABB}"/>
                </a:ext>
              </a:extLst>
            </p:cNvPr>
            <p:cNvCxnSpPr/>
            <p:nvPr/>
          </p:nvCxnSpPr>
          <p:spPr>
            <a:xfrm flipH="1">
              <a:off x="2046817" y="1493987"/>
              <a:ext cx="691644" cy="2877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B85855B-3726-E9C6-C82C-E1A8E74A7304}"/>
                </a:ext>
              </a:extLst>
            </p:cNvPr>
            <p:cNvCxnSpPr/>
            <p:nvPr/>
          </p:nvCxnSpPr>
          <p:spPr>
            <a:xfrm>
              <a:off x="2756365" y="1488630"/>
              <a:ext cx="68124" cy="29309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0D572B-EEE8-323E-E836-692FCAD0BD8C}"/>
                </a:ext>
              </a:extLst>
            </p:cNvPr>
            <p:cNvCxnSpPr/>
            <p:nvPr/>
          </p:nvCxnSpPr>
          <p:spPr>
            <a:xfrm>
              <a:off x="2750568" y="1481017"/>
              <a:ext cx="804891" cy="27597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AD9840-FC02-E336-8FA7-F53373C14FA3}"/>
                </a:ext>
              </a:extLst>
            </p:cNvPr>
            <p:cNvCxnSpPr/>
            <p:nvPr/>
          </p:nvCxnSpPr>
          <p:spPr>
            <a:xfrm>
              <a:off x="3763213" y="1494814"/>
              <a:ext cx="660315" cy="28690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4CAB86-A7D5-70F2-5F16-7E12F38C324E}"/>
                </a:ext>
              </a:extLst>
            </p:cNvPr>
            <p:cNvCxnSpPr/>
            <p:nvPr/>
          </p:nvCxnSpPr>
          <p:spPr>
            <a:xfrm>
              <a:off x="3757103" y="1491883"/>
              <a:ext cx="1332850" cy="2542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0F1B7D-F01E-96FB-206B-48A12A0107DD}"/>
                </a:ext>
              </a:extLst>
            </p:cNvPr>
            <p:cNvCxnSpPr/>
            <p:nvPr/>
          </p:nvCxnSpPr>
          <p:spPr>
            <a:xfrm>
              <a:off x="4735892" y="1481929"/>
              <a:ext cx="1063118" cy="299793"/>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C0F494-D8BF-BB3D-C84D-B413898A2068}"/>
                </a:ext>
              </a:extLst>
            </p:cNvPr>
            <p:cNvCxnSpPr/>
            <p:nvPr/>
          </p:nvCxnSpPr>
          <p:spPr>
            <a:xfrm flipH="1">
              <a:off x="1826479" y="1953129"/>
              <a:ext cx="198832" cy="27894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F97DAAF-F6D9-89FE-200C-EA2A635AD3BD}"/>
                </a:ext>
              </a:extLst>
            </p:cNvPr>
            <p:cNvCxnSpPr/>
            <p:nvPr/>
          </p:nvCxnSpPr>
          <p:spPr>
            <a:xfrm>
              <a:off x="2038004" y="1938861"/>
              <a:ext cx="639639" cy="32949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696420-020D-E0BD-F6B0-44884D313027}"/>
                </a:ext>
              </a:extLst>
            </p:cNvPr>
            <p:cNvCxnSpPr/>
            <p:nvPr/>
          </p:nvCxnSpPr>
          <p:spPr>
            <a:xfrm>
              <a:off x="2921052" y="1951713"/>
              <a:ext cx="613180" cy="316644"/>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C625FE-A7A6-565F-31B6-2004F019325B}"/>
                </a:ext>
              </a:extLst>
            </p:cNvPr>
            <p:cNvCxnSpPr/>
            <p:nvPr/>
          </p:nvCxnSpPr>
          <p:spPr>
            <a:xfrm>
              <a:off x="4394715" y="1950296"/>
              <a:ext cx="11325" cy="352926"/>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EACDC80-2811-FFA1-E497-356F6F45C631}"/>
                </a:ext>
              </a:extLst>
            </p:cNvPr>
            <p:cNvCxnSpPr/>
            <p:nvPr/>
          </p:nvCxnSpPr>
          <p:spPr>
            <a:xfrm flipH="1">
              <a:off x="1731801" y="2459114"/>
              <a:ext cx="106198" cy="21809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15358EF4-1640-486F-D3F1-EF84E6C0A2B4}"/>
              </a:ext>
            </a:extLst>
          </p:cNvPr>
          <p:cNvSpPr/>
          <p:nvPr/>
        </p:nvSpPr>
        <p:spPr>
          <a:xfrm>
            <a:off x="8949452" y="4540877"/>
            <a:ext cx="1803699" cy="461665"/>
          </a:xfrm>
          <a:prstGeom prst="rect">
            <a:avLst/>
          </a:prstGeom>
        </p:spPr>
        <p:txBody>
          <a:bodyPr wrap="none">
            <a:spAutoFit/>
          </a:bodyPr>
          <a:lstStyle/>
          <a:p>
            <a:r>
              <a:rPr lang="en-US" altLang="zh-CN" sz="2400" b="1" dirty="0">
                <a:solidFill>
                  <a:srgbClr val="0070C0"/>
                </a:solidFill>
                <a:latin typeface="Times New Roman" charset="0"/>
                <a:ea typeface="Times New Roman" charset="0"/>
                <a:cs typeface="Times New Roman" charset="0"/>
              </a:rPr>
              <a:t>a</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&lt;</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b</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&lt;</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c</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&lt;</a:t>
            </a:r>
            <a:r>
              <a:rPr lang="zh-CN" altLang="en-US" sz="2400" b="1" dirty="0">
                <a:solidFill>
                  <a:srgbClr val="0070C0"/>
                </a:solidFill>
                <a:latin typeface="Times New Roman" charset="0"/>
                <a:ea typeface="Times New Roman" charset="0"/>
                <a:cs typeface="Times New Roman" charset="0"/>
              </a:rPr>
              <a:t> </a:t>
            </a:r>
            <a:r>
              <a:rPr lang="en-US" altLang="zh-CN" sz="2400" b="1" dirty="0">
                <a:solidFill>
                  <a:srgbClr val="0070C0"/>
                </a:solidFill>
                <a:latin typeface="Times New Roman" charset="0"/>
                <a:ea typeface="Times New Roman" charset="0"/>
                <a:cs typeface="Times New Roman" charset="0"/>
              </a:rPr>
              <a:t>d</a:t>
            </a:r>
            <a:endParaRPr lang="en-US" sz="2400" dirty="0">
              <a:solidFill>
                <a:srgbClr val="0070C0"/>
              </a:solidFill>
            </a:endParaRPr>
          </a:p>
        </p:txBody>
      </p:sp>
      <p:sp>
        <p:nvSpPr>
          <p:cNvPr id="39" name="Oval 38">
            <a:extLst>
              <a:ext uri="{FF2B5EF4-FFF2-40B4-BE49-F238E27FC236}">
                <a16:creationId xmlns:a16="http://schemas.microsoft.com/office/drawing/2014/main" id="{95073E02-BA5F-9EF1-82F1-236DE877E779}"/>
              </a:ext>
            </a:extLst>
          </p:cNvPr>
          <p:cNvSpPr/>
          <p:nvPr/>
        </p:nvSpPr>
        <p:spPr>
          <a:xfrm>
            <a:off x="6478264" y="2716255"/>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EBD7793A-A2EC-8EA7-15E1-38BEADDB04EF}"/>
              </a:ext>
            </a:extLst>
          </p:cNvPr>
          <p:cNvSpPr/>
          <p:nvPr/>
        </p:nvSpPr>
        <p:spPr>
          <a:xfrm>
            <a:off x="7843177" y="2719143"/>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B1640ED8-B90E-22C4-0944-ED302A4586EC}"/>
              </a:ext>
            </a:extLst>
          </p:cNvPr>
          <p:cNvSpPr/>
          <p:nvPr/>
        </p:nvSpPr>
        <p:spPr>
          <a:xfrm>
            <a:off x="9150837" y="2721514"/>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5A20707F-A198-F052-CD75-1CDB57EAD9E5}"/>
              </a:ext>
            </a:extLst>
          </p:cNvPr>
          <p:cNvSpPr/>
          <p:nvPr/>
        </p:nvSpPr>
        <p:spPr>
          <a:xfrm>
            <a:off x="10559920" y="2724402"/>
            <a:ext cx="542233" cy="542233"/>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7CA01F0-FCB8-BEE2-6E8F-89EE98B96B7C}"/>
              </a:ext>
            </a:extLst>
          </p:cNvPr>
          <p:cNvSpPr/>
          <p:nvPr/>
        </p:nvSpPr>
        <p:spPr>
          <a:xfrm>
            <a:off x="6315360" y="5106601"/>
            <a:ext cx="4140099" cy="461665"/>
          </a:xfrm>
          <a:prstGeom prst="rect">
            <a:avLst/>
          </a:prstGeom>
        </p:spPr>
        <p:txBody>
          <a:bodyPr wrap="square">
            <a:spAutoFit/>
          </a:bodyPr>
          <a:lstStyle/>
          <a:p>
            <a:pPr lvl="1"/>
            <a:r>
              <a:rPr lang="en-US" altLang="zh-CN" sz="2400" b="1" dirty="0">
                <a:solidFill>
                  <a:srgbClr val="C00000"/>
                </a:solidFill>
              </a:rPr>
              <a:t>UDF:</a:t>
            </a:r>
            <a:r>
              <a:rPr lang="zh-CN" altLang="en-US" sz="2400" b="1" dirty="0">
                <a:solidFill>
                  <a:srgbClr val="C00000"/>
                </a:solidFill>
              </a:rPr>
              <a:t> </a:t>
            </a:r>
            <a:r>
              <a:rPr lang="en-US" altLang="zh-CN" sz="2400" i="1" dirty="0" err="1">
                <a:solidFill>
                  <a:srgbClr val="C00000"/>
                </a:solidFill>
              </a:rPr>
              <a:t>spawn_task</a:t>
            </a:r>
            <a:r>
              <a:rPr lang="en-US" altLang="zh-CN" sz="2400" dirty="0">
                <a:solidFill>
                  <a:srgbClr val="C00000"/>
                </a:solidFill>
              </a:rPr>
              <a:t>(</a:t>
            </a:r>
            <a:r>
              <a:rPr lang="en-US" altLang="zh-CN" sz="2400" i="1" dirty="0">
                <a:solidFill>
                  <a:srgbClr val="C00000"/>
                </a:solidFill>
              </a:rPr>
              <a:t>vertex</a:t>
            </a:r>
            <a:r>
              <a:rPr lang="en-US" altLang="zh-CN" sz="2400" dirty="0">
                <a:solidFill>
                  <a:srgbClr val="C00000"/>
                </a:solidFill>
              </a:rPr>
              <a:t>)</a:t>
            </a:r>
            <a:endParaRPr lang="en-US" altLang="zh-CN" sz="2400" i="1" dirty="0">
              <a:solidFill>
                <a:srgbClr val="C00000"/>
              </a:solidFill>
            </a:endParaRPr>
          </a:p>
        </p:txBody>
      </p:sp>
      <p:sp>
        <p:nvSpPr>
          <p:cNvPr id="44" name="Freeform 43">
            <a:extLst>
              <a:ext uri="{FF2B5EF4-FFF2-40B4-BE49-F238E27FC236}">
                <a16:creationId xmlns:a16="http://schemas.microsoft.com/office/drawing/2014/main" id="{39896736-1A00-87D9-9CE0-F35202203CAD}"/>
              </a:ext>
            </a:extLst>
          </p:cNvPr>
          <p:cNvSpPr/>
          <p:nvPr/>
        </p:nvSpPr>
        <p:spPr>
          <a:xfrm>
            <a:off x="4749679" y="2514316"/>
            <a:ext cx="3812623" cy="2760157"/>
          </a:xfrm>
          <a:custGeom>
            <a:avLst/>
            <a:gdLst>
              <a:gd name="connsiteX0" fmla="*/ 1728107 w 3812623"/>
              <a:gd name="connsiteY0" fmla="*/ 125579 h 2760157"/>
              <a:gd name="connsiteX1" fmla="*/ 653163 w 3812623"/>
              <a:gd name="connsiteY1" fmla="*/ 1012058 h 2760157"/>
              <a:gd name="connsiteX2" fmla="*/ 192473 w 3812623"/>
              <a:gd name="connsiteY2" fmla="*/ 1968339 h 2760157"/>
              <a:gd name="connsiteX3" fmla="*/ 108711 w 3812623"/>
              <a:gd name="connsiteY3" fmla="*/ 2687295 h 2760157"/>
              <a:gd name="connsiteX4" fmla="*/ 1679246 w 3812623"/>
              <a:gd name="connsiteY4" fmla="*/ 2666354 h 2760157"/>
              <a:gd name="connsiteX5" fmla="*/ 2188797 w 3812623"/>
              <a:gd name="connsiteY5" fmla="*/ 2073041 h 2760157"/>
              <a:gd name="connsiteX6" fmla="*/ 3752351 w 3812623"/>
              <a:gd name="connsiteY6" fmla="*/ 2066061 h 2760157"/>
              <a:gd name="connsiteX7" fmla="*/ 3396363 w 3812623"/>
              <a:gd name="connsiteY7" fmla="*/ 907356 h 2760157"/>
              <a:gd name="connsiteX8" fmla="*/ 2509884 w 3812623"/>
              <a:gd name="connsiteY8" fmla="*/ 635130 h 2760157"/>
              <a:gd name="connsiteX9" fmla="*/ 2300479 w 3812623"/>
              <a:gd name="connsiteY9" fmla="*/ 62757 h 2760157"/>
              <a:gd name="connsiteX10" fmla="*/ 1728107 w 3812623"/>
              <a:gd name="connsiteY10" fmla="*/ 125579 h 276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2623" h="2760157">
                <a:moveTo>
                  <a:pt x="1728107" y="125579"/>
                </a:moveTo>
                <a:cubicBezTo>
                  <a:pt x="1453554" y="283796"/>
                  <a:pt x="909102" y="704931"/>
                  <a:pt x="653163" y="1012058"/>
                </a:cubicBezTo>
                <a:cubicBezTo>
                  <a:pt x="397224" y="1319185"/>
                  <a:pt x="283215" y="1689133"/>
                  <a:pt x="192473" y="1968339"/>
                </a:cubicBezTo>
                <a:cubicBezTo>
                  <a:pt x="101731" y="2247545"/>
                  <a:pt x="-139084" y="2570959"/>
                  <a:pt x="108711" y="2687295"/>
                </a:cubicBezTo>
                <a:cubicBezTo>
                  <a:pt x="356506" y="2803631"/>
                  <a:pt x="1332565" y="2768730"/>
                  <a:pt x="1679246" y="2666354"/>
                </a:cubicBezTo>
                <a:cubicBezTo>
                  <a:pt x="2025927" y="2563978"/>
                  <a:pt x="1843280" y="2173090"/>
                  <a:pt x="2188797" y="2073041"/>
                </a:cubicBezTo>
                <a:cubicBezTo>
                  <a:pt x="2534314" y="1972992"/>
                  <a:pt x="3551090" y="2260342"/>
                  <a:pt x="3752351" y="2066061"/>
                </a:cubicBezTo>
                <a:cubicBezTo>
                  <a:pt x="3953612" y="1871780"/>
                  <a:pt x="3603441" y="1145845"/>
                  <a:pt x="3396363" y="907356"/>
                </a:cubicBezTo>
                <a:cubicBezTo>
                  <a:pt x="3189285" y="668868"/>
                  <a:pt x="2692531" y="775897"/>
                  <a:pt x="2509884" y="635130"/>
                </a:cubicBezTo>
                <a:cubicBezTo>
                  <a:pt x="2327237" y="494364"/>
                  <a:pt x="2429612" y="152336"/>
                  <a:pt x="2300479" y="62757"/>
                </a:cubicBezTo>
                <a:cubicBezTo>
                  <a:pt x="2171346" y="-26822"/>
                  <a:pt x="2002660" y="-32638"/>
                  <a:pt x="1728107" y="125579"/>
                </a:cubicBezTo>
                <a:close/>
              </a:path>
            </a:pathLst>
          </a:custGeom>
          <a:ln w="508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DE5607D8-0CF5-22F9-366A-7C5FC23B0869}"/>
              </a:ext>
            </a:extLst>
          </p:cNvPr>
          <p:cNvCxnSpPr>
            <a:cxnSpLocks/>
          </p:cNvCxnSpPr>
          <p:nvPr/>
        </p:nvCxnSpPr>
        <p:spPr>
          <a:xfrm flipH="1">
            <a:off x="4198786" y="4208658"/>
            <a:ext cx="693214" cy="49232"/>
          </a:xfrm>
          <a:prstGeom prst="straightConnector1">
            <a:avLst/>
          </a:prstGeom>
          <a:ln w="25400">
            <a:solidFill>
              <a:srgbClr val="00B050"/>
            </a:solidFill>
            <a:prstDash val="sysDot"/>
            <a:headEnd type="none"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46" name="TextBox 83">
            <a:extLst>
              <a:ext uri="{FF2B5EF4-FFF2-40B4-BE49-F238E27FC236}">
                <a16:creationId xmlns:a16="http://schemas.microsoft.com/office/drawing/2014/main" id="{F2200636-4BD2-0DF9-0009-37FDF6EA3E7C}"/>
              </a:ext>
            </a:extLst>
          </p:cNvPr>
          <p:cNvSpPr txBox="1"/>
          <p:nvPr/>
        </p:nvSpPr>
        <p:spPr>
          <a:xfrm>
            <a:off x="913716" y="3967252"/>
            <a:ext cx="3289678" cy="523220"/>
          </a:xfrm>
          <a:prstGeom prst="rect">
            <a:avLst/>
          </a:prstGeom>
          <a:noFill/>
        </p:spPr>
        <p:txBody>
          <a:bodyPr wrap="square" rtlCol="0">
            <a:spAutoFit/>
          </a:bodyPr>
          <a:lstStyle/>
          <a:p>
            <a:pPr algn="ctr"/>
            <a:r>
              <a:rPr lang="en-US" altLang="zh-CN" sz="2800" b="1" i="1" dirty="0">
                <a:solidFill>
                  <a:srgbClr val="00B050"/>
                </a:solidFill>
                <a:latin typeface="Times New Roman" charset="0"/>
                <a:ea typeface="Times New Roman" charset="0"/>
                <a:cs typeface="Times New Roman" charset="0"/>
              </a:rPr>
              <a:t>Can</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be</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a</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straggler</a:t>
            </a:r>
            <a:r>
              <a:rPr lang="zh-CN" altLang="en-US" sz="2800" b="1" i="1" dirty="0">
                <a:solidFill>
                  <a:srgbClr val="00B050"/>
                </a:solidFill>
                <a:latin typeface="Times New Roman" charset="0"/>
                <a:ea typeface="Times New Roman" charset="0"/>
                <a:cs typeface="Times New Roman" charset="0"/>
              </a:rPr>
              <a:t> </a:t>
            </a:r>
            <a:r>
              <a:rPr lang="en-US" altLang="zh-CN" sz="2800" b="1" i="1" dirty="0">
                <a:solidFill>
                  <a:srgbClr val="00B050"/>
                </a:solidFill>
                <a:latin typeface="Times New Roman" charset="0"/>
                <a:ea typeface="Times New Roman" charset="0"/>
                <a:cs typeface="Times New Roman" charset="0"/>
              </a:rPr>
              <a:t>!</a:t>
            </a:r>
            <a:endParaRPr lang="en-US" sz="2800" b="1" i="1" dirty="0">
              <a:solidFill>
                <a:srgbClr val="00B050"/>
              </a:solidFill>
              <a:latin typeface="Times New Roman" charset="0"/>
              <a:ea typeface="Times New Roman" charset="0"/>
              <a:cs typeface="Times New Roman" charset="0"/>
            </a:endParaRPr>
          </a:p>
        </p:txBody>
      </p:sp>
      <p:sp>
        <p:nvSpPr>
          <p:cNvPr id="47" name="Content Placeholder 2">
            <a:extLst>
              <a:ext uri="{FF2B5EF4-FFF2-40B4-BE49-F238E27FC236}">
                <a16:creationId xmlns:a16="http://schemas.microsoft.com/office/drawing/2014/main" id="{17FC65F1-2368-FC98-00B4-300BAE43B398}"/>
              </a:ext>
            </a:extLst>
          </p:cNvPr>
          <p:cNvSpPr>
            <a:spLocks noGrp="1"/>
          </p:cNvSpPr>
          <p:nvPr>
            <p:ph idx="1"/>
          </p:nvPr>
        </p:nvSpPr>
        <p:spPr>
          <a:xfrm>
            <a:off x="756655" y="1583527"/>
            <a:ext cx="8515350" cy="4221162"/>
          </a:xfrm>
        </p:spPr>
        <p:txBody>
          <a:bodyPr>
            <a:normAutofit/>
          </a:bodyPr>
          <a:lstStyle/>
          <a:p>
            <a:pPr marL="0" indent="0">
              <a:buNone/>
            </a:pPr>
            <a:r>
              <a:rPr lang="en-US" altLang="zh-CN" b="1" i="1" dirty="0">
                <a:solidFill>
                  <a:srgbClr val="0070C0"/>
                </a:solidFill>
              </a:rPr>
              <a:t>S</a:t>
            </a:r>
            <a:r>
              <a:rPr lang="en-US" altLang="zh-CN" b="1" dirty="0"/>
              <a:t>:</a:t>
            </a:r>
            <a:r>
              <a:rPr lang="zh-CN" altLang="en-US" b="1" dirty="0"/>
              <a:t> </a:t>
            </a:r>
            <a:r>
              <a:rPr lang="en-US" altLang="zh-CN" b="1" dirty="0"/>
              <a:t>set</a:t>
            </a:r>
            <a:r>
              <a:rPr lang="zh-CN" altLang="en-US" b="1" dirty="0"/>
              <a:t> </a:t>
            </a:r>
            <a:r>
              <a:rPr lang="en-US" altLang="zh-CN" b="1" dirty="0"/>
              <a:t>of</a:t>
            </a:r>
            <a:r>
              <a:rPr lang="zh-CN" altLang="en-US" b="1" dirty="0"/>
              <a:t> </a:t>
            </a:r>
            <a:r>
              <a:rPr lang="en-US" altLang="zh-CN" b="1" dirty="0"/>
              <a:t>nodes</a:t>
            </a:r>
            <a:r>
              <a:rPr lang="zh-CN" altLang="en-US" b="1" dirty="0"/>
              <a:t> </a:t>
            </a:r>
            <a:r>
              <a:rPr lang="en-US" altLang="zh-CN" b="1" dirty="0"/>
              <a:t>already</a:t>
            </a:r>
            <a:r>
              <a:rPr lang="zh-CN" altLang="en-US" b="1" dirty="0"/>
              <a:t> </a:t>
            </a:r>
            <a:r>
              <a:rPr lang="en-US" altLang="zh-CN" b="1" dirty="0"/>
              <a:t>in</a:t>
            </a:r>
            <a:r>
              <a:rPr lang="zh-CN" altLang="en-US" b="1" dirty="0"/>
              <a:t> </a:t>
            </a:r>
            <a:r>
              <a:rPr lang="en-US" altLang="zh-CN" b="1" dirty="0"/>
              <a:t>subgraph</a:t>
            </a:r>
          </a:p>
          <a:p>
            <a:pPr marL="0" indent="0">
              <a:buNone/>
            </a:pPr>
            <a:r>
              <a:rPr lang="en-US" altLang="zh-CN" b="1" i="1" dirty="0" err="1">
                <a:solidFill>
                  <a:srgbClr val="0070C0"/>
                </a:solidFill>
              </a:rPr>
              <a:t>ext</a:t>
            </a:r>
            <a:r>
              <a:rPr lang="en-US" altLang="zh-CN" b="1" dirty="0">
                <a:solidFill>
                  <a:srgbClr val="0070C0"/>
                </a:solidFill>
              </a:rPr>
              <a:t>(</a:t>
            </a:r>
            <a:r>
              <a:rPr lang="en-US" altLang="zh-CN" b="1" i="1" dirty="0">
                <a:solidFill>
                  <a:srgbClr val="0070C0"/>
                </a:solidFill>
              </a:rPr>
              <a:t>S</a:t>
            </a:r>
            <a:r>
              <a:rPr lang="en-US" altLang="zh-CN" b="1" dirty="0">
                <a:solidFill>
                  <a:srgbClr val="0070C0"/>
                </a:solidFill>
              </a:rPr>
              <a:t>)</a:t>
            </a:r>
            <a:r>
              <a:rPr lang="en-US" altLang="zh-CN" b="1" dirty="0"/>
              <a:t>:</a:t>
            </a:r>
            <a:r>
              <a:rPr lang="zh-CN" altLang="en-US" b="1" dirty="0"/>
              <a:t> </a:t>
            </a:r>
            <a:r>
              <a:rPr lang="en-US" altLang="zh-CN" b="1" dirty="0"/>
              <a:t>set</a:t>
            </a:r>
            <a:r>
              <a:rPr lang="zh-CN" altLang="en-US" b="1" dirty="0"/>
              <a:t> </a:t>
            </a:r>
            <a:r>
              <a:rPr lang="en-US" altLang="zh-CN" b="1" dirty="0"/>
              <a:t>of</a:t>
            </a:r>
            <a:r>
              <a:rPr lang="zh-CN" altLang="en-US" b="1" dirty="0"/>
              <a:t> </a:t>
            </a:r>
            <a:r>
              <a:rPr lang="en-US" altLang="zh-CN" b="1" dirty="0"/>
              <a:t>valid</a:t>
            </a:r>
            <a:r>
              <a:rPr lang="zh-CN" altLang="en-US" b="1" dirty="0"/>
              <a:t> </a:t>
            </a:r>
            <a:r>
              <a:rPr lang="en-US" altLang="zh-CN" b="1" dirty="0"/>
              <a:t>candidates</a:t>
            </a:r>
            <a:r>
              <a:rPr lang="zh-CN" altLang="en-US" b="1" dirty="0"/>
              <a:t> </a:t>
            </a:r>
            <a:r>
              <a:rPr lang="en-US" altLang="zh-CN" b="1" dirty="0"/>
              <a:t>to</a:t>
            </a:r>
            <a:r>
              <a:rPr lang="zh-CN" altLang="en-US" b="1" dirty="0"/>
              <a:t> </a:t>
            </a:r>
            <a:r>
              <a:rPr lang="en-US" altLang="zh-CN" b="1" dirty="0"/>
              <a:t>add</a:t>
            </a:r>
          </a:p>
        </p:txBody>
      </p:sp>
    </p:spTree>
    <p:extLst>
      <p:ext uri="{BB962C8B-B14F-4D97-AF65-F5344CB8AC3E}">
        <p14:creationId xmlns:p14="http://schemas.microsoft.com/office/powerpoint/2010/main" val="2144484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p:bldP spid="44" grpId="0" animBg="1"/>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29</a:t>
            </a:fld>
            <a:endParaRPr lang="en-US" sz="2000" dirty="0">
              <a:solidFill>
                <a:schemeClr val="tx1"/>
              </a:solidFill>
              <a:latin typeface="Arial" pitchFamily="34" charset="0"/>
              <a:cs typeface="Arial" pitchFamily="34" charset="0"/>
            </a:endParaRPr>
          </a:p>
        </p:txBody>
      </p:sp>
      <p:pic>
        <p:nvPicPr>
          <p:cNvPr id="53" name="Picture 52">
            <a:extLst>
              <a:ext uri="{FF2B5EF4-FFF2-40B4-BE49-F238E27FC236}">
                <a16:creationId xmlns:a16="http://schemas.microsoft.com/office/drawing/2014/main" id="{0E2357D7-8414-B1D0-EC21-B5F618DAD113}"/>
              </a:ext>
            </a:extLst>
          </p:cNvPr>
          <p:cNvPicPr>
            <a:picLocks noChangeAspect="1"/>
          </p:cNvPicPr>
          <p:nvPr/>
        </p:nvPicPr>
        <p:blipFill>
          <a:blip r:embed="rId3"/>
          <a:stretch>
            <a:fillRect/>
          </a:stretch>
        </p:blipFill>
        <p:spPr>
          <a:xfrm>
            <a:off x="1898431" y="0"/>
            <a:ext cx="8395138" cy="6858000"/>
          </a:xfrm>
          <a:prstGeom prst="rect">
            <a:avLst/>
          </a:prstGeom>
        </p:spPr>
      </p:pic>
      <p:sp>
        <p:nvSpPr>
          <p:cNvPr id="4" name="Rounded Rectangle 3">
            <a:extLst>
              <a:ext uri="{FF2B5EF4-FFF2-40B4-BE49-F238E27FC236}">
                <a16:creationId xmlns:a16="http://schemas.microsoft.com/office/drawing/2014/main" id="{55E9AF76-89D5-3FA6-23AB-8C815D9FB323}"/>
              </a:ext>
            </a:extLst>
          </p:cNvPr>
          <p:cNvSpPr/>
          <p:nvPr/>
        </p:nvSpPr>
        <p:spPr>
          <a:xfrm rot="20214764">
            <a:off x="2912923" y="3046790"/>
            <a:ext cx="6112933" cy="764419"/>
          </a:xfrm>
          <a:prstGeom prst="roundRect">
            <a:avLst/>
          </a:prstGeom>
          <a:solidFill>
            <a:srgbClr val="EF3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Why Such Huge Task Time Difference?</a:t>
            </a:r>
          </a:p>
        </p:txBody>
      </p:sp>
      <p:sp>
        <p:nvSpPr>
          <p:cNvPr id="2" name="TextBox 1">
            <a:extLst>
              <a:ext uri="{FF2B5EF4-FFF2-40B4-BE49-F238E27FC236}">
                <a16:creationId xmlns:a16="http://schemas.microsoft.com/office/drawing/2014/main" id="{407172B1-C9CC-9749-DDA4-4DC01819CAA1}"/>
              </a:ext>
            </a:extLst>
          </p:cNvPr>
          <p:cNvSpPr txBox="1"/>
          <p:nvPr/>
        </p:nvSpPr>
        <p:spPr>
          <a:xfrm>
            <a:off x="131909" y="640929"/>
            <a:ext cx="1615273" cy="830997"/>
          </a:xfrm>
          <a:prstGeom prst="rect">
            <a:avLst/>
          </a:prstGeom>
          <a:noFill/>
        </p:spPr>
        <p:txBody>
          <a:bodyPr wrap="square">
            <a:spAutoFit/>
          </a:bodyPr>
          <a:lstStyle/>
          <a:p>
            <a:pPr algn="ctr"/>
            <a:r>
              <a:rPr lang="en-US" sz="2400" dirty="0">
                <a:solidFill>
                  <a:srgbClr val="EF3E42"/>
                </a:solidFill>
              </a:rPr>
              <a:t>8 orders of magnitude </a:t>
            </a:r>
          </a:p>
        </p:txBody>
      </p:sp>
      <p:sp>
        <p:nvSpPr>
          <p:cNvPr id="3" name="Left Brace 2">
            <a:extLst>
              <a:ext uri="{FF2B5EF4-FFF2-40B4-BE49-F238E27FC236}">
                <a16:creationId xmlns:a16="http://schemas.microsoft.com/office/drawing/2014/main" id="{86BF686C-D9F1-4AFA-A9FA-6F5367496395}"/>
              </a:ext>
            </a:extLst>
          </p:cNvPr>
          <p:cNvSpPr/>
          <p:nvPr/>
        </p:nvSpPr>
        <p:spPr>
          <a:xfrm>
            <a:off x="1711323" y="133586"/>
            <a:ext cx="156891" cy="1845684"/>
          </a:xfrm>
          <a:prstGeom prst="leftBrace">
            <a:avLst>
              <a:gd name="adj1" fmla="val 30833"/>
              <a:gd name="adj2" fmla="val 50000"/>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C00000"/>
                </a:solidFill>
              </a:ln>
            </a:endParaRPr>
          </a:p>
        </p:txBody>
      </p:sp>
    </p:spTree>
    <p:extLst>
      <p:ext uri="{BB962C8B-B14F-4D97-AF65-F5344CB8AC3E}">
        <p14:creationId xmlns:p14="http://schemas.microsoft.com/office/powerpoint/2010/main" val="413561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73" y="385846"/>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Tutorial Outline</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506505"/>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sp>
        <p:nvSpPr>
          <p:cNvPr id="11" name="Content Placeholder 2">
            <a:extLst>
              <a:ext uri="{FF2B5EF4-FFF2-40B4-BE49-F238E27FC236}">
                <a16:creationId xmlns:a16="http://schemas.microsoft.com/office/drawing/2014/main" id="{B3175E88-1E18-5F0A-7179-945896C5F77E}"/>
              </a:ext>
            </a:extLst>
          </p:cNvPr>
          <p:cNvSpPr txBox="1">
            <a:spLocks/>
          </p:cNvSpPr>
          <p:nvPr/>
        </p:nvSpPr>
        <p:spPr>
          <a:xfrm>
            <a:off x="703422" y="1773074"/>
            <a:ext cx="8515350" cy="19219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200" dirty="0">
                <a:latin typeface="+mj-lt"/>
              </a:rPr>
              <a:t>Vertex Analytics (Brief, 10 min)</a:t>
            </a:r>
          </a:p>
          <a:p>
            <a:r>
              <a:rPr lang="en-US" altLang="zh-CN" sz="3200" dirty="0">
                <a:latin typeface="+mj-lt"/>
              </a:rPr>
              <a:t>Structure Analytics (20 min)</a:t>
            </a:r>
          </a:p>
          <a:p>
            <a:r>
              <a:rPr lang="en-US" altLang="zh-CN" sz="3200" dirty="0">
                <a:latin typeface="+mj-lt"/>
              </a:rPr>
              <a:t>Graph Neural Networks (1 </a:t>
            </a:r>
            <a:r>
              <a:rPr lang="en-US" altLang="zh-CN" sz="3200" dirty="0" err="1">
                <a:latin typeface="+mj-lt"/>
              </a:rPr>
              <a:t>hr</a:t>
            </a:r>
            <a:r>
              <a:rPr lang="en-US" altLang="zh-CN" sz="3200" dirty="0">
                <a:latin typeface="+mj-lt"/>
              </a:rPr>
              <a:t>)</a:t>
            </a:r>
          </a:p>
        </p:txBody>
      </p:sp>
      <p:pic>
        <p:nvPicPr>
          <p:cNvPr id="5" name="Picture 4">
            <a:extLst>
              <a:ext uri="{FF2B5EF4-FFF2-40B4-BE49-F238E27FC236}">
                <a16:creationId xmlns:a16="http://schemas.microsoft.com/office/drawing/2014/main" id="{8FEEDA15-D591-718B-887F-518A831FA6AD}"/>
              </a:ext>
            </a:extLst>
          </p:cNvPr>
          <p:cNvPicPr>
            <a:picLocks noChangeAspect="1"/>
          </p:cNvPicPr>
          <p:nvPr/>
        </p:nvPicPr>
        <p:blipFill>
          <a:blip r:embed="rId3"/>
          <a:stretch>
            <a:fillRect/>
          </a:stretch>
        </p:blipFill>
        <p:spPr>
          <a:xfrm>
            <a:off x="566973" y="4158550"/>
            <a:ext cx="11058054" cy="2027948"/>
          </a:xfrm>
          <a:prstGeom prst="rect">
            <a:avLst/>
          </a:prstGeom>
        </p:spPr>
      </p:pic>
      <p:sp>
        <p:nvSpPr>
          <p:cNvPr id="3" name="TextBox 2">
            <a:extLst>
              <a:ext uri="{FF2B5EF4-FFF2-40B4-BE49-F238E27FC236}">
                <a16:creationId xmlns:a16="http://schemas.microsoft.com/office/drawing/2014/main" id="{CF08E6E2-0CAB-A040-A942-0B0CBBEE2FAE}"/>
              </a:ext>
            </a:extLst>
          </p:cNvPr>
          <p:cNvSpPr txBox="1"/>
          <p:nvPr/>
        </p:nvSpPr>
        <p:spPr>
          <a:xfrm>
            <a:off x="6060856" y="2030495"/>
            <a:ext cx="5449216" cy="584775"/>
          </a:xfrm>
          <a:prstGeom prst="rect">
            <a:avLst/>
          </a:prstGeom>
          <a:noFill/>
        </p:spPr>
        <p:txBody>
          <a:bodyPr wrap="square">
            <a:spAutoFit/>
          </a:bodyPr>
          <a:lstStyle/>
          <a:p>
            <a:pPr algn="ctr"/>
            <a:r>
              <a:rPr lang="en-US" sz="3200" dirty="0">
                <a:solidFill>
                  <a:srgbClr val="EF3E42"/>
                </a:solidFill>
              </a:rPr>
              <a:t>Graph Algorithms + Mining</a:t>
            </a:r>
          </a:p>
        </p:txBody>
      </p:sp>
      <p:sp>
        <p:nvSpPr>
          <p:cNvPr id="4" name="TextBox 3">
            <a:extLst>
              <a:ext uri="{FF2B5EF4-FFF2-40B4-BE49-F238E27FC236}">
                <a16:creationId xmlns:a16="http://schemas.microsoft.com/office/drawing/2014/main" id="{B1C132F4-1C07-5E3D-0280-EE1E8D21C23A}"/>
              </a:ext>
            </a:extLst>
          </p:cNvPr>
          <p:cNvSpPr txBox="1"/>
          <p:nvPr/>
        </p:nvSpPr>
        <p:spPr>
          <a:xfrm>
            <a:off x="5766359" y="2872693"/>
            <a:ext cx="5449216" cy="584775"/>
          </a:xfrm>
          <a:prstGeom prst="rect">
            <a:avLst/>
          </a:prstGeom>
          <a:noFill/>
        </p:spPr>
        <p:txBody>
          <a:bodyPr wrap="square">
            <a:spAutoFit/>
          </a:bodyPr>
          <a:lstStyle/>
          <a:p>
            <a:pPr algn="ctr"/>
            <a:r>
              <a:rPr lang="en-US" sz="3200" dirty="0">
                <a:solidFill>
                  <a:srgbClr val="EF3E42"/>
                </a:solidFill>
              </a:rPr>
              <a:t>Graph (Deep) Learning</a:t>
            </a:r>
          </a:p>
        </p:txBody>
      </p:sp>
      <p:sp>
        <p:nvSpPr>
          <p:cNvPr id="8" name="Left Brace 7">
            <a:extLst>
              <a:ext uri="{FF2B5EF4-FFF2-40B4-BE49-F238E27FC236}">
                <a16:creationId xmlns:a16="http://schemas.microsoft.com/office/drawing/2014/main" id="{DF16EFEF-9924-F0DD-12AE-80A4574454D5}"/>
              </a:ext>
            </a:extLst>
          </p:cNvPr>
          <p:cNvSpPr/>
          <p:nvPr/>
        </p:nvSpPr>
        <p:spPr>
          <a:xfrm flipH="1">
            <a:off x="5911709" y="1937216"/>
            <a:ext cx="365277" cy="805987"/>
          </a:xfrm>
          <a:prstGeom prst="leftBrace">
            <a:avLst>
              <a:gd name="adj1" fmla="val 30833"/>
              <a:gd name="adj2" fmla="val 50000"/>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C00000"/>
                </a:solidFill>
              </a:ln>
            </a:endParaRPr>
          </a:p>
        </p:txBody>
      </p:sp>
      <p:cxnSp>
        <p:nvCxnSpPr>
          <p:cNvPr id="10" name="Straight Connector 9">
            <a:extLst>
              <a:ext uri="{FF2B5EF4-FFF2-40B4-BE49-F238E27FC236}">
                <a16:creationId xmlns:a16="http://schemas.microsoft.com/office/drawing/2014/main" id="{68F4EEBE-8649-F260-7654-2F46715E329E}"/>
              </a:ext>
            </a:extLst>
          </p:cNvPr>
          <p:cNvCxnSpPr/>
          <p:nvPr/>
        </p:nvCxnSpPr>
        <p:spPr>
          <a:xfrm>
            <a:off x="5837116" y="3161605"/>
            <a:ext cx="555171"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611093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Quasi-Cliques</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on</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30</a:t>
            </a:fld>
            <a:endParaRPr lang="en-US" sz="2000" dirty="0">
              <a:solidFill>
                <a:schemeClr val="tx1"/>
              </a:solidFill>
              <a:latin typeface="Arial" pitchFamily="34" charset="0"/>
              <a:cs typeface="Arial" pitchFamily="34" charset="0"/>
            </a:endParaRPr>
          </a:p>
        </p:txBody>
      </p:sp>
      <p:sp>
        <p:nvSpPr>
          <p:cNvPr id="3" name="Content Placeholder 2">
            <a:extLst>
              <a:ext uri="{FF2B5EF4-FFF2-40B4-BE49-F238E27FC236}">
                <a16:creationId xmlns:a16="http://schemas.microsoft.com/office/drawing/2014/main" id="{1B00ADE5-1E04-D22B-B6AF-EE429CF33973}"/>
              </a:ext>
            </a:extLst>
          </p:cNvPr>
          <p:cNvSpPr>
            <a:spLocks noGrp="1"/>
          </p:cNvSpPr>
          <p:nvPr>
            <p:ph idx="1"/>
          </p:nvPr>
        </p:nvSpPr>
        <p:spPr>
          <a:xfrm>
            <a:off x="772151" y="1624830"/>
            <a:ext cx="8515350" cy="4221162"/>
          </a:xfrm>
        </p:spPr>
        <p:txBody>
          <a:bodyPr>
            <a:normAutofit/>
          </a:bodyPr>
          <a:lstStyle/>
          <a:p>
            <a:pPr marL="0" indent="0">
              <a:buNone/>
            </a:pPr>
            <a:r>
              <a:rPr lang="en-US" altLang="zh-CN" sz="3200" b="1" dirty="0"/>
              <a:t>Heavily</a:t>
            </a:r>
            <a:r>
              <a:rPr lang="zh-CN" altLang="en-US" sz="3200" b="1" dirty="0"/>
              <a:t> </a:t>
            </a:r>
            <a:r>
              <a:rPr lang="en-US" altLang="zh-CN" sz="3200" b="1" dirty="0"/>
              <a:t>relies</a:t>
            </a:r>
            <a:r>
              <a:rPr lang="zh-CN" altLang="en-US" sz="3200" b="1" dirty="0"/>
              <a:t> </a:t>
            </a:r>
            <a:r>
              <a:rPr lang="en-US" altLang="zh-CN" sz="3200" b="1" dirty="0"/>
              <a:t>on</a:t>
            </a:r>
            <a:r>
              <a:rPr lang="zh-CN" altLang="en-US" sz="3200" b="1" dirty="0"/>
              <a:t> </a:t>
            </a:r>
            <a:r>
              <a:rPr lang="en-US" altLang="zh-CN" sz="3200" b="1" dirty="0"/>
              <a:t>pruning</a:t>
            </a:r>
            <a:r>
              <a:rPr lang="zh-CN" altLang="en-US" sz="3200" b="1" dirty="0"/>
              <a:t> </a:t>
            </a:r>
            <a:r>
              <a:rPr lang="en-US" altLang="zh-CN" sz="3200" b="1" dirty="0"/>
              <a:t>rules</a:t>
            </a:r>
            <a:r>
              <a:rPr lang="zh-CN" altLang="en-US" sz="3200" b="1" dirty="0"/>
              <a:t> </a:t>
            </a:r>
            <a:r>
              <a:rPr lang="en-US" altLang="zh-CN" sz="3200" b="1" dirty="0"/>
              <a:t>to</a:t>
            </a:r>
            <a:r>
              <a:rPr lang="zh-CN" altLang="en-US" sz="3200" b="1" dirty="0"/>
              <a:t> </a:t>
            </a:r>
            <a:r>
              <a:rPr lang="en-US" altLang="zh-CN" sz="3200" b="1" dirty="0"/>
              <a:t>be</a:t>
            </a:r>
            <a:r>
              <a:rPr lang="zh-CN" altLang="en-US" sz="3200" b="1" dirty="0"/>
              <a:t> </a:t>
            </a:r>
            <a:r>
              <a:rPr lang="en-US" altLang="zh-CN" sz="3200" b="1" dirty="0"/>
              <a:t>tractable</a:t>
            </a:r>
          </a:p>
          <a:p>
            <a:r>
              <a:rPr lang="en-US" sz="2400" dirty="0"/>
              <a:t>Graph-Diameter Based Pruning</a:t>
            </a:r>
          </a:p>
          <a:p>
            <a:r>
              <a:rPr lang="en-US" sz="2400" dirty="0"/>
              <a:t>Size-Threshold Based Pruning </a:t>
            </a:r>
          </a:p>
          <a:p>
            <a:r>
              <a:rPr lang="en-US" sz="2400" dirty="0"/>
              <a:t>Degree-Based Pruning </a:t>
            </a:r>
          </a:p>
          <a:p>
            <a:r>
              <a:rPr lang="en-US" sz="2400" dirty="0"/>
              <a:t>Upper- and Lower-Bound Based Pruning</a:t>
            </a:r>
          </a:p>
          <a:p>
            <a:r>
              <a:rPr lang="en-US" sz="2400" dirty="0"/>
              <a:t>Critical-Vertex Based Pruning</a:t>
            </a:r>
          </a:p>
          <a:p>
            <a:r>
              <a:rPr lang="en-US" sz="2400" dirty="0"/>
              <a:t>Cover-Vertex Based Pruning</a:t>
            </a:r>
          </a:p>
        </p:txBody>
      </p:sp>
      <p:pic>
        <p:nvPicPr>
          <p:cNvPr id="4" name="Picture 3">
            <a:extLst>
              <a:ext uri="{FF2B5EF4-FFF2-40B4-BE49-F238E27FC236}">
                <a16:creationId xmlns:a16="http://schemas.microsoft.com/office/drawing/2014/main" id="{359FC1CF-7212-DDCA-1B5D-B6ED2ABCCA62}"/>
              </a:ext>
            </a:extLst>
          </p:cNvPr>
          <p:cNvPicPr>
            <a:picLocks noChangeAspect="1"/>
          </p:cNvPicPr>
          <p:nvPr/>
        </p:nvPicPr>
        <p:blipFill>
          <a:blip r:embed="rId3"/>
          <a:stretch>
            <a:fillRect/>
          </a:stretch>
        </p:blipFill>
        <p:spPr>
          <a:xfrm>
            <a:off x="340230" y="5685501"/>
            <a:ext cx="10353888" cy="535938"/>
          </a:xfrm>
          <a:prstGeom prst="rect">
            <a:avLst/>
          </a:prstGeom>
        </p:spPr>
      </p:pic>
      <p:pic>
        <p:nvPicPr>
          <p:cNvPr id="5" name="Picture 4">
            <a:extLst>
              <a:ext uri="{FF2B5EF4-FFF2-40B4-BE49-F238E27FC236}">
                <a16:creationId xmlns:a16="http://schemas.microsoft.com/office/drawing/2014/main" id="{EC17E326-F78F-4762-4DE9-C64A0AFA1D9F}"/>
              </a:ext>
            </a:extLst>
          </p:cNvPr>
          <p:cNvPicPr>
            <a:picLocks noChangeAspect="1"/>
          </p:cNvPicPr>
          <p:nvPr/>
        </p:nvPicPr>
        <p:blipFill>
          <a:blip r:embed="rId4"/>
          <a:stretch>
            <a:fillRect/>
          </a:stretch>
        </p:blipFill>
        <p:spPr>
          <a:xfrm>
            <a:off x="319017" y="6207370"/>
            <a:ext cx="6454568" cy="535939"/>
          </a:xfrm>
          <a:prstGeom prst="rect">
            <a:avLst/>
          </a:prstGeom>
        </p:spPr>
      </p:pic>
    </p:spTree>
    <p:extLst>
      <p:ext uri="{BB962C8B-B14F-4D97-AF65-F5344CB8AC3E}">
        <p14:creationId xmlns:p14="http://schemas.microsoft.com/office/powerpoint/2010/main" val="308193259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Quasi-Cliques</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on</a:t>
            </a:r>
            <a:r>
              <a:rPr lang="zh-CN" altLang="en-US" sz="6600" b="1" dirty="0">
                <a:solidFill>
                  <a:srgbClr val="C00000"/>
                </a:solidFill>
                <a:latin typeface="Times New Roman" panose="02020603050405020304" pitchFamily="18" charset="0"/>
                <a:cs typeface="Times New Roman" panose="02020603050405020304" pitchFamily="18" charset="0"/>
              </a:rPr>
              <a:t> </a:t>
            </a:r>
            <a:r>
              <a:rPr lang="en-US" altLang="zh-CN" sz="6600" b="1" dirty="0">
                <a:solidFill>
                  <a:srgbClr val="C00000"/>
                </a:solidFill>
                <a:latin typeface="Times New Roman" panose="02020603050405020304" pitchFamily="18" charset="0"/>
                <a:cs typeface="Times New Roman" panose="02020603050405020304" pitchFamily="18" charset="0"/>
              </a:rPr>
              <a:t>G-thinker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31</a:t>
            </a:fld>
            <a:endParaRPr lang="en-US" sz="200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359FC1CF-7212-DDCA-1B5D-B6ED2ABCCA62}"/>
              </a:ext>
            </a:extLst>
          </p:cNvPr>
          <p:cNvPicPr>
            <a:picLocks noChangeAspect="1"/>
          </p:cNvPicPr>
          <p:nvPr/>
        </p:nvPicPr>
        <p:blipFill>
          <a:blip r:embed="rId3"/>
          <a:stretch>
            <a:fillRect/>
          </a:stretch>
        </p:blipFill>
        <p:spPr>
          <a:xfrm>
            <a:off x="340230" y="5685501"/>
            <a:ext cx="10353888" cy="535938"/>
          </a:xfrm>
          <a:prstGeom prst="rect">
            <a:avLst/>
          </a:prstGeom>
        </p:spPr>
      </p:pic>
      <p:pic>
        <p:nvPicPr>
          <p:cNvPr id="5" name="Picture 4">
            <a:extLst>
              <a:ext uri="{FF2B5EF4-FFF2-40B4-BE49-F238E27FC236}">
                <a16:creationId xmlns:a16="http://schemas.microsoft.com/office/drawing/2014/main" id="{EC17E326-F78F-4762-4DE9-C64A0AFA1D9F}"/>
              </a:ext>
            </a:extLst>
          </p:cNvPr>
          <p:cNvPicPr>
            <a:picLocks noChangeAspect="1"/>
          </p:cNvPicPr>
          <p:nvPr/>
        </p:nvPicPr>
        <p:blipFill>
          <a:blip r:embed="rId4"/>
          <a:stretch>
            <a:fillRect/>
          </a:stretch>
        </p:blipFill>
        <p:spPr>
          <a:xfrm>
            <a:off x="319017" y="6207370"/>
            <a:ext cx="6454568" cy="535939"/>
          </a:xfrm>
          <a:prstGeom prst="rect">
            <a:avLst/>
          </a:prstGeom>
        </p:spPr>
      </p:pic>
      <p:pic>
        <p:nvPicPr>
          <p:cNvPr id="10" name="Picture 9" descr="Text&#10;&#10;Description automatically generated">
            <a:extLst>
              <a:ext uri="{FF2B5EF4-FFF2-40B4-BE49-F238E27FC236}">
                <a16:creationId xmlns:a16="http://schemas.microsoft.com/office/drawing/2014/main" id="{66107777-BFD9-586B-4E13-A76FE2121ABE}"/>
              </a:ext>
            </a:extLst>
          </p:cNvPr>
          <p:cNvPicPr>
            <a:picLocks noChangeAspect="1"/>
          </p:cNvPicPr>
          <p:nvPr/>
        </p:nvPicPr>
        <p:blipFill>
          <a:blip r:embed="rId5"/>
          <a:stretch>
            <a:fillRect/>
          </a:stretch>
        </p:blipFill>
        <p:spPr>
          <a:xfrm>
            <a:off x="7653633" y="1994123"/>
            <a:ext cx="4176393" cy="1605639"/>
          </a:xfrm>
          <a:prstGeom prst="rect">
            <a:avLst/>
          </a:prstGeom>
        </p:spPr>
      </p:pic>
      <p:sp>
        <p:nvSpPr>
          <p:cNvPr id="11" name="Content Placeholder 2">
            <a:extLst>
              <a:ext uri="{FF2B5EF4-FFF2-40B4-BE49-F238E27FC236}">
                <a16:creationId xmlns:a16="http://schemas.microsoft.com/office/drawing/2014/main" id="{1FD55B53-1D9A-2BAA-D7EF-BD4A33DBF974}"/>
              </a:ext>
            </a:extLst>
          </p:cNvPr>
          <p:cNvSpPr>
            <a:spLocks noGrp="1"/>
          </p:cNvSpPr>
          <p:nvPr>
            <p:ph idx="1"/>
          </p:nvPr>
        </p:nvSpPr>
        <p:spPr>
          <a:xfrm>
            <a:off x="685275" y="1517033"/>
            <a:ext cx="10070020" cy="4221162"/>
          </a:xfrm>
        </p:spPr>
        <p:txBody>
          <a:bodyPr>
            <a:normAutofit/>
          </a:bodyPr>
          <a:lstStyle/>
          <a:p>
            <a:pPr marL="0" indent="0">
              <a:buNone/>
            </a:pPr>
            <a:r>
              <a:rPr lang="en-US" altLang="zh-CN" sz="3200" b="1" dirty="0"/>
              <a:t>Timeout</a:t>
            </a:r>
            <a:r>
              <a:rPr lang="zh-CN" altLang="en-US" sz="3200" b="1" dirty="0"/>
              <a:t> </a:t>
            </a:r>
            <a:r>
              <a:rPr lang="en-US" altLang="zh-CN" sz="3200" b="1" dirty="0"/>
              <a:t>Mechanism</a:t>
            </a:r>
            <a:r>
              <a:rPr lang="zh-CN" altLang="en-US" sz="3200" b="1" dirty="0"/>
              <a:t> </a:t>
            </a:r>
            <a:r>
              <a:rPr lang="en-US" altLang="zh-CN" sz="3200" b="1" dirty="0"/>
              <a:t>for</a:t>
            </a:r>
            <a:r>
              <a:rPr lang="zh-CN" altLang="en-US" sz="3200" b="1" dirty="0"/>
              <a:t> </a:t>
            </a:r>
            <a:r>
              <a:rPr lang="en-US" altLang="zh-CN" sz="3200" b="1" dirty="0"/>
              <a:t>Task</a:t>
            </a:r>
            <a:r>
              <a:rPr lang="zh-CN" altLang="en-US" sz="3200" b="1" dirty="0"/>
              <a:t> </a:t>
            </a:r>
            <a:r>
              <a:rPr lang="en-US" altLang="zh-CN" sz="3200" b="1" dirty="0"/>
              <a:t>Decomposition</a:t>
            </a:r>
            <a:endParaRPr lang="en-US" sz="2400" dirty="0"/>
          </a:p>
        </p:txBody>
      </p:sp>
      <p:grpSp>
        <p:nvGrpSpPr>
          <p:cNvPr id="12" name="组合 263">
            <a:extLst>
              <a:ext uri="{FF2B5EF4-FFF2-40B4-BE49-F238E27FC236}">
                <a16:creationId xmlns:a16="http://schemas.microsoft.com/office/drawing/2014/main" id="{18BCBBFE-942F-419D-7799-E307C6BED003}"/>
              </a:ext>
            </a:extLst>
          </p:cNvPr>
          <p:cNvGrpSpPr/>
          <p:nvPr/>
        </p:nvGrpSpPr>
        <p:grpSpPr>
          <a:xfrm>
            <a:off x="4756602" y="4109796"/>
            <a:ext cx="2712670" cy="553352"/>
            <a:chOff x="29034" y="2389200"/>
            <a:chExt cx="2712670" cy="553352"/>
          </a:xfrm>
        </p:grpSpPr>
        <p:pic>
          <p:nvPicPr>
            <p:cNvPr id="13" name="图片 264">
              <a:extLst>
                <a:ext uri="{FF2B5EF4-FFF2-40B4-BE49-F238E27FC236}">
                  <a16:creationId xmlns:a16="http://schemas.microsoft.com/office/drawing/2014/main" id="{63846524-7E60-3A01-D54D-40F8EF01F6D5}"/>
                </a:ext>
              </a:extLst>
            </p:cNvPr>
            <p:cNvPicPr>
              <a:picLocks noChangeAspect="1"/>
            </p:cNvPicPr>
            <p:nvPr/>
          </p:nvPicPr>
          <p:blipFill>
            <a:blip r:embed="rId6"/>
            <a:stretch>
              <a:fillRect/>
            </a:stretch>
          </p:blipFill>
          <p:spPr>
            <a:xfrm>
              <a:off x="29034" y="2389200"/>
              <a:ext cx="873714" cy="553352"/>
            </a:xfrm>
            <a:prstGeom prst="rect">
              <a:avLst/>
            </a:prstGeom>
          </p:spPr>
        </p:pic>
        <p:sp>
          <p:nvSpPr>
            <p:cNvPr id="14" name="圆角矩形 265">
              <a:extLst>
                <a:ext uri="{FF2B5EF4-FFF2-40B4-BE49-F238E27FC236}">
                  <a16:creationId xmlns:a16="http://schemas.microsoft.com/office/drawing/2014/main" id="{6E6DC632-19CC-1877-2A8E-5701ED9BB80B}"/>
                </a:ext>
              </a:extLst>
            </p:cNvPr>
            <p:cNvSpPr/>
            <p:nvPr/>
          </p:nvSpPr>
          <p:spPr>
            <a:xfrm>
              <a:off x="781473" y="2500845"/>
              <a:ext cx="1960231" cy="32512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266">
              <a:extLst>
                <a:ext uri="{FF2B5EF4-FFF2-40B4-BE49-F238E27FC236}">
                  <a16:creationId xmlns:a16="http://schemas.microsoft.com/office/drawing/2014/main" id="{AED4D647-D2AD-E2C0-2517-C1F7E51401B7}"/>
                </a:ext>
              </a:extLst>
            </p:cNvPr>
            <p:cNvSpPr/>
            <p:nvPr/>
          </p:nvSpPr>
          <p:spPr>
            <a:xfrm>
              <a:off x="855631" y="2542501"/>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矩形 267">
              <a:extLst>
                <a:ext uri="{FF2B5EF4-FFF2-40B4-BE49-F238E27FC236}">
                  <a16:creationId xmlns:a16="http://schemas.microsoft.com/office/drawing/2014/main" id="{643B299A-569D-53E0-7263-FBF66D8FE0F9}"/>
                </a:ext>
              </a:extLst>
            </p:cNvPr>
            <p:cNvSpPr/>
            <p:nvPr/>
          </p:nvSpPr>
          <p:spPr>
            <a:xfrm>
              <a:off x="1008031" y="2540525"/>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268">
              <a:extLst>
                <a:ext uri="{FF2B5EF4-FFF2-40B4-BE49-F238E27FC236}">
                  <a16:creationId xmlns:a16="http://schemas.microsoft.com/office/drawing/2014/main" id="{0EFAEA6D-A5C3-6267-A609-48B858B81B7B}"/>
                </a:ext>
              </a:extLst>
            </p:cNvPr>
            <p:cNvSpPr/>
            <p:nvPr/>
          </p:nvSpPr>
          <p:spPr>
            <a:xfrm>
              <a:off x="1162410" y="2540522"/>
              <a:ext cx="107344" cy="2501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8" name="圆角矩形 218">
            <a:extLst>
              <a:ext uri="{FF2B5EF4-FFF2-40B4-BE49-F238E27FC236}">
                <a16:creationId xmlns:a16="http://schemas.microsoft.com/office/drawing/2014/main" id="{33AE4EBC-8499-7A94-96CD-D2B0476BC772}"/>
              </a:ext>
            </a:extLst>
          </p:cNvPr>
          <p:cNvSpPr/>
          <p:nvPr/>
        </p:nvSpPr>
        <p:spPr>
          <a:xfrm>
            <a:off x="5524823" y="2985950"/>
            <a:ext cx="1960231" cy="32512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TextBox 83">
            <a:extLst>
              <a:ext uri="{FF2B5EF4-FFF2-40B4-BE49-F238E27FC236}">
                <a16:creationId xmlns:a16="http://schemas.microsoft.com/office/drawing/2014/main" id="{4B44A7FD-4B68-8A1D-016F-615470971D89}"/>
              </a:ext>
            </a:extLst>
          </p:cNvPr>
          <p:cNvSpPr txBox="1"/>
          <p:nvPr/>
        </p:nvSpPr>
        <p:spPr>
          <a:xfrm>
            <a:off x="4125928" y="2809569"/>
            <a:ext cx="1841658" cy="369332"/>
          </a:xfrm>
          <a:prstGeom prst="rect">
            <a:avLst/>
          </a:prstGeom>
          <a:noFill/>
        </p:spPr>
        <p:txBody>
          <a:bodyPr wrap="square" rtlCol="0">
            <a:spAutoFit/>
          </a:bodyPr>
          <a:lstStyle/>
          <a:p>
            <a:pPr algn="ctr"/>
            <a:r>
              <a:rPr lang="en-US" b="1" i="1" dirty="0" err="1">
                <a:latin typeface="Times New Roman" charset="0"/>
                <a:ea typeface="Times New Roman" charset="0"/>
                <a:cs typeface="Times New Roman" charset="0"/>
              </a:rPr>
              <a:t>Q</a:t>
            </a:r>
            <a:r>
              <a:rPr lang="en-US" b="1" i="1" baseline="-25000" dirty="0" err="1">
                <a:latin typeface="Times New Roman" charset="0"/>
                <a:ea typeface="Times New Roman" charset="0"/>
                <a:cs typeface="Times New Roman" charset="0"/>
              </a:rPr>
              <a:t>global</a:t>
            </a:r>
            <a:endParaRPr lang="en-US" b="1" i="1" baseline="-25000" dirty="0">
              <a:latin typeface="Times New Roman" charset="0"/>
              <a:ea typeface="Times New Roman" charset="0"/>
              <a:cs typeface="Times New Roman" charset="0"/>
            </a:endParaRPr>
          </a:p>
        </p:txBody>
      </p:sp>
      <p:sp>
        <p:nvSpPr>
          <p:cNvPr id="20" name="矩形 266">
            <a:extLst>
              <a:ext uri="{FF2B5EF4-FFF2-40B4-BE49-F238E27FC236}">
                <a16:creationId xmlns:a16="http://schemas.microsoft.com/office/drawing/2014/main" id="{357730B2-50D0-DE09-3DCC-700716317A6C}"/>
              </a:ext>
            </a:extLst>
          </p:cNvPr>
          <p:cNvSpPr/>
          <p:nvPr/>
        </p:nvSpPr>
        <p:spPr>
          <a:xfrm>
            <a:off x="5608139" y="3023263"/>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67">
            <a:extLst>
              <a:ext uri="{FF2B5EF4-FFF2-40B4-BE49-F238E27FC236}">
                <a16:creationId xmlns:a16="http://schemas.microsoft.com/office/drawing/2014/main" id="{CF8F4080-5C12-5843-BA1B-8B694C3FEBCF}"/>
              </a:ext>
            </a:extLst>
          </p:cNvPr>
          <p:cNvSpPr/>
          <p:nvPr/>
        </p:nvSpPr>
        <p:spPr>
          <a:xfrm>
            <a:off x="5760539" y="3021287"/>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68">
            <a:extLst>
              <a:ext uri="{FF2B5EF4-FFF2-40B4-BE49-F238E27FC236}">
                <a16:creationId xmlns:a16="http://schemas.microsoft.com/office/drawing/2014/main" id="{E16F1DDE-CDAA-863F-782E-208BF1248F47}"/>
              </a:ext>
            </a:extLst>
          </p:cNvPr>
          <p:cNvSpPr/>
          <p:nvPr/>
        </p:nvSpPr>
        <p:spPr>
          <a:xfrm>
            <a:off x="5914918" y="3021284"/>
            <a:ext cx="107344" cy="25011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TextBox 22">
            <a:extLst>
              <a:ext uri="{FF2B5EF4-FFF2-40B4-BE49-F238E27FC236}">
                <a16:creationId xmlns:a16="http://schemas.microsoft.com/office/drawing/2014/main" id="{31B5EDC9-6F56-D4F7-1475-2DC41D5EB945}"/>
              </a:ext>
            </a:extLst>
          </p:cNvPr>
          <p:cNvSpPr txBox="1"/>
          <p:nvPr/>
        </p:nvSpPr>
        <p:spPr>
          <a:xfrm>
            <a:off x="2122720" y="2820017"/>
            <a:ext cx="514885"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endParaRPr lang="en-US" sz="2000" b="1" dirty="0">
              <a:latin typeface="Times New Roman" charset="0"/>
              <a:ea typeface="Times New Roman" charset="0"/>
              <a:cs typeface="Times New Roman" charset="0"/>
            </a:endParaRPr>
          </a:p>
        </p:txBody>
      </p:sp>
      <p:sp>
        <p:nvSpPr>
          <p:cNvPr id="24" name="TextBox 23">
            <a:extLst>
              <a:ext uri="{FF2B5EF4-FFF2-40B4-BE49-F238E27FC236}">
                <a16:creationId xmlns:a16="http://schemas.microsoft.com/office/drawing/2014/main" id="{DCCDAEFC-2B15-AD83-0B10-1150372F212E}"/>
              </a:ext>
            </a:extLst>
          </p:cNvPr>
          <p:cNvSpPr txBox="1"/>
          <p:nvPr/>
        </p:nvSpPr>
        <p:spPr>
          <a:xfrm>
            <a:off x="1090703" y="3475307"/>
            <a:ext cx="785792"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t>
            </a:r>
            <a:r>
              <a:rPr lang="en-US" altLang="zh-CN" sz="2000" b="1" err="1">
                <a:latin typeface="Times New Roman" charset="0"/>
                <a:ea typeface="Times New Roman" charset="0"/>
                <a:cs typeface="Times New Roman" charset="0"/>
              </a:rPr>
              <a:t>a</a:t>
            </a:r>
            <a:r>
              <a:rPr lang="en-US" altLang="zh-CN" sz="2000" b="1">
                <a:latin typeface="Times New Roman" charset="0"/>
                <a:ea typeface="Times New Roman" charset="0"/>
                <a:cs typeface="Times New Roman" charset="0"/>
              </a:rPr>
              <a:t>,</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endParaRPr lang="en-US" sz="2000" b="1" dirty="0">
              <a:latin typeface="Times New Roman" charset="0"/>
              <a:ea typeface="Times New Roman" charset="0"/>
              <a:cs typeface="Times New Roman" charset="0"/>
            </a:endParaRPr>
          </a:p>
        </p:txBody>
      </p:sp>
      <p:sp>
        <p:nvSpPr>
          <p:cNvPr id="25" name="TextBox 24">
            <a:extLst>
              <a:ext uri="{FF2B5EF4-FFF2-40B4-BE49-F238E27FC236}">
                <a16:creationId xmlns:a16="http://schemas.microsoft.com/office/drawing/2014/main" id="{6A104E4C-D6FE-8A01-C946-3FDF8A446288}"/>
              </a:ext>
            </a:extLst>
          </p:cNvPr>
          <p:cNvSpPr txBox="1"/>
          <p:nvPr/>
        </p:nvSpPr>
        <p:spPr>
          <a:xfrm>
            <a:off x="3108813" y="3475307"/>
            <a:ext cx="785792" cy="400110"/>
          </a:xfrm>
          <a:prstGeom prst="rect">
            <a:avLst/>
          </a:prstGeom>
          <a:noFill/>
        </p:spPr>
        <p:txBody>
          <a:bodyPr wrap="none" rtlCol="0">
            <a:spAutoFit/>
          </a:bodyPr>
          <a:lstStyle/>
          <a:p>
            <a:r>
              <a:rPr lang="en-US" altLang="zh-CN" sz="2000" b="1" dirty="0">
                <a:solidFill>
                  <a:srgbClr val="00B050"/>
                </a:solidFill>
                <a:latin typeface="Times New Roman" charset="0"/>
                <a:ea typeface="Times New Roman" charset="0"/>
                <a:cs typeface="Times New Roman" charset="0"/>
              </a:rPr>
              <a:t>{a,</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d}</a:t>
            </a:r>
            <a:endParaRPr lang="en-US" sz="2000" b="1" dirty="0">
              <a:solidFill>
                <a:srgbClr val="00B050"/>
              </a:solidFill>
              <a:latin typeface="Times New Roman" charset="0"/>
              <a:ea typeface="Times New Roman" charset="0"/>
              <a:cs typeface="Times New Roman" charset="0"/>
            </a:endParaRPr>
          </a:p>
        </p:txBody>
      </p:sp>
      <p:sp>
        <p:nvSpPr>
          <p:cNvPr id="26" name="TextBox 25">
            <a:extLst>
              <a:ext uri="{FF2B5EF4-FFF2-40B4-BE49-F238E27FC236}">
                <a16:creationId xmlns:a16="http://schemas.microsoft.com/office/drawing/2014/main" id="{FFAA31FA-9A67-EFFC-1CA3-17B56F20CC62}"/>
              </a:ext>
            </a:extLst>
          </p:cNvPr>
          <p:cNvSpPr txBox="1"/>
          <p:nvPr/>
        </p:nvSpPr>
        <p:spPr>
          <a:xfrm>
            <a:off x="676019" y="4130598"/>
            <a:ext cx="1027845"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endParaRPr lang="en-US" sz="2000" b="1" dirty="0">
              <a:latin typeface="Times New Roman" charset="0"/>
              <a:ea typeface="Times New Roman" charset="0"/>
              <a:cs typeface="Times New Roman" charset="0"/>
            </a:endParaRPr>
          </a:p>
        </p:txBody>
      </p:sp>
      <p:sp>
        <p:nvSpPr>
          <p:cNvPr id="27" name="TextBox 26">
            <a:extLst>
              <a:ext uri="{FF2B5EF4-FFF2-40B4-BE49-F238E27FC236}">
                <a16:creationId xmlns:a16="http://schemas.microsoft.com/office/drawing/2014/main" id="{CCF46040-5C8D-D27A-D242-195623C91695}"/>
              </a:ext>
            </a:extLst>
          </p:cNvPr>
          <p:cNvSpPr txBox="1"/>
          <p:nvPr/>
        </p:nvSpPr>
        <p:spPr>
          <a:xfrm>
            <a:off x="1868032" y="4130598"/>
            <a:ext cx="1056700" cy="400110"/>
          </a:xfrm>
          <a:prstGeom prst="rect">
            <a:avLst/>
          </a:prstGeom>
          <a:noFill/>
        </p:spPr>
        <p:txBody>
          <a:bodyPr wrap="none" rtlCol="0">
            <a:spAutoFit/>
          </a:bodyPr>
          <a:lstStyle/>
          <a:p>
            <a:r>
              <a:rPr lang="en-US" altLang="zh-CN" sz="2000" b="1" dirty="0">
                <a:solidFill>
                  <a:srgbClr val="00B050"/>
                </a:solidFill>
                <a:latin typeface="Times New Roman" charset="0"/>
                <a:ea typeface="Times New Roman" charset="0"/>
                <a:cs typeface="Times New Roman" charset="0"/>
              </a:rPr>
              <a:t>{a,</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b,</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d}</a:t>
            </a:r>
            <a:endParaRPr lang="en-US" sz="2000" b="1" dirty="0">
              <a:solidFill>
                <a:srgbClr val="00B050"/>
              </a:solidFill>
              <a:latin typeface="Times New Roman" charset="0"/>
              <a:ea typeface="Times New Roman" charset="0"/>
              <a:cs typeface="Times New Roman" charset="0"/>
            </a:endParaRPr>
          </a:p>
        </p:txBody>
      </p:sp>
      <p:sp>
        <p:nvSpPr>
          <p:cNvPr id="28" name="TextBox 27">
            <a:extLst>
              <a:ext uri="{FF2B5EF4-FFF2-40B4-BE49-F238E27FC236}">
                <a16:creationId xmlns:a16="http://schemas.microsoft.com/office/drawing/2014/main" id="{AFD3CA3C-7257-FF20-30FE-2B801492B629}"/>
              </a:ext>
            </a:extLst>
          </p:cNvPr>
          <p:cNvSpPr txBox="1"/>
          <p:nvPr/>
        </p:nvSpPr>
        <p:spPr>
          <a:xfrm>
            <a:off x="542677" y="4757964"/>
            <a:ext cx="1298753" cy="400110"/>
          </a:xfrm>
          <a:prstGeom prst="rect">
            <a:avLst/>
          </a:prstGeom>
          <a:noFill/>
        </p:spPr>
        <p:txBody>
          <a:bodyPr wrap="none" rtlCol="0">
            <a:spAutoFit/>
          </a:bodyPr>
          <a:lstStyle/>
          <a:p>
            <a:r>
              <a:rPr lang="en-US" altLang="zh-CN" sz="2000" b="1" dirty="0">
                <a:latin typeface="Times New Roman" charset="0"/>
                <a:ea typeface="Times New Roman" charset="0"/>
                <a:cs typeface="Times New Roman" charset="0"/>
              </a:rPr>
              <a:t>{a,</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b,</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c,</a:t>
            </a:r>
            <a:r>
              <a:rPr lang="zh-CN" altLang="en-US" sz="2000" b="1" dirty="0">
                <a:latin typeface="Times New Roman" charset="0"/>
                <a:ea typeface="Times New Roman" charset="0"/>
                <a:cs typeface="Times New Roman" charset="0"/>
              </a:rPr>
              <a:t> </a:t>
            </a:r>
            <a:r>
              <a:rPr lang="en-US" altLang="zh-CN" sz="2000" b="1" dirty="0">
                <a:latin typeface="Times New Roman" charset="0"/>
                <a:ea typeface="Times New Roman" charset="0"/>
                <a:cs typeface="Times New Roman" charset="0"/>
              </a:rPr>
              <a:t>d}</a:t>
            </a:r>
            <a:endParaRPr lang="en-US" sz="2000" b="1" dirty="0">
              <a:latin typeface="Times New Roman" charset="0"/>
              <a:ea typeface="Times New Roman" charset="0"/>
              <a:cs typeface="Times New Roman" charset="0"/>
            </a:endParaRPr>
          </a:p>
        </p:txBody>
      </p:sp>
      <p:cxnSp>
        <p:nvCxnSpPr>
          <p:cNvPr id="29" name="Straight Connector 28">
            <a:extLst>
              <a:ext uri="{FF2B5EF4-FFF2-40B4-BE49-F238E27FC236}">
                <a16:creationId xmlns:a16="http://schemas.microsoft.com/office/drawing/2014/main" id="{0E5FE885-77CF-3AE3-3878-50D4D8C66D3E}"/>
              </a:ext>
            </a:extLst>
          </p:cNvPr>
          <p:cNvCxnSpPr/>
          <p:nvPr/>
        </p:nvCxnSpPr>
        <p:spPr>
          <a:xfrm flipH="1">
            <a:off x="1405773" y="3191350"/>
            <a:ext cx="951178" cy="39570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72530E-BE47-F8B2-1032-7F4986628EDB}"/>
              </a:ext>
            </a:extLst>
          </p:cNvPr>
          <p:cNvCxnSpPr/>
          <p:nvPr/>
        </p:nvCxnSpPr>
        <p:spPr>
          <a:xfrm>
            <a:off x="2381573" y="3183983"/>
            <a:ext cx="93687" cy="403072"/>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A46DE7-097D-A5F4-16A5-12F79C401C87}"/>
              </a:ext>
            </a:extLst>
          </p:cNvPr>
          <p:cNvCxnSpPr/>
          <p:nvPr/>
        </p:nvCxnSpPr>
        <p:spPr>
          <a:xfrm>
            <a:off x="2373601" y="3173513"/>
            <a:ext cx="1106920" cy="379535"/>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365C35-451F-4089-D135-9B18B6CB5932}"/>
              </a:ext>
            </a:extLst>
          </p:cNvPr>
          <p:cNvCxnSpPr/>
          <p:nvPr/>
        </p:nvCxnSpPr>
        <p:spPr>
          <a:xfrm flipH="1">
            <a:off x="1102755" y="3822781"/>
            <a:ext cx="273442" cy="383611"/>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4C4D631-F309-2257-4D5B-B7E41484B3C7}"/>
              </a:ext>
            </a:extLst>
          </p:cNvPr>
          <p:cNvCxnSpPr/>
          <p:nvPr/>
        </p:nvCxnSpPr>
        <p:spPr>
          <a:xfrm>
            <a:off x="1393653" y="3803159"/>
            <a:ext cx="879658" cy="453137"/>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E26407EF-9F0E-BA5C-389F-862269844398}"/>
              </a:ext>
            </a:extLst>
          </p:cNvPr>
          <p:cNvGrpSpPr/>
          <p:nvPr/>
        </p:nvGrpSpPr>
        <p:grpSpPr>
          <a:xfrm>
            <a:off x="2122720" y="3475307"/>
            <a:ext cx="2015769" cy="1055401"/>
            <a:chOff x="2659326" y="4242269"/>
            <a:chExt cx="2015769" cy="1055401"/>
          </a:xfrm>
        </p:grpSpPr>
        <p:sp>
          <p:nvSpPr>
            <p:cNvPr id="35" name="TextBox 34">
              <a:extLst>
                <a:ext uri="{FF2B5EF4-FFF2-40B4-BE49-F238E27FC236}">
                  <a16:creationId xmlns:a16="http://schemas.microsoft.com/office/drawing/2014/main" id="{FD2CE6F1-6633-7332-248D-AF1F9AE181D5}"/>
                </a:ext>
              </a:extLst>
            </p:cNvPr>
            <p:cNvSpPr txBox="1"/>
            <p:nvPr/>
          </p:nvSpPr>
          <p:spPr>
            <a:xfrm>
              <a:off x="2659326" y="4242269"/>
              <a:ext cx="756938" cy="400110"/>
            </a:xfrm>
            <a:prstGeom prst="rect">
              <a:avLst/>
            </a:prstGeom>
            <a:noFill/>
          </p:spPr>
          <p:txBody>
            <a:bodyPr wrap="none" rtlCol="0">
              <a:spAutoFit/>
            </a:bodyPr>
            <a:lstStyle/>
            <a:p>
              <a:r>
                <a:rPr lang="en-US" altLang="zh-CN" sz="2000" b="1" dirty="0">
                  <a:solidFill>
                    <a:srgbClr val="00B050"/>
                  </a:solidFill>
                  <a:latin typeface="Times New Roman" charset="0"/>
                  <a:ea typeface="Times New Roman" charset="0"/>
                  <a:cs typeface="Times New Roman" charset="0"/>
                </a:rPr>
                <a:t>{a,</a:t>
              </a:r>
              <a:r>
                <a:rPr lang="zh-CN" altLang="en-US" sz="2000" b="1" dirty="0">
                  <a:solidFill>
                    <a:srgbClr val="00B050"/>
                  </a:solidFill>
                  <a:latin typeface="Times New Roman" charset="0"/>
                  <a:ea typeface="Times New Roman" charset="0"/>
                  <a:cs typeface="Times New Roman" charset="0"/>
                </a:rPr>
                <a:t> </a:t>
              </a:r>
              <a:r>
                <a:rPr lang="en-US" altLang="zh-CN" sz="2000" b="1" dirty="0">
                  <a:solidFill>
                    <a:srgbClr val="00B050"/>
                  </a:solidFill>
                  <a:latin typeface="Times New Roman" charset="0"/>
                  <a:ea typeface="Times New Roman" charset="0"/>
                  <a:cs typeface="Times New Roman" charset="0"/>
                </a:rPr>
                <a:t>c}</a:t>
              </a:r>
              <a:endParaRPr lang="en-US" sz="2000" b="1" dirty="0">
                <a:solidFill>
                  <a:srgbClr val="00B050"/>
                </a:solidFill>
                <a:latin typeface="Times New Roman" charset="0"/>
                <a:ea typeface="Times New Roman" charset="0"/>
                <a:cs typeface="Times New Roman" charset="0"/>
              </a:endParaRPr>
            </a:p>
          </p:txBody>
        </p:sp>
        <p:grpSp>
          <p:nvGrpSpPr>
            <p:cNvPr id="36" name="Group 35">
              <a:extLst>
                <a:ext uri="{FF2B5EF4-FFF2-40B4-BE49-F238E27FC236}">
                  <a16:creationId xmlns:a16="http://schemas.microsoft.com/office/drawing/2014/main" id="{FEE06849-4EAC-4DEA-B80E-E4150A4BDBA0}"/>
                </a:ext>
              </a:extLst>
            </p:cNvPr>
            <p:cNvGrpSpPr/>
            <p:nvPr/>
          </p:nvGrpSpPr>
          <p:grpSpPr>
            <a:xfrm>
              <a:off x="3144663" y="4587796"/>
              <a:ext cx="1530432" cy="709874"/>
              <a:chOff x="3144663" y="4587796"/>
              <a:chExt cx="1530432" cy="709874"/>
            </a:xfrm>
          </p:grpSpPr>
          <p:sp>
            <p:nvSpPr>
              <p:cNvPr id="37" name="TextBox 36">
                <a:extLst>
                  <a:ext uri="{FF2B5EF4-FFF2-40B4-BE49-F238E27FC236}">
                    <a16:creationId xmlns:a16="http://schemas.microsoft.com/office/drawing/2014/main" id="{48AF794B-20C7-B648-88E4-2EC14E7869F2}"/>
                  </a:ext>
                </a:extLst>
              </p:cNvPr>
              <p:cNvSpPr txBox="1"/>
              <p:nvPr/>
            </p:nvSpPr>
            <p:spPr>
              <a:xfrm>
                <a:off x="3647250" y="4897560"/>
                <a:ext cx="1027845" cy="400110"/>
              </a:xfrm>
              <a:prstGeom prst="rect">
                <a:avLst/>
              </a:prstGeom>
              <a:noFill/>
            </p:spPr>
            <p:txBody>
              <a:bodyPr wrap="none" rtlCol="0">
                <a:spAutoFit/>
              </a:bodyPr>
              <a:lstStyle/>
              <a:p>
                <a:r>
                  <a:rPr lang="en-US" altLang="zh-CN" sz="2000" b="1" dirty="0">
                    <a:solidFill>
                      <a:schemeClr val="bg1">
                        <a:lumMod val="75000"/>
                      </a:schemeClr>
                    </a:solidFill>
                    <a:latin typeface="Times New Roman" charset="0"/>
                    <a:ea typeface="Times New Roman" charset="0"/>
                    <a:cs typeface="Times New Roman" charset="0"/>
                  </a:rPr>
                  <a:t>{a,</a:t>
                </a:r>
                <a:r>
                  <a:rPr lang="zh-CN" altLang="en-US" sz="2000" b="1" dirty="0">
                    <a:solidFill>
                      <a:schemeClr val="bg1">
                        <a:lumMod val="75000"/>
                      </a:schemeClr>
                    </a:solidFill>
                    <a:latin typeface="Times New Roman" charset="0"/>
                    <a:ea typeface="Times New Roman" charset="0"/>
                    <a:cs typeface="Times New Roman" charset="0"/>
                  </a:rPr>
                  <a:t> </a:t>
                </a:r>
                <a:r>
                  <a:rPr lang="en-US" altLang="zh-CN" sz="2000" b="1" dirty="0">
                    <a:solidFill>
                      <a:schemeClr val="bg1">
                        <a:lumMod val="75000"/>
                      </a:schemeClr>
                    </a:solidFill>
                    <a:latin typeface="Times New Roman" charset="0"/>
                    <a:ea typeface="Times New Roman" charset="0"/>
                    <a:cs typeface="Times New Roman" charset="0"/>
                  </a:rPr>
                  <a:t>c,</a:t>
                </a:r>
                <a:r>
                  <a:rPr lang="zh-CN" altLang="en-US" sz="2000" b="1" dirty="0">
                    <a:solidFill>
                      <a:schemeClr val="bg1">
                        <a:lumMod val="75000"/>
                      </a:schemeClr>
                    </a:solidFill>
                    <a:latin typeface="Times New Roman" charset="0"/>
                    <a:ea typeface="Times New Roman" charset="0"/>
                    <a:cs typeface="Times New Roman" charset="0"/>
                  </a:rPr>
                  <a:t> </a:t>
                </a:r>
                <a:r>
                  <a:rPr lang="en-US" altLang="zh-CN" sz="2000" b="1" dirty="0">
                    <a:solidFill>
                      <a:schemeClr val="bg1">
                        <a:lumMod val="75000"/>
                      </a:schemeClr>
                    </a:solidFill>
                    <a:latin typeface="Times New Roman" charset="0"/>
                    <a:ea typeface="Times New Roman" charset="0"/>
                    <a:cs typeface="Times New Roman" charset="0"/>
                  </a:rPr>
                  <a:t>d}</a:t>
                </a:r>
                <a:endParaRPr lang="en-US" sz="2000" b="1" dirty="0">
                  <a:solidFill>
                    <a:schemeClr val="bg1">
                      <a:lumMod val="75000"/>
                    </a:schemeClr>
                  </a:solidFill>
                  <a:latin typeface="Times New Roman" charset="0"/>
                  <a:ea typeface="Times New Roman" charset="0"/>
                  <a:cs typeface="Times New Roman" charset="0"/>
                </a:endParaRPr>
              </a:p>
            </p:txBody>
          </p:sp>
          <p:cxnSp>
            <p:nvCxnSpPr>
              <p:cNvPr id="38" name="Straight Connector 37">
                <a:extLst>
                  <a:ext uri="{FF2B5EF4-FFF2-40B4-BE49-F238E27FC236}">
                    <a16:creationId xmlns:a16="http://schemas.microsoft.com/office/drawing/2014/main" id="{2E138844-849B-176B-8AAE-25A291F8A5DB}"/>
                  </a:ext>
                </a:extLst>
              </p:cNvPr>
              <p:cNvCxnSpPr/>
              <p:nvPr/>
            </p:nvCxnSpPr>
            <p:spPr>
              <a:xfrm>
                <a:off x="3144663" y="4587796"/>
                <a:ext cx="843271" cy="435462"/>
              </a:xfrm>
              <a:prstGeom prst="line">
                <a:avLst/>
              </a:prstGeom>
              <a:ln>
                <a:solidFill>
                  <a:schemeClr val="bg1">
                    <a:lumMod val="75000"/>
                  </a:schemeClr>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39" name="Straight Connector 38">
            <a:extLst>
              <a:ext uri="{FF2B5EF4-FFF2-40B4-BE49-F238E27FC236}">
                <a16:creationId xmlns:a16="http://schemas.microsoft.com/office/drawing/2014/main" id="{63BDC0A4-7930-43F7-27B4-32C7BE5CF963}"/>
              </a:ext>
            </a:extLst>
          </p:cNvPr>
          <p:cNvCxnSpPr/>
          <p:nvPr/>
        </p:nvCxnSpPr>
        <p:spPr>
          <a:xfrm flipH="1">
            <a:off x="972550" y="4518633"/>
            <a:ext cx="146048" cy="299928"/>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F887BABB-6E34-0FEE-F301-CF408FDDA0EA}"/>
              </a:ext>
            </a:extLst>
          </p:cNvPr>
          <p:cNvSpPr txBox="1"/>
          <p:nvPr/>
        </p:nvSpPr>
        <p:spPr>
          <a:xfrm>
            <a:off x="1512176" y="2610034"/>
            <a:ext cx="728637" cy="372528"/>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0</a:t>
            </a:r>
            <a:r>
              <a:rPr lang="en-US" sz="2000" dirty="0">
                <a:solidFill>
                  <a:srgbClr val="FF0000"/>
                </a:solidFill>
              </a:rPr>
              <a:t> = 0</a:t>
            </a:r>
          </a:p>
        </p:txBody>
      </p:sp>
      <p:sp>
        <p:nvSpPr>
          <p:cNvPr id="41" name="TextBox 40">
            <a:extLst>
              <a:ext uri="{FF2B5EF4-FFF2-40B4-BE49-F238E27FC236}">
                <a16:creationId xmlns:a16="http://schemas.microsoft.com/office/drawing/2014/main" id="{382C2320-1A8A-1DB1-E0DF-DB76D22B1B8A}"/>
              </a:ext>
            </a:extLst>
          </p:cNvPr>
          <p:cNvSpPr txBox="1"/>
          <p:nvPr/>
        </p:nvSpPr>
        <p:spPr>
          <a:xfrm>
            <a:off x="906250" y="3202407"/>
            <a:ext cx="325663" cy="372528"/>
          </a:xfrm>
          <a:prstGeom prst="rect">
            <a:avLst/>
          </a:prstGeom>
          <a:noFill/>
        </p:spPr>
        <p:txBody>
          <a:bodyPr wrap="none" rtlCol="0">
            <a:spAutoFit/>
          </a:bodyPr>
          <a:lstStyle/>
          <a:p>
            <a:r>
              <a:rPr lang="en-US" sz="2000" i="1" dirty="0">
                <a:solidFill>
                  <a:srgbClr val="FF0000"/>
                </a:solidFill>
              </a:rPr>
              <a:t>t</a:t>
            </a:r>
            <a:r>
              <a:rPr lang="en-US" sz="2000" baseline="-25000" dirty="0">
                <a:solidFill>
                  <a:srgbClr val="FF0000"/>
                </a:solidFill>
              </a:rPr>
              <a:t>1</a:t>
            </a:r>
            <a:endParaRPr lang="en-US" sz="1400" dirty="0">
              <a:solidFill>
                <a:srgbClr val="FF0000"/>
              </a:solidFill>
            </a:endParaRPr>
          </a:p>
        </p:txBody>
      </p:sp>
      <p:sp>
        <p:nvSpPr>
          <p:cNvPr id="42" name="TextBox 41">
            <a:extLst>
              <a:ext uri="{FF2B5EF4-FFF2-40B4-BE49-F238E27FC236}">
                <a16:creationId xmlns:a16="http://schemas.microsoft.com/office/drawing/2014/main" id="{B76B42E7-8EA0-1A98-6CA2-31553EE6A927}"/>
              </a:ext>
            </a:extLst>
          </p:cNvPr>
          <p:cNvSpPr txBox="1"/>
          <p:nvPr/>
        </p:nvSpPr>
        <p:spPr>
          <a:xfrm>
            <a:off x="460428" y="3887053"/>
            <a:ext cx="349776"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2</a:t>
            </a:r>
            <a:endParaRPr lang="en-US" sz="1400" dirty="0">
              <a:solidFill>
                <a:srgbClr val="FF0000"/>
              </a:solidFill>
            </a:endParaRPr>
          </a:p>
        </p:txBody>
      </p:sp>
      <p:sp>
        <p:nvSpPr>
          <p:cNvPr id="43" name="TextBox 42">
            <a:extLst>
              <a:ext uri="{FF2B5EF4-FFF2-40B4-BE49-F238E27FC236}">
                <a16:creationId xmlns:a16="http://schemas.microsoft.com/office/drawing/2014/main" id="{983EEFA3-843D-1032-AA73-A30ABE029542}"/>
              </a:ext>
            </a:extLst>
          </p:cNvPr>
          <p:cNvSpPr txBox="1"/>
          <p:nvPr/>
        </p:nvSpPr>
        <p:spPr>
          <a:xfrm>
            <a:off x="362986" y="4494176"/>
            <a:ext cx="349776"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3</a:t>
            </a:r>
            <a:endParaRPr lang="en-US" sz="1400" dirty="0">
              <a:solidFill>
                <a:srgbClr val="FF0000"/>
              </a:solidFill>
            </a:endParaRPr>
          </a:p>
        </p:txBody>
      </p:sp>
      <p:cxnSp>
        <p:nvCxnSpPr>
          <p:cNvPr id="44" name="Straight Arrow Connector 43">
            <a:extLst>
              <a:ext uri="{FF2B5EF4-FFF2-40B4-BE49-F238E27FC236}">
                <a16:creationId xmlns:a16="http://schemas.microsoft.com/office/drawing/2014/main" id="{C3FC2CE6-77BF-9F53-C8D7-331494DC13E4}"/>
              </a:ext>
            </a:extLst>
          </p:cNvPr>
          <p:cNvCxnSpPr>
            <a:cxnSpLocks/>
          </p:cNvCxnSpPr>
          <p:nvPr/>
        </p:nvCxnSpPr>
        <p:spPr>
          <a:xfrm flipH="1">
            <a:off x="1526792" y="3218196"/>
            <a:ext cx="532986" cy="229009"/>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BF331FE6-90FE-513E-F092-DA6F3E4A645C}"/>
              </a:ext>
            </a:extLst>
          </p:cNvPr>
          <p:cNvCxnSpPr>
            <a:cxnSpLocks/>
          </p:cNvCxnSpPr>
          <p:nvPr/>
        </p:nvCxnSpPr>
        <p:spPr>
          <a:xfrm flipH="1">
            <a:off x="984528" y="3858892"/>
            <a:ext cx="218688" cy="276184"/>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ADDDFF22-BD3B-A6DA-515D-B51AD4A21071}"/>
              </a:ext>
            </a:extLst>
          </p:cNvPr>
          <p:cNvCxnSpPr>
            <a:cxnSpLocks/>
          </p:cNvCxnSpPr>
          <p:nvPr/>
        </p:nvCxnSpPr>
        <p:spPr>
          <a:xfrm flipH="1">
            <a:off x="811200" y="4518180"/>
            <a:ext cx="123894" cy="25218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7" name="TextBox 46">
            <a:extLst>
              <a:ext uri="{FF2B5EF4-FFF2-40B4-BE49-F238E27FC236}">
                <a16:creationId xmlns:a16="http://schemas.microsoft.com/office/drawing/2014/main" id="{47E7524E-AA2F-3821-F8C4-DF9901DEB03E}"/>
              </a:ext>
            </a:extLst>
          </p:cNvPr>
          <p:cNvSpPr txBox="1"/>
          <p:nvPr/>
        </p:nvSpPr>
        <p:spPr>
          <a:xfrm>
            <a:off x="2196366" y="3837199"/>
            <a:ext cx="1037463"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4</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cxnSp>
        <p:nvCxnSpPr>
          <p:cNvPr id="48" name="Straight Arrow Connector 47">
            <a:extLst>
              <a:ext uri="{FF2B5EF4-FFF2-40B4-BE49-F238E27FC236}">
                <a16:creationId xmlns:a16="http://schemas.microsoft.com/office/drawing/2014/main" id="{B6D66E4A-A3C0-168B-E631-1DA3F1C5D755}"/>
              </a:ext>
            </a:extLst>
          </p:cNvPr>
          <p:cNvCxnSpPr>
            <a:cxnSpLocks/>
          </p:cNvCxnSpPr>
          <p:nvPr/>
        </p:nvCxnSpPr>
        <p:spPr>
          <a:xfrm>
            <a:off x="1734588" y="3868356"/>
            <a:ext cx="514737" cy="25645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20C5514C-09CC-F4BC-428D-E999BBB8DDC1}"/>
              </a:ext>
            </a:extLst>
          </p:cNvPr>
          <p:cNvSpPr txBox="1"/>
          <p:nvPr/>
        </p:nvSpPr>
        <p:spPr>
          <a:xfrm>
            <a:off x="2180797" y="3221176"/>
            <a:ext cx="1037463"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5</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sp>
        <p:nvSpPr>
          <p:cNvPr id="50" name="TextBox 49">
            <a:extLst>
              <a:ext uri="{FF2B5EF4-FFF2-40B4-BE49-F238E27FC236}">
                <a16:creationId xmlns:a16="http://schemas.microsoft.com/office/drawing/2014/main" id="{788FA5EE-6A93-BE7B-AF5D-31B35BA43C0E}"/>
              </a:ext>
            </a:extLst>
          </p:cNvPr>
          <p:cNvSpPr txBox="1"/>
          <p:nvPr/>
        </p:nvSpPr>
        <p:spPr>
          <a:xfrm>
            <a:off x="3412629" y="3174100"/>
            <a:ext cx="1037463" cy="400110"/>
          </a:xfrm>
          <a:prstGeom prst="rect">
            <a:avLst/>
          </a:prstGeom>
          <a:noFill/>
        </p:spPr>
        <p:txBody>
          <a:bodyPr wrap="none" rtlCol="0">
            <a:spAutoFit/>
          </a:bodyPr>
          <a:lstStyle/>
          <a:p>
            <a:r>
              <a:rPr lang="en-US" sz="2000" i="1" dirty="0">
                <a:solidFill>
                  <a:srgbClr val="FF0000"/>
                </a:solidFill>
              </a:rPr>
              <a:t>t</a:t>
            </a:r>
            <a:r>
              <a:rPr lang="en-US" altLang="zh-CN" sz="2000" baseline="-25000" dirty="0">
                <a:solidFill>
                  <a:srgbClr val="FF0000"/>
                </a:solidFill>
              </a:rPr>
              <a:t>6</a:t>
            </a:r>
            <a:r>
              <a:rPr lang="en-US" sz="2000" baseline="-25000" dirty="0">
                <a:solidFill>
                  <a:srgbClr val="FF0000"/>
                </a:solidFill>
              </a:rPr>
              <a:t> </a:t>
            </a:r>
            <a:r>
              <a:rPr lang="en-US" sz="2000" dirty="0">
                <a:solidFill>
                  <a:srgbClr val="FF0000"/>
                </a:solidFill>
              </a:rPr>
              <a:t>&gt; </a:t>
            </a:r>
            <a:r>
              <a:rPr lang="el-GR" sz="2000" i="1" dirty="0" err="1">
                <a:solidFill>
                  <a:srgbClr val="FF0000"/>
                </a:solidFill>
              </a:rPr>
              <a:t>τ</a:t>
            </a:r>
            <a:r>
              <a:rPr lang="el-GR" sz="2000" baseline="-25000" dirty="0" err="1">
                <a:solidFill>
                  <a:srgbClr val="FF0000"/>
                </a:solidFill>
              </a:rPr>
              <a:t>time</a:t>
            </a:r>
            <a:endParaRPr lang="en-US" sz="2000" baseline="-25000" dirty="0">
              <a:solidFill>
                <a:srgbClr val="FF0000"/>
              </a:solidFill>
            </a:endParaRPr>
          </a:p>
        </p:txBody>
      </p:sp>
      <p:sp>
        <p:nvSpPr>
          <p:cNvPr id="51" name="Rounded Rectangular Callout 50">
            <a:extLst>
              <a:ext uri="{FF2B5EF4-FFF2-40B4-BE49-F238E27FC236}">
                <a16:creationId xmlns:a16="http://schemas.microsoft.com/office/drawing/2014/main" id="{C1CE1632-975C-BBBF-9BE8-AC3ED4D1BB72}"/>
              </a:ext>
            </a:extLst>
          </p:cNvPr>
          <p:cNvSpPr/>
          <p:nvPr/>
        </p:nvSpPr>
        <p:spPr>
          <a:xfrm>
            <a:off x="3545456" y="1995808"/>
            <a:ext cx="3923815" cy="693511"/>
          </a:xfrm>
          <a:prstGeom prst="wedgeRoundRectCallout">
            <a:avLst>
              <a:gd name="adj1" fmla="val 20226"/>
              <a:gd name="adj2" fmla="val 87289"/>
              <a:gd name="adj3" fmla="val 16667"/>
            </a:avLst>
          </a:prstGeom>
          <a:solidFill>
            <a:srgbClr val="0070C0">
              <a:alpha val="70000"/>
            </a:srgbClr>
          </a:solidFill>
          <a:ln>
            <a:no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altLang="zh-CN" b="1" dirty="0">
                <a:solidFill>
                  <a:schemeClr val="bg1"/>
                </a:solidFill>
              </a:rPr>
              <a:t>When</a:t>
            </a:r>
            <a:r>
              <a:rPr lang="zh-CN" altLang="en-US" b="1" dirty="0">
                <a:solidFill>
                  <a:schemeClr val="bg1"/>
                </a:solidFill>
              </a:rPr>
              <a:t> </a:t>
            </a:r>
            <a:r>
              <a:rPr lang="en-US" altLang="zh-CN" b="1" dirty="0">
                <a:solidFill>
                  <a:schemeClr val="bg1"/>
                </a:solidFill>
              </a:rPr>
              <a:t>{a,</a:t>
            </a:r>
            <a:r>
              <a:rPr lang="zh-CN" altLang="en-US" b="1" dirty="0">
                <a:solidFill>
                  <a:schemeClr val="bg1"/>
                </a:solidFill>
              </a:rPr>
              <a:t> </a:t>
            </a:r>
            <a:r>
              <a:rPr lang="en-US" altLang="zh-CN" b="1" dirty="0">
                <a:solidFill>
                  <a:schemeClr val="bg1"/>
                </a:solidFill>
              </a:rPr>
              <a:t>c}</a:t>
            </a:r>
            <a:r>
              <a:rPr lang="zh-CN" altLang="en-US" b="1" dirty="0">
                <a:solidFill>
                  <a:schemeClr val="bg1"/>
                </a:solidFill>
              </a:rPr>
              <a:t> </a:t>
            </a:r>
            <a:r>
              <a:rPr lang="en-US" altLang="zh-CN" b="1" dirty="0">
                <a:solidFill>
                  <a:schemeClr val="bg1"/>
                </a:solidFill>
              </a:rPr>
              <a:t>computes,</a:t>
            </a:r>
            <a:r>
              <a:rPr lang="zh-CN" altLang="en-US" b="1" dirty="0">
                <a:solidFill>
                  <a:schemeClr val="bg1"/>
                </a:solidFill>
              </a:rPr>
              <a:t> </a:t>
            </a:r>
            <a:r>
              <a:rPr lang="en-US" altLang="zh-CN" b="1" dirty="0">
                <a:solidFill>
                  <a:schemeClr val="bg1"/>
                </a:solidFill>
              </a:rPr>
              <a:t>it</a:t>
            </a:r>
            <a:r>
              <a:rPr lang="zh-CN" altLang="en-US" b="1" dirty="0">
                <a:solidFill>
                  <a:schemeClr val="bg1"/>
                </a:solidFill>
              </a:rPr>
              <a:t> </a:t>
            </a:r>
            <a:r>
              <a:rPr lang="en-US" altLang="zh-CN" b="1" dirty="0">
                <a:solidFill>
                  <a:schemeClr val="bg1"/>
                </a:solidFill>
              </a:rPr>
              <a:t>may</a:t>
            </a:r>
            <a:r>
              <a:rPr lang="zh-CN" altLang="en-US" b="1" dirty="0">
                <a:solidFill>
                  <a:schemeClr val="bg1"/>
                </a:solidFill>
              </a:rPr>
              <a:t> </a:t>
            </a:r>
            <a:r>
              <a:rPr lang="en-US" altLang="zh-CN" b="1" dirty="0">
                <a:solidFill>
                  <a:schemeClr val="bg1"/>
                </a:solidFill>
              </a:rPr>
              <a:t>timeout</a:t>
            </a:r>
            <a:r>
              <a:rPr lang="zh-CN" altLang="en-US" b="1" dirty="0">
                <a:solidFill>
                  <a:schemeClr val="bg1"/>
                </a:solidFill>
              </a:rPr>
              <a:t> </a:t>
            </a:r>
            <a:r>
              <a:rPr lang="en-US" altLang="zh-CN" b="1" dirty="0">
                <a:solidFill>
                  <a:schemeClr val="bg1"/>
                </a:solidFill>
              </a:rPr>
              <a:t>and</a:t>
            </a:r>
            <a:r>
              <a:rPr lang="zh-CN" altLang="en-US" b="1" dirty="0">
                <a:solidFill>
                  <a:schemeClr val="bg1"/>
                </a:solidFill>
              </a:rPr>
              <a:t> </a:t>
            </a:r>
            <a:r>
              <a:rPr lang="en-US" altLang="zh-CN" b="1" dirty="0">
                <a:solidFill>
                  <a:schemeClr val="bg1"/>
                </a:solidFill>
              </a:rPr>
              <a:t>decompose</a:t>
            </a:r>
            <a:r>
              <a:rPr lang="zh-CN" altLang="en-US" b="1" dirty="0">
                <a:solidFill>
                  <a:schemeClr val="bg1"/>
                </a:solidFill>
              </a:rPr>
              <a:t> </a:t>
            </a:r>
            <a:r>
              <a:rPr lang="en-US" altLang="zh-CN" b="1" dirty="0">
                <a:solidFill>
                  <a:schemeClr val="bg1"/>
                </a:solidFill>
              </a:rPr>
              <a:t>again</a:t>
            </a:r>
            <a:endParaRPr lang="en-US" b="1" dirty="0">
              <a:solidFill>
                <a:schemeClr val="bg1"/>
              </a:solidFill>
            </a:endParaRPr>
          </a:p>
        </p:txBody>
      </p:sp>
    </p:spTree>
    <p:extLst>
      <p:ext uri="{BB962C8B-B14F-4D97-AF65-F5344CB8AC3E}">
        <p14:creationId xmlns:p14="http://schemas.microsoft.com/office/powerpoint/2010/main" val="3758900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44 -1.48148E-6 L 0.34831 0.00533 " pathEditMode="relative" rAng="0" ptsTypes="AA">
                                      <p:cBhvr>
                                        <p:cTn id="6" dur="2000" fill="hold"/>
                                        <p:tgtEl>
                                          <p:spTgt spid="27"/>
                                        </p:tgtEl>
                                        <p:attrNameLst>
                                          <p:attrName>ppt_x</p:attrName>
                                          <p:attrName>ppt_y</p:attrName>
                                        </p:attrNameLst>
                                      </p:cBhvr>
                                      <p:rCtr x="17344" y="255"/>
                                    </p:animMotion>
                                  </p:childTnLst>
                                </p:cTn>
                              </p:par>
                              <p:par>
                                <p:cTn id="7" presetID="0" presetClass="path" presetSubtype="0" accel="50000" decel="50000" fill="hold" grpId="0" nodeType="withEffect">
                                  <p:stCondLst>
                                    <p:cond delay="0"/>
                                  </p:stCondLst>
                                  <p:childTnLst>
                                    <p:animMotion origin="layout" path="M 0.00052 -0.00324 L 0.33477 0.09768 " pathEditMode="relative" rAng="0" ptsTypes="AA">
                                      <p:cBhvr>
                                        <p:cTn id="8" dur="2000" fill="hold"/>
                                        <p:tgtEl>
                                          <p:spTgt spid="25"/>
                                        </p:tgtEl>
                                        <p:attrNameLst>
                                          <p:attrName>ppt_x</p:attrName>
                                          <p:attrName>ppt_y</p:attrName>
                                        </p:attrNameLst>
                                      </p:cBhvr>
                                      <p:rCtr x="16706" y="5046"/>
                                    </p:animMotion>
                                  </p:childTnLst>
                                </p:cTn>
                              </p:par>
                              <p:par>
                                <p:cTn id="9" presetID="0" presetClass="path" presetSubtype="0" accel="50000" decel="50000" fill="hold" nodeType="withEffect">
                                  <p:stCondLst>
                                    <p:cond delay="0"/>
                                  </p:stCondLst>
                                  <p:childTnLst>
                                    <p:animMotion origin="layout" path="M -0.00117 -0.00208 L 0.31719 -0.07754 " pathEditMode="relative" rAng="0" ptsTypes="AA">
                                      <p:cBhvr>
                                        <p:cTn id="10" dur="2000" fill="hold"/>
                                        <p:tgtEl>
                                          <p:spTgt spid="34"/>
                                        </p:tgtEl>
                                        <p:attrNameLst>
                                          <p:attrName>ppt_x</p:attrName>
                                          <p:attrName>ppt_y</p:attrName>
                                        </p:attrNameLst>
                                      </p:cBhvr>
                                      <p:rCtr x="15911" y="-3773"/>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fontScale="90000"/>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Task (T-Thinker)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32</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240498"/>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sp>
        <p:nvSpPr>
          <p:cNvPr id="8" name="Content Placeholder 2">
            <a:extLst>
              <a:ext uri="{FF2B5EF4-FFF2-40B4-BE49-F238E27FC236}">
                <a16:creationId xmlns:a16="http://schemas.microsoft.com/office/drawing/2014/main" id="{D314DC58-DE38-6357-B0DF-C00402D798DB}"/>
              </a:ext>
            </a:extLst>
          </p:cNvPr>
          <p:cNvSpPr txBox="1">
            <a:spLocks/>
          </p:cNvSpPr>
          <p:nvPr/>
        </p:nvSpPr>
        <p:spPr>
          <a:xfrm>
            <a:off x="703422" y="1507067"/>
            <a:ext cx="10673648" cy="21205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dirty="0"/>
              <a:t>Due to time limit, we focus on 3 systems</a:t>
            </a:r>
          </a:p>
          <a:p>
            <a:endParaRPr lang="en-US" altLang="zh-CN" sz="800" b="1" dirty="0"/>
          </a:p>
          <a:p>
            <a:r>
              <a:rPr lang="en-US" altLang="zh-CN" sz="3600" b="1" dirty="0">
                <a:solidFill>
                  <a:srgbClr val="0070C0"/>
                </a:solidFill>
              </a:rPr>
              <a:t>G-thinker</a:t>
            </a:r>
          </a:p>
          <a:p>
            <a:pPr marL="457200" indent="-457200">
              <a:buFont typeface="Arial" panose="020B0604020202020204" pitchFamily="34" charset="0"/>
              <a:buChar char="•"/>
            </a:pPr>
            <a:r>
              <a:rPr lang="en-US" altLang="zh-CN" b="1" dirty="0"/>
              <a:t>Subgraph finding: </a:t>
            </a:r>
            <a:r>
              <a:rPr lang="en-US" altLang="zh-CN" dirty="0"/>
              <a:t>dense subgraphs, subgraph matching, …</a:t>
            </a:r>
            <a:endParaRPr lang="en-US" altLang="zh-CN" sz="3200" dirty="0"/>
          </a:p>
          <a:p>
            <a:endParaRPr lang="en-US" altLang="zh-CN" sz="3200" dirty="0"/>
          </a:p>
        </p:txBody>
      </p:sp>
      <p:sp>
        <p:nvSpPr>
          <p:cNvPr id="10" name="Content Placeholder 2">
            <a:extLst>
              <a:ext uri="{FF2B5EF4-FFF2-40B4-BE49-F238E27FC236}">
                <a16:creationId xmlns:a16="http://schemas.microsoft.com/office/drawing/2014/main" id="{2701B0CB-8365-DC1A-5696-D82A41350487}"/>
              </a:ext>
            </a:extLst>
          </p:cNvPr>
          <p:cNvSpPr txBox="1">
            <a:spLocks/>
          </p:cNvSpPr>
          <p:nvPr/>
        </p:nvSpPr>
        <p:spPr>
          <a:xfrm>
            <a:off x="703422" y="3499396"/>
            <a:ext cx="10673648" cy="172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800" b="1" dirty="0"/>
          </a:p>
          <a:p>
            <a:r>
              <a:rPr lang="en-US" altLang="zh-CN" sz="3600" b="1" dirty="0" err="1">
                <a:solidFill>
                  <a:srgbClr val="0070C0"/>
                </a:solidFill>
              </a:rPr>
              <a:t>PrefixFPM</a:t>
            </a:r>
            <a:endParaRPr lang="en-US" altLang="zh-CN" sz="3600" b="1" dirty="0">
              <a:solidFill>
                <a:srgbClr val="0070C0"/>
              </a:solidFill>
            </a:endParaRPr>
          </a:p>
          <a:p>
            <a:pPr marL="457200" indent="-457200">
              <a:buFont typeface="Arial" panose="020B0604020202020204" pitchFamily="34" charset="0"/>
              <a:buChar char="•"/>
            </a:pPr>
            <a:r>
              <a:rPr lang="en-US" altLang="zh-CN" dirty="0"/>
              <a:t>frequent subgraph patterns (</a:t>
            </a:r>
            <a:r>
              <a:rPr lang="en-US" altLang="zh-CN" b="1" dirty="0"/>
              <a:t>many</a:t>
            </a:r>
            <a:r>
              <a:rPr lang="en-US" altLang="zh-CN" dirty="0"/>
              <a:t> </a:t>
            </a:r>
            <a:r>
              <a:rPr lang="en-US" altLang="zh-CN" b="1" dirty="0"/>
              <a:t>small</a:t>
            </a:r>
            <a:r>
              <a:rPr lang="en-US" altLang="zh-CN" dirty="0"/>
              <a:t> </a:t>
            </a:r>
            <a:r>
              <a:rPr lang="en-US" altLang="zh-CN" b="1" dirty="0"/>
              <a:t>graph transactions</a:t>
            </a:r>
            <a:r>
              <a:rPr lang="en-US" altLang="zh-CN" dirty="0"/>
              <a:t>)</a:t>
            </a:r>
            <a:endParaRPr lang="en-US" altLang="zh-CN" sz="3200" dirty="0"/>
          </a:p>
        </p:txBody>
      </p:sp>
      <p:sp>
        <p:nvSpPr>
          <p:cNvPr id="12" name="Content Placeholder 2">
            <a:extLst>
              <a:ext uri="{FF2B5EF4-FFF2-40B4-BE49-F238E27FC236}">
                <a16:creationId xmlns:a16="http://schemas.microsoft.com/office/drawing/2014/main" id="{BCA397B2-7E3D-D436-F82D-4EE47558AF3E}"/>
              </a:ext>
            </a:extLst>
          </p:cNvPr>
          <p:cNvSpPr txBox="1">
            <a:spLocks/>
          </p:cNvSpPr>
          <p:nvPr/>
        </p:nvSpPr>
        <p:spPr>
          <a:xfrm>
            <a:off x="703422" y="4886519"/>
            <a:ext cx="10673648" cy="172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800" b="1" dirty="0"/>
          </a:p>
          <a:p>
            <a:r>
              <a:rPr lang="en-US" altLang="zh-CN" sz="3600" b="1" dirty="0">
                <a:solidFill>
                  <a:srgbClr val="0070C0"/>
                </a:solidFill>
              </a:rPr>
              <a:t>T-FSM</a:t>
            </a:r>
          </a:p>
          <a:p>
            <a:pPr marL="457200" indent="-457200">
              <a:buFont typeface="Arial" panose="020B0604020202020204" pitchFamily="34" charset="0"/>
              <a:buChar char="•"/>
            </a:pPr>
            <a:r>
              <a:rPr lang="en-US" altLang="zh-CN" dirty="0"/>
              <a:t>frequent subgraph patterns (</a:t>
            </a:r>
            <a:r>
              <a:rPr lang="en-US" altLang="zh-CN" b="1" dirty="0"/>
              <a:t>a single big graph</a:t>
            </a:r>
            <a:r>
              <a:rPr lang="en-US" altLang="zh-CN" dirty="0"/>
              <a:t>)</a:t>
            </a:r>
            <a:endParaRPr lang="en-US" altLang="zh-CN" sz="3200" dirty="0"/>
          </a:p>
        </p:txBody>
      </p:sp>
      <p:sp>
        <p:nvSpPr>
          <p:cNvPr id="3" name="Left Arrow 2">
            <a:extLst>
              <a:ext uri="{FF2B5EF4-FFF2-40B4-BE49-F238E27FC236}">
                <a16:creationId xmlns:a16="http://schemas.microsoft.com/office/drawing/2014/main" id="{DB0E90E6-05F4-0ECE-BB8C-BD6B6C7ADD67}"/>
              </a:ext>
            </a:extLst>
          </p:cNvPr>
          <p:cNvSpPr/>
          <p:nvPr/>
        </p:nvSpPr>
        <p:spPr>
          <a:xfrm>
            <a:off x="2992850" y="3724123"/>
            <a:ext cx="725214" cy="581530"/>
          </a:xfrm>
          <a:prstGeom prst="leftArrow">
            <a:avLst/>
          </a:prstGeom>
          <a:solidFill>
            <a:srgbClr val="EF3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993979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err="1">
                <a:solidFill>
                  <a:srgbClr val="C00000"/>
                </a:solidFill>
                <a:latin typeface="Times New Roman" panose="02020603050405020304" pitchFamily="18" charset="0"/>
                <a:cs typeface="Times New Roman" panose="02020603050405020304" pitchFamily="18" charset="0"/>
              </a:rPr>
              <a:t>PrefixFPM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33</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1488578" cy="1000274"/>
          </a:xfrm>
          <a:prstGeom prst="rect">
            <a:avLst/>
          </a:prstGeom>
          <a:noFill/>
        </p:spPr>
        <p:txBody>
          <a:bodyPr wrap="square">
            <a:spAutoFit/>
          </a:bodyPr>
          <a:lstStyle/>
          <a:p>
            <a:r>
              <a:rPr lang="en-US" altLang="zh-CN" sz="3100" b="1" dirty="0">
                <a:solidFill>
                  <a:srgbClr val="C00000"/>
                </a:solidFill>
              </a:rPr>
              <a:t>General</a:t>
            </a:r>
            <a:r>
              <a:rPr lang="zh-CN" altLang="en-US" sz="3100" b="1" dirty="0">
                <a:solidFill>
                  <a:srgbClr val="C00000"/>
                </a:solidFill>
              </a:rPr>
              <a:t> </a:t>
            </a:r>
            <a:r>
              <a:rPr lang="en-US" altLang="zh-CN" sz="3100" b="1" dirty="0">
                <a:solidFill>
                  <a:srgbClr val="C00000"/>
                </a:solidFill>
              </a:rPr>
              <a:t>Programming</a:t>
            </a:r>
            <a:r>
              <a:rPr lang="zh-CN" altLang="en-US" sz="3100" b="1" dirty="0">
                <a:solidFill>
                  <a:srgbClr val="C00000"/>
                </a:solidFill>
              </a:rPr>
              <a:t> </a:t>
            </a:r>
            <a:r>
              <a:rPr lang="en-US" altLang="zh-CN" sz="3100" b="1" dirty="0">
                <a:solidFill>
                  <a:srgbClr val="C00000"/>
                </a:solidFill>
              </a:rPr>
              <a:t>Framework</a:t>
            </a:r>
            <a:r>
              <a:rPr lang="zh-CN" altLang="en-US" sz="3100" b="1" dirty="0">
                <a:solidFill>
                  <a:srgbClr val="C00000"/>
                </a:solidFill>
              </a:rPr>
              <a:t> </a:t>
            </a:r>
            <a:r>
              <a:rPr lang="en-US" altLang="zh-CN" sz="3100" b="1" dirty="0">
                <a:solidFill>
                  <a:srgbClr val="C00000"/>
                </a:solidFill>
              </a:rPr>
              <a:t>for</a:t>
            </a:r>
            <a:r>
              <a:rPr lang="zh-CN" altLang="en-US" sz="3100" b="1" dirty="0">
                <a:solidFill>
                  <a:srgbClr val="C00000"/>
                </a:solidFill>
              </a:rPr>
              <a:t> </a:t>
            </a:r>
            <a:r>
              <a:rPr lang="en-US" altLang="zh-CN" sz="3100" b="1" dirty="0">
                <a:solidFill>
                  <a:srgbClr val="C00000"/>
                </a:solidFill>
              </a:rPr>
              <a:t>Frequent</a:t>
            </a:r>
            <a:r>
              <a:rPr lang="zh-CN" altLang="en-US" sz="3100" b="1" dirty="0">
                <a:solidFill>
                  <a:srgbClr val="C00000"/>
                </a:solidFill>
              </a:rPr>
              <a:t> </a:t>
            </a:r>
            <a:r>
              <a:rPr lang="en-US" altLang="zh-CN" sz="3100" b="1" dirty="0">
                <a:solidFill>
                  <a:srgbClr val="C00000"/>
                </a:solidFill>
              </a:rPr>
              <a:t>Pattern</a:t>
            </a:r>
            <a:r>
              <a:rPr lang="zh-CN" altLang="en-US" sz="3100" b="1" dirty="0">
                <a:solidFill>
                  <a:srgbClr val="C00000"/>
                </a:solidFill>
              </a:rPr>
              <a:t> </a:t>
            </a:r>
            <a:r>
              <a:rPr lang="en-US" altLang="zh-CN" sz="3100" b="1" dirty="0">
                <a:solidFill>
                  <a:srgbClr val="C00000"/>
                </a:solidFill>
              </a:rPr>
              <a:t>Mining</a:t>
            </a:r>
          </a:p>
          <a:p>
            <a:pPr marL="457200" indent="-457200">
              <a:buFont typeface="Arial" panose="020B0604020202020204" pitchFamily="34" charset="0"/>
              <a:buChar char="•"/>
            </a:pPr>
            <a:r>
              <a:rPr lang="en-US" altLang="zh-CN" sz="2800" dirty="0"/>
              <a:t>Subsequences,</a:t>
            </a:r>
            <a:r>
              <a:rPr lang="zh-CN" altLang="en-US" sz="2800" dirty="0"/>
              <a:t> </a:t>
            </a:r>
            <a:r>
              <a:rPr lang="en-US" altLang="zh-CN" sz="2800" dirty="0"/>
              <a:t>subtrees,</a:t>
            </a:r>
            <a:r>
              <a:rPr lang="zh-CN" altLang="en-US" sz="2800" dirty="0"/>
              <a:t> </a:t>
            </a:r>
            <a:r>
              <a:rPr lang="en-US" altLang="zh-CN" sz="2800" dirty="0"/>
              <a:t>subgraphs,</a:t>
            </a:r>
            <a:r>
              <a:rPr lang="zh-CN" altLang="en-US" sz="2800" dirty="0"/>
              <a:t> </a:t>
            </a:r>
            <a:r>
              <a:rPr lang="en-US" altLang="zh-CN" sz="2800" dirty="0"/>
              <a:t>submatrices</a:t>
            </a:r>
            <a:endParaRPr lang="en-US" sz="2800" dirty="0"/>
          </a:p>
        </p:txBody>
      </p:sp>
      <p:pic>
        <p:nvPicPr>
          <p:cNvPr id="7" name="Picture 6">
            <a:extLst>
              <a:ext uri="{FF2B5EF4-FFF2-40B4-BE49-F238E27FC236}">
                <a16:creationId xmlns:a16="http://schemas.microsoft.com/office/drawing/2014/main" id="{E68E9B54-B8D9-226B-21E2-DC0B15CD7AAD}"/>
              </a:ext>
            </a:extLst>
          </p:cNvPr>
          <p:cNvPicPr>
            <a:picLocks noChangeAspect="1"/>
          </p:cNvPicPr>
          <p:nvPr/>
        </p:nvPicPr>
        <p:blipFill>
          <a:blip r:embed="rId3"/>
          <a:stretch>
            <a:fillRect/>
          </a:stretch>
        </p:blipFill>
        <p:spPr>
          <a:xfrm>
            <a:off x="4827327" y="2717114"/>
            <a:ext cx="6391695" cy="701024"/>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847D8736-425D-351F-532D-928DDB8D53B4}"/>
              </a:ext>
            </a:extLst>
          </p:cNvPr>
          <p:cNvPicPr>
            <a:picLocks noChangeAspect="1"/>
          </p:cNvPicPr>
          <p:nvPr/>
        </p:nvPicPr>
        <p:blipFill>
          <a:blip r:embed="rId4"/>
          <a:stretch>
            <a:fillRect/>
          </a:stretch>
        </p:blipFill>
        <p:spPr>
          <a:xfrm>
            <a:off x="4815135" y="4648112"/>
            <a:ext cx="6638784" cy="856935"/>
          </a:xfrm>
          <a:prstGeom prst="rect">
            <a:avLst/>
          </a:prstGeom>
        </p:spPr>
      </p:pic>
      <p:pic>
        <p:nvPicPr>
          <p:cNvPr id="11" name="Picture 10">
            <a:extLst>
              <a:ext uri="{FF2B5EF4-FFF2-40B4-BE49-F238E27FC236}">
                <a16:creationId xmlns:a16="http://schemas.microsoft.com/office/drawing/2014/main" id="{A641B373-B578-1EC7-67A7-037BED639766}"/>
              </a:ext>
            </a:extLst>
          </p:cNvPr>
          <p:cNvPicPr>
            <a:picLocks noChangeAspect="1"/>
          </p:cNvPicPr>
          <p:nvPr/>
        </p:nvPicPr>
        <p:blipFill>
          <a:blip r:embed="rId5"/>
          <a:stretch>
            <a:fillRect/>
          </a:stretch>
        </p:blipFill>
        <p:spPr>
          <a:xfrm>
            <a:off x="4815136" y="4090351"/>
            <a:ext cx="5429022" cy="389876"/>
          </a:xfrm>
          <a:prstGeom prst="rect">
            <a:avLst/>
          </a:prstGeom>
        </p:spPr>
      </p:pic>
      <p:pic>
        <p:nvPicPr>
          <p:cNvPr id="13" name="Picture 12">
            <a:extLst>
              <a:ext uri="{FF2B5EF4-FFF2-40B4-BE49-F238E27FC236}">
                <a16:creationId xmlns:a16="http://schemas.microsoft.com/office/drawing/2014/main" id="{69519ABD-F1A0-3B29-5A2B-53F36DBCD152}"/>
              </a:ext>
            </a:extLst>
          </p:cNvPr>
          <p:cNvPicPr>
            <a:picLocks noChangeAspect="1"/>
          </p:cNvPicPr>
          <p:nvPr/>
        </p:nvPicPr>
        <p:blipFill>
          <a:blip r:embed="rId6"/>
          <a:stretch>
            <a:fillRect/>
          </a:stretch>
        </p:blipFill>
        <p:spPr>
          <a:xfrm>
            <a:off x="4855998" y="3520926"/>
            <a:ext cx="7198341" cy="401540"/>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6FE90996-D169-5F2C-997F-F1F110382E04}"/>
              </a:ext>
            </a:extLst>
          </p:cNvPr>
          <p:cNvPicPr>
            <a:picLocks noChangeAspect="1"/>
          </p:cNvPicPr>
          <p:nvPr/>
        </p:nvPicPr>
        <p:blipFill>
          <a:blip r:embed="rId7"/>
          <a:stretch>
            <a:fillRect/>
          </a:stretch>
        </p:blipFill>
        <p:spPr>
          <a:xfrm>
            <a:off x="837512" y="2695085"/>
            <a:ext cx="3751421" cy="2887529"/>
          </a:xfrm>
          <a:prstGeom prst="rect">
            <a:avLst/>
          </a:prstGeom>
        </p:spPr>
      </p:pic>
    </p:spTree>
    <p:extLst>
      <p:ext uri="{BB962C8B-B14F-4D97-AF65-F5344CB8AC3E}">
        <p14:creationId xmlns:p14="http://schemas.microsoft.com/office/powerpoint/2010/main" val="3079500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err="1">
                <a:solidFill>
                  <a:srgbClr val="C00000"/>
                </a:solidFill>
                <a:latin typeface="Times New Roman" panose="02020603050405020304" pitchFamily="18" charset="0"/>
                <a:cs typeface="Times New Roman" panose="02020603050405020304" pitchFamily="18" charset="0"/>
              </a:rPr>
              <a:t>PrefixFPM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34</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646331"/>
          </a:xfrm>
          <a:prstGeom prst="rect">
            <a:avLst/>
          </a:prstGeom>
          <a:noFill/>
        </p:spPr>
        <p:txBody>
          <a:bodyPr wrap="square">
            <a:spAutoFit/>
          </a:bodyPr>
          <a:lstStyle/>
          <a:p>
            <a:r>
              <a:rPr lang="en-US" altLang="zh-CN" sz="3600" b="1" dirty="0">
                <a:solidFill>
                  <a:srgbClr val="C00000"/>
                </a:solidFill>
              </a:rPr>
              <a:t>Prefix</a:t>
            </a:r>
            <a:r>
              <a:rPr lang="zh-CN" altLang="en-US" sz="3600" b="1" dirty="0">
                <a:solidFill>
                  <a:srgbClr val="C00000"/>
                </a:solidFill>
              </a:rPr>
              <a:t> </a:t>
            </a:r>
            <a:r>
              <a:rPr lang="en-US" altLang="zh-CN" sz="3600" b="1" dirty="0">
                <a:solidFill>
                  <a:srgbClr val="C00000"/>
                </a:solidFill>
              </a:rPr>
              <a:t>Projection</a:t>
            </a:r>
            <a:r>
              <a:rPr lang="zh-CN" altLang="en-US" sz="3600" b="1" dirty="0">
                <a:solidFill>
                  <a:srgbClr val="C00000"/>
                </a:solidFill>
              </a:rPr>
              <a:t> </a:t>
            </a:r>
            <a:r>
              <a:rPr lang="en-US" altLang="zh-CN" sz="3600" b="1" dirty="0">
                <a:solidFill>
                  <a:srgbClr val="C00000"/>
                </a:solidFill>
              </a:rPr>
              <a:t>(Illustration by</a:t>
            </a:r>
            <a:r>
              <a:rPr lang="zh-CN" altLang="en-US" sz="3600" b="1" dirty="0">
                <a:solidFill>
                  <a:srgbClr val="C00000"/>
                </a:solidFill>
              </a:rPr>
              <a:t> </a:t>
            </a:r>
            <a:r>
              <a:rPr lang="en-US" altLang="zh-CN" sz="3600" b="1" dirty="0">
                <a:solidFill>
                  <a:srgbClr val="C00000"/>
                </a:solidFill>
              </a:rPr>
              <a:t>Sequence</a:t>
            </a:r>
            <a:r>
              <a:rPr lang="zh-CN" altLang="en-US" sz="3600" b="1" dirty="0">
                <a:solidFill>
                  <a:srgbClr val="C00000"/>
                </a:solidFill>
              </a:rPr>
              <a:t> </a:t>
            </a:r>
            <a:r>
              <a:rPr lang="en-US" altLang="zh-CN" sz="3600" b="1" dirty="0">
                <a:solidFill>
                  <a:srgbClr val="C00000"/>
                </a:solidFill>
              </a:rPr>
              <a:t>DB)</a:t>
            </a:r>
            <a:endParaRPr lang="en-US" sz="3600" b="1" dirty="0">
              <a:solidFill>
                <a:srgbClr val="C00000"/>
              </a:solidFill>
            </a:endParaRPr>
          </a:p>
        </p:txBody>
      </p:sp>
      <p:graphicFrame>
        <p:nvGraphicFramePr>
          <p:cNvPr id="4" name="表格 3">
            <a:extLst>
              <a:ext uri="{FF2B5EF4-FFF2-40B4-BE49-F238E27FC236}">
                <a16:creationId xmlns:a16="http://schemas.microsoft.com/office/drawing/2014/main" id="{74BCA227-3DA6-06DB-ACC6-0BB890507164}"/>
              </a:ext>
            </a:extLst>
          </p:cNvPr>
          <p:cNvGraphicFramePr>
            <a:graphicFrameLocks noGrp="1"/>
          </p:cNvGraphicFramePr>
          <p:nvPr/>
        </p:nvGraphicFramePr>
        <p:xfrm>
          <a:off x="1858647" y="2910666"/>
          <a:ext cx="1800200" cy="180019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a:t>
                      </a:r>
                      <a:r>
                        <a:rPr lang="en-US" sz="2000" i="1" kern="100" dirty="0">
                          <a:latin typeface="Times New Roman" pitchFamily="18" charset="0"/>
                          <a:ea typeface="宋体"/>
                          <a:cs typeface="Times New Roman" pitchFamily="18" charset="0"/>
                        </a:rPr>
                        <a:t>ABC</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BABC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3</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dirty="0">
                          <a:latin typeface="Times New Roman" pitchFamily="18" charset="0"/>
                          <a:ea typeface="宋体"/>
                          <a:cs typeface="Times New Roman" pitchFamily="18" charset="0"/>
                        </a:rPr>
                        <a:t> AB</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4</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dirty="0">
                          <a:latin typeface="Times New Roman" pitchFamily="18" charset="0"/>
                          <a:ea typeface="宋体"/>
                          <a:cs typeface="Times New Roman" pitchFamily="18" charset="0"/>
                        </a:rPr>
                        <a:t> BC</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矩形 7">
            <a:extLst>
              <a:ext uri="{FF2B5EF4-FFF2-40B4-BE49-F238E27FC236}">
                <a16:creationId xmlns:a16="http://schemas.microsoft.com/office/drawing/2014/main" id="{DC0DE6F5-5C71-3C29-3CAF-2B082731BC05}"/>
              </a:ext>
            </a:extLst>
          </p:cNvPr>
          <p:cNvSpPr/>
          <p:nvPr/>
        </p:nvSpPr>
        <p:spPr>
          <a:xfrm>
            <a:off x="4622228" y="4350825"/>
            <a:ext cx="907621" cy="400110"/>
          </a:xfrm>
          <a:prstGeom prst="rect">
            <a:avLst/>
          </a:prstGeom>
        </p:spPr>
        <p:txBody>
          <a:bodyPr wrap="none">
            <a:spAutoFit/>
          </a:bodyPr>
          <a:lstStyle/>
          <a:p>
            <a:r>
              <a:rPr lang="en-US" altLang="zh-CN" sz="2000" kern="100" dirty="0">
                <a:latin typeface="Times New Roman" pitchFamily="18" charset="0"/>
                <a:cs typeface="Times New Roman" pitchFamily="18" charset="0"/>
              </a:rPr>
              <a:t>(b) </a:t>
            </a:r>
            <a:r>
              <a:rPr lang="en-US" altLang="zh-CN" sz="2000" i="1" kern="100" dirty="0">
                <a:latin typeface="Times New Roman" pitchFamily="18" charset="0"/>
                <a:cs typeface="Times New Roman" pitchFamily="18" charset="0"/>
              </a:rPr>
              <a:t>D|</a:t>
            </a:r>
            <a:r>
              <a:rPr lang="en-US" altLang="zh-CN" sz="2000" i="1" kern="100" baseline="-25000" dirty="0">
                <a:latin typeface="Times New Roman" pitchFamily="18" charset="0"/>
                <a:cs typeface="Times New Roman" pitchFamily="18" charset="0"/>
              </a:rPr>
              <a:t>A</a:t>
            </a:r>
            <a:endParaRPr lang="zh-CN" altLang="en-US" sz="2000" baseline="-25000" dirty="0"/>
          </a:p>
        </p:txBody>
      </p:sp>
      <p:sp>
        <p:nvSpPr>
          <p:cNvPr id="16" name="矩形 8">
            <a:extLst>
              <a:ext uri="{FF2B5EF4-FFF2-40B4-BE49-F238E27FC236}">
                <a16:creationId xmlns:a16="http://schemas.microsoft.com/office/drawing/2014/main" id="{4A5E5ADF-DD64-1D04-C52B-FB09B099A8DD}"/>
              </a:ext>
            </a:extLst>
          </p:cNvPr>
          <p:cNvSpPr/>
          <p:nvPr/>
        </p:nvSpPr>
        <p:spPr>
          <a:xfrm>
            <a:off x="2421898" y="4670795"/>
            <a:ext cx="732893" cy="400110"/>
          </a:xfrm>
          <a:prstGeom prst="rect">
            <a:avLst/>
          </a:prstGeom>
        </p:spPr>
        <p:txBody>
          <a:bodyPr wrap="none">
            <a:spAutoFit/>
          </a:bodyPr>
          <a:lstStyle/>
          <a:p>
            <a:r>
              <a:rPr lang="en-US" altLang="zh-CN" sz="2000" kern="100" dirty="0">
                <a:latin typeface="Times New Roman" pitchFamily="18" charset="0"/>
                <a:cs typeface="Times New Roman" pitchFamily="18" charset="0"/>
              </a:rPr>
              <a:t>(a) </a:t>
            </a:r>
            <a:r>
              <a:rPr lang="en-US" altLang="zh-CN" sz="2000" i="1" kern="100" dirty="0">
                <a:latin typeface="Times New Roman" pitchFamily="18" charset="0"/>
                <a:cs typeface="Times New Roman" pitchFamily="18" charset="0"/>
              </a:rPr>
              <a:t>D</a:t>
            </a:r>
            <a:endParaRPr lang="zh-CN" altLang="en-US" sz="2000" i="1" baseline="-25000" dirty="0"/>
          </a:p>
        </p:txBody>
      </p:sp>
      <p:graphicFrame>
        <p:nvGraphicFramePr>
          <p:cNvPr id="17" name="表格 10">
            <a:extLst>
              <a:ext uri="{FF2B5EF4-FFF2-40B4-BE49-F238E27FC236}">
                <a16:creationId xmlns:a16="http://schemas.microsoft.com/office/drawing/2014/main" id="{4492A5C5-9FAE-CE2F-F9DA-C36BA9F57A69}"/>
              </a:ext>
            </a:extLst>
          </p:cNvPr>
          <p:cNvGraphicFramePr>
            <a:graphicFrameLocks noGrp="1"/>
          </p:cNvGraphicFramePr>
          <p:nvPr/>
        </p:nvGraphicFramePr>
        <p:xfrm>
          <a:off x="4118172" y="2910665"/>
          <a:ext cx="1800200" cy="144015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a:t>
                      </a:r>
                      <a:r>
                        <a:rPr lang="en-US" sz="2000" i="1" kern="100" dirty="0">
                          <a:latin typeface="Times New Roman" pitchFamily="18" charset="0"/>
                          <a:ea typeface="宋体"/>
                          <a:cs typeface="Times New Roman" pitchFamily="18" charset="0"/>
                        </a:rPr>
                        <a:t>BC</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3</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dirty="0">
                          <a:latin typeface="Times New Roman" pitchFamily="18" charset="0"/>
                          <a:ea typeface="宋体"/>
                          <a:cs typeface="Times New Roman" pitchFamily="18" charset="0"/>
                        </a:rPr>
                        <a:t> _B</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8" name="表格 12">
            <a:extLst>
              <a:ext uri="{FF2B5EF4-FFF2-40B4-BE49-F238E27FC236}">
                <a16:creationId xmlns:a16="http://schemas.microsoft.com/office/drawing/2014/main" id="{3CA8B758-446C-8735-74C3-4A41F646F02D}"/>
              </a:ext>
            </a:extLst>
          </p:cNvPr>
          <p:cNvGraphicFramePr>
            <a:graphicFrameLocks noGrp="1"/>
          </p:cNvGraphicFramePr>
          <p:nvPr/>
        </p:nvGraphicFramePr>
        <p:xfrm>
          <a:off x="6422428" y="2910665"/>
          <a:ext cx="1800200" cy="144015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baseline="0" dirty="0">
                          <a:latin typeface="Times New Roman" pitchFamily="18" charset="0"/>
                          <a:ea typeface="+mn-ea"/>
                          <a:cs typeface="Times New Roman" pitchFamily="18" charset="0"/>
                        </a:rPr>
                        <a:t> _</a:t>
                      </a:r>
                      <a:r>
                        <a:rPr lang="en-US" sz="2000" i="1" kern="100" dirty="0">
                          <a:latin typeface="Times New Roman" pitchFamily="18" charset="0"/>
                          <a:ea typeface="宋体"/>
                          <a:cs typeface="Times New Roman" pitchFamily="18" charset="0"/>
                        </a:rPr>
                        <a:t>C</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3</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00" dirty="0">
                          <a:latin typeface="Times New Roman" pitchFamily="18" charset="0"/>
                          <a:ea typeface="宋体"/>
                          <a:cs typeface="Times New Roman" pitchFamily="18" charset="0"/>
                        </a:rPr>
                        <a:t> _</a:t>
                      </a:r>
                      <a:endParaRPr lang="en-US" sz="2000" i="1"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9" name="表格 14">
            <a:extLst>
              <a:ext uri="{FF2B5EF4-FFF2-40B4-BE49-F238E27FC236}">
                <a16:creationId xmlns:a16="http://schemas.microsoft.com/office/drawing/2014/main" id="{FDC74A38-4490-1385-984B-17A550CE0015}"/>
              </a:ext>
            </a:extLst>
          </p:cNvPr>
          <p:cNvGraphicFramePr>
            <a:graphicFrameLocks noGrp="1"/>
          </p:cNvGraphicFramePr>
          <p:nvPr/>
        </p:nvGraphicFramePr>
        <p:xfrm>
          <a:off x="8699407" y="2942604"/>
          <a:ext cx="1800200" cy="1080119"/>
        </p:xfrm>
        <a:graphic>
          <a:graphicData uri="http://schemas.openxmlformats.org/drawingml/2006/table">
            <a:tbl>
              <a:tblPr/>
              <a:tblGrid>
                <a:gridCol w="621800">
                  <a:extLst>
                    <a:ext uri="{9D8B030D-6E8A-4147-A177-3AD203B41FA5}">
                      <a16:colId xmlns:a16="http://schemas.microsoft.com/office/drawing/2014/main" val="20000"/>
                    </a:ext>
                  </a:extLst>
                </a:gridCol>
                <a:gridCol w="1178400">
                  <a:extLst>
                    <a:ext uri="{9D8B030D-6E8A-4147-A177-3AD203B41FA5}">
                      <a16:colId xmlns:a16="http://schemas.microsoft.com/office/drawing/2014/main" val="20001"/>
                    </a:ext>
                  </a:extLst>
                </a:gridCol>
              </a:tblGrid>
              <a:tr h="360039">
                <a:tc>
                  <a:txBody>
                    <a:bodyPr/>
                    <a:lstStyle/>
                    <a:p>
                      <a:pPr algn="ctr">
                        <a:spcAft>
                          <a:spcPts val="0"/>
                        </a:spcAft>
                      </a:pPr>
                      <a:r>
                        <a:rPr lang="en-US" sz="2000" kern="100" dirty="0">
                          <a:latin typeface="Times New Roman" pitchFamily="18" charset="0"/>
                          <a:ea typeface="宋体"/>
                          <a:cs typeface="Times New Roman" pitchFamily="18" charset="0"/>
                        </a:rPr>
                        <a:t>SID</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2000" kern="100" dirty="0">
                          <a:latin typeface="Times New Roman" pitchFamily="18" charset="0"/>
                          <a:ea typeface="宋体"/>
                          <a:cs typeface="Times New Roman" pitchFamily="18" charset="0"/>
                        </a:rPr>
                        <a:t>Sequence</a:t>
                      </a: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60040">
                <a:tc>
                  <a:txBody>
                    <a:bodyPr/>
                    <a:lstStyle/>
                    <a:p>
                      <a:pPr algn="ctr">
                        <a:spcAft>
                          <a:spcPts val="0"/>
                        </a:spcAft>
                      </a:pPr>
                      <a:r>
                        <a:rPr lang="en-US" sz="2000" i="1" kern="100" dirty="0">
                          <a:latin typeface="Times New Roman" pitchFamily="18" charset="0"/>
                          <a:ea typeface="宋体"/>
                          <a:cs typeface="Times New Roman" pitchFamily="18" charset="0"/>
                        </a:rPr>
                        <a:t>s</a:t>
                      </a:r>
                      <a:r>
                        <a:rPr lang="en-US" sz="2000" kern="100" baseline="-25000" dirty="0">
                          <a:latin typeface="Times New Roman" pitchFamily="18" charset="0"/>
                          <a:ea typeface="宋体"/>
                          <a:cs typeface="Times New Roman" pitchFamily="18" charset="0"/>
                        </a:rPr>
                        <a:t>1</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i="1" kern="100" baseline="0" dirty="0">
                          <a:latin typeface="Times New Roman" pitchFamily="18" charset="0"/>
                          <a:ea typeface="+mn-ea"/>
                          <a:cs typeface="Times New Roman" pitchFamily="18" charset="0"/>
                        </a:rPr>
                        <a:t> _</a:t>
                      </a:r>
                      <a:r>
                        <a:rPr lang="en-US" altLang="zh-CN" sz="2000" i="1" kern="100" dirty="0">
                          <a:latin typeface="Times New Roman" pitchFamily="18" charset="0"/>
                          <a:ea typeface="+mn-ea"/>
                          <a:cs typeface="Times New Roman" pitchFamily="18" charset="0"/>
                        </a:rPr>
                        <a:t>BC</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s</a:t>
                      </a:r>
                      <a:r>
                        <a:rPr lang="en-US" altLang="zh-CN" sz="2000" kern="100" baseline="-25000" dirty="0">
                          <a:latin typeface="Times New Roman" pitchFamily="18" charset="0"/>
                          <a:ea typeface="+mn-ea"/>
                          <a:cs typeface="Times New Roman" pitchFamily="18" charset="0"/>
                        </a:rPr>
                        <a:t>2</a:t>
                      </a: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000" i="1" kern="100" dirty="0">
                          <a:latin typeface="Times New Roman" pitchFamily="18" charset="0"/>
                          <a:ea typeface="+mn-ea"/>
                          <a:cs typeface="Times New Roman" pitchFamily="18" charset="0"/>
                        </a:rPr>
                        <a:t> _</a:t>
                      </a:r>
                      <a:endParaRPr lang="en-US" sz="2000" kern="100" dirty="0">
                        <a:latin typeface="Times New Roman" pitchFamily="18" charset="0"/>
                        <a:ea typeface="宋体"/>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20" name="右箭头 15">
            <a:extLst>
              <a:ext uri="{FF2B5EF4-FFF2-40B4-BE49-F238E27FC236}">
                <a16:creationId xmlns:a16="http://schemas.microsoft.com/office/drawing/2014/main" id="{F457CF24-5AFA-D647-CF25-BCAC34EB23E4}"/>
              </a:ext>
            </a:extLst>
          </p:cNvPr>
          <p:cNvSpPr/>
          <p:nvPr/>
        </p:nvSpPr>
        <p:spPr>
          <a:xfrm>
            <a:off x="3758132" y="3558737"/>
            <a:ext cx="288032" cy="21602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16">
            <a:extLst>
              <a:ext uri="{FF2B5EF4-FFF2-40B4-BE49-F238E27FC236}">
                <a16:creationId xmlns:a16="http://schemas.microsoft.com/office/drawing/2014/main" id="{FF682ABC-BDF7-AA97-A8AB-9481C2D7F0E0}"/>
              </a:ext>
            </a:extLst>
          </p:cNvPr>
          <p:cNvSpPr/>
          <p:nvPr/>
        </p:nvSpPr>
        <p:spPr>
          <a:xfrm>
            <a:off x="6044108" y="3558736"/>
            <a:ext cx="288032" cy="21602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右箭头 17">
            <a:extLst>
              <a:ext uri="{FF2B5EF4-FFF2-40B4-BE49-F238E27FC236}">
                <a16:creationId xmlns:a16="http://schemas.microsoft.com/office/drawing/2014/main" id="{D6AB6EFE-F23A-4A12-DA74-14D7F3C3D0BB}"/>
              </a:ext>
            </a:extLst>
          </p:cNvPr>
          <p:cNvSpPr/>
          <p:nvPr/>
        </p:nvSpPr>
        <p:spPr>
          <a:xfrm>
            <a:off x="8324939" y="3590675"/>
            <a:ext cx="288032" cy="21602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18">
            <a:extLst>
              <a:ext uri="{FF2B5EF4-FFF2-40B4-BE49-F238E27FC236}">
                <a16:creationId xmlns:a16="http://schemas.microsoft.com/office/drawing/2014/main" id="{160FB51B-6CCA-42C4-0F9F-26111297CE25}"/>
              </a:ext>
            </a:extLst>
          </p:cNvPr>
          <p:cNvSpPr/>
          <p:nvPr/>
        </p:nvSpPr>
        <p:spPr>
          <a:xfrm>
            <a:off x="5990380" y="3126688"/>
            <a:ext cx="341760" cy="400110"/>
          </a:xfrm>
          <a:prstGeom prst="rect">
            <a:avLst/>
          </a:prstGeom>
        </p:spPr>
        <p:txBody>
          <a:bodyPr wrap="none">
            <a:spAutoFit/>
          </a:bodyPr>
          <a:lstStyle/>
          <a:p>
            <a:r>
              <a:rPr lang="en-US" altLang="zh-CN" sz="2000" i="1" kern="100" dirty="0">
                <a:latin typeface="Times New Roman" pitchFamily="18" charset="0"/>
                <a:cs typeface="Times New Roman" pitchFamily="18" charset="0"/>
              </a:rPr>
              <a:t>B</a:t>
            </a:r>
            <a:endParaRPr lang="zh-CN" altLang="en-US" sz="2000" dirty="0"/>
          </a:p>
        </p:txBody>
      </p:sp>
      <p:sp>
        <p:nvSpPr>
          <p:cNvPr id="24" name="矩形 19">
            <a:extLst>
              <a:ext uri="{FF2B5EF4-FFF2-40B4-BE49-F238E27FC236}">
                <a16:creationId xmlns:a16="http://schemas.microsoft.com/office/drawing/2014/main" id="{4948C9D8-CFA6-954E-18E9-8847F06A681C}"/>
              </a:ext>
            </a:extLst>
          </p:cNvPr>
          <p:cNvSpPr/>
          <p:nvPr/>
        </p:nvSpPr>
        <p:spPr>
          <a:xfrm>
            <a:off x="3704404" y="3126689"/>
            <a:ext cx="341760" cy="400110"/>
          </a:xfrm>
          <a:prstGeom prst="rect">
            <a:avLst/>
          </a:prstGeom>
        </p:spPr>
        <p:txBody>
          <a:bodyPr wrap="none">
            <a:spAutoFit/>
          </a:bodyPr>
          <a:lstStyle/>
          <a:p>
            <a:r>
              <a:rPr lang="en-US" altLang="zh-CN" sz="2000" i="1" kern="100" dirty="0">
                <a:latin typeface="Times New Roman" pitchFamily="18" charset="0"/>
                <a:cs typeface="Times New Roman" pitchFamily="18" charset="0"/>
              </a:rPr>
              <a:t>A</a:t>
            </a:r>
            <a:endParaRPr lang="zh-CN" altLang="en-US" sz="2000" dirty="0"/>
          </a:p>
        </p:txBody>
      </p:sp>
      <p:sp>
        <p:nvSpPr>
          <p:cNvPr id="25" name="矩形 20">
            <a:extLst>
              <a:ext uri="{FF2B5EF4-FFF2-40B4-BE49-F238E27FC236}">
                <a16:creationId xmlns:a16="http://schemas.microsoft.com/office/drawing/2014/main" id="{456A6EE0-DBE2-B217-01CB-E64911001E65}"/>
              </a:ext>
            </a:extLst>
          </p:cNvPr>
          <p:cNvSpPr/>
          <p:nvPr/>
        </p:nvSpPr>
        <p:spPr>
          <a:xfrm>
            <a:off x="8271211" y="3158627"/>
            <a:ext cx="356188" cy="400110"/>
          </a:xfrm>
          <a:prstGeom prst="rect">
            <a:avLst/>
          </a:prstGeom>
        </p:spPr>
        <p:txBody>
          <a:bodyPr wrap="none">
            <a:spAutoFit/>
          </a:bodyPr>
          <a:lstStyle/>
          <a:p>
            <a:r>
              <a:rPr lang="en-US" altLang="zh-CN" sz="2000" i="1" kern="100" dirty="0">
                <a:latin typeface="Times New Roman" pitchFamily="18" charset="0"/>
                <a:cs typeface="Times New Roman" pitchFamily="18" charset="0"/>
              </a:rPr>
              <a:t>C</a:t>
            </a:r>
            <a:endParaRPr lang="zh-CN" altLang="en-US" sz="2000" dirty="0"/>
          </a:p>
        </p:txBody>
      </p:sp>
      <p:sp>
        <p:nvSpPr>
          <p:cNvPr id="26" name="矩形 21">
            <a:extLst>
              <a:ext uri="{FF2B5EF4-FFF2-40B4-BE49-F238E27FC236}">
                <a16:creationId xmlns:a16="http://schemas.microsoft.com/office/drawing/2014/main" id="{BFF8E9ED-3F62-F136-A54C-1607BE266E7D}"/>
              </a:ext>
            </a:extLst>
          </p:cNvPr>
          <p:cNvSpPr/>
          <p:nvPr/>
        </p:nvSpPr>
        <p:spPr>
          <a:xfrm>
            <a:off x="6953491" y="4350824"/>
            <a:ext cx="997389" cy="400110"/>
          </a:xfrm>
          <a:prstGeom prst="rect">
            <a:avLst/>
          </a:prstGeom>
        </p:spPr>
        <p:txBody>
          <a:bodyPr wrap="none">
            <a:spAutoFit/>
          </a:bodyPr>
          <a:lstStyle/>
          <a:p>
            <a:r>
              <a:rPr lang="en-US" altLang="zh-CN" sz="2000" kern="100" dirty="0">
                <a:latin typeface="Times New Roman" pitchFamily="18" charset="0"/>
                <a:cs typeface="Times New Roman" pitchFamily="18" charset="0"/>
              </a:rPr>
              <a:t>(c) </a:t>
            </a:r>
            <a:r>
              <a:rPr lang="en-US" altLang="zh-CN" sz="2000" i="1" kern="100" dirty="0">
                <a:latin typeface="Times New Roman" pitchFamily="18" charset="0"/>
                <a:cs typeface="Times New Roman" pitchFamily="18" charset="0"/>
              </a:rPr>
              <a:t>D|</a:t>
            </a:r>
            <a:r>
              <a:rPr lang="en-US" altLang="zh-CN" sz="2000" i="1" kern="100" baseline="-25000" dirty="0">
                <a:latin typeface="Times New Roman" pitchFamily="18" charset="0"/>
                <a:cs typeface="Times New Roman" pitchFamily="18" charset="0"/>
              </a:rPr>
              <a:t>AB</a:t>
            </a:r>
            <a:endParaRPr lang="zh-CN" altLang="en-US" sz="2000" baseline="-25000" dirty="0"/>
          </a:p>
        </p:txBody>
      </p:sp>
      <p:sp>
        <p:nvSpPr>
          <p:cNvPr id="27" name="矩形 22">
            <a:extLst>
              <a:ext uri="{FF2B5EF4-FFF2-40B4-BE49-F238E27FC236}">
                <a16:creationId xmlns:a16="http://schemas.microsoft.com/office/drawing/2014/main" id="{52E5D4EA-C0D7-5409-B540-6AB8BA8D7EE9}"/>
              </a:ext>
            </a:extLst>
          </p:cNvPr>
          <p:cNvSpPr/>
          <p:nvPr/>
        </p:nvSpPr>
        <p:spPr>
          <a:xfrm>
            <a:off x="9140702" y="4022723"/>
            <a:ext cx="1125629" cy="400110"/>
          </a:xfrm>
          <a:prstGeom prst="rect">
            <a:avLst/>
          </a:prstGeom>
        </p:spPr>
        <p:txBody>
          <a:bodyPr wrap="none">
            <a:spAutoFit/>
          </a:bodyPr>
          <a:lstStyle/>
          <a:p>
            <a:r>
              <a:rPr lang="en-US" altLang="zh-CN" sz="2000" kern="100" dirty="0">
                <a:latin typeface="Times New Roman" pitchFamily="18" charset="0"/>
                <a:cs typeface="Times New Roman" pitchFamily="18" charset="0"/>
              </a:rPr>
              <a:t>(d) </a:t>
            </a:r>
            <a:r>
              <a:rPr lang="en-US" altLang="zh-CN" sz="2000" i="1" kern="100" dirty="0">
                <a:latin typeface="Times New Roman" pitchFamily="18" charset="0"/>
                <a:cs typeface="Times New Roman" pitchFamily="18" charset="0"/>
              </a:rPr>
              <a:t>D|</a:t>
            </a:r>
            <a:r>
              <a:rPr lang="en-US" altLang="zh-CN" sz="2000" i="1" kern="100" baseline="-25000" dirty="0">
                <a:latin typeface="Times New Roman" pitchFamily="18" charset="0"/>
                <a:cs typeface="Times New Roman" pitchFamily="18" charset="0"/>
              </a:rPr>
              <a:t>ABC</a:t>
            </a:r>
            <a:endParaRPr lang="zh-CN" altLang="en-US" sz="2000" baseline="-25000" dirty="0"/>
          </a:p>
        </p:txBody>
      </p:sp>
      <p:sp>
        <p:nvSpPr>
          <p:cNvPr id="28" name="TextBox 27">
            <a:extLst>
              <a:ext uri="{FF2B5EF4-FFF2-40B4-BE49-F238E27FC236}">
                <a16:creationId xmlns:a16="http://schemas.microsoft.com/office/drawing/2014/main" id="{B6BBACF2-53F8-8C16-394E-A1706FAC2D3B}"/>
              </a:ext>
            </a:extLst>
          </p:cNvPr>
          <p:cNvSpPr txBox="1"/>
          <p:nvPr/>
        </p:nvSpPr>
        <p:spPr>
          <a:xfrm>
            <a:off x="5123498" y="5499493"/>
            <a:ext cx="1627369"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dirty="0">
                <a:solidFill>
                  <a:srgbClr val="0070C0"/>
                </a:solidFill>
              </a:rPr>
              <a:t>∅</a:t>
            </a:r>
          </a:p>
        </p:txBody>
      </p:sp>
      <p:sp>
        <p:nvSpPr>
          <p:cNvPr id="29" name="TextBox 28">
            <a:extLst>
              <a:ext uri="{FF2B5EF4-FFF2-40B4-BE49-F238E27FC236}">
                <a16:creationId xmlns:a16="http://schemas.microsoft.com/office/drawing/2014/main" id="{20D38042-615B-C1F9-B4F3-D9E4D6927FCF}"/>
              </a:ext>
            </a:extLst>
          </p:cNvPr>
          <p:cNvSpPr txBox="1"/>
          <p:nvPr/>
        </p:nvSpPr>
        <p:spPr>
          <a:xfrm>
            <a:off x="5123498" y="5499805"/>
            <a:ext cx="1638590"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u="sng" dirty="0">
                <a:solidFill>
                  <a:srgbClr val="0070C0"/>
                </a:solidFill>
              </a:rPr>
              <a:t>A</a:t>
            </a:r>
          </a:p>
        </p:txBody>
      </p:sp>
      <p:sp>
        <p:nvSpPr>
          <p:cNvPr id="30" name="TextBox 29">
            <a:extLst>
              <a:ext uri="{FF2B5EF4-FFF2-40B4-BE49-F238E27FC236}">
                <a16:creationId xmlns:a16="http://schemas.microsoft.com/office/drawing/2014/main" id="{E38ABE7A-DE9F-54FC-6DE7-1A290EF6B0AC}"/>
              </a:ext>
            </a:extLst>
          </p:cNvPr>
          <p:cNvSpPr txBox="1"/>
          <p:nvPr/>
        </p:nvSpPr>
        <p:spPr>
          <a:xfrm>
            <a:off x="5123498" y="5499805"/>
            <a:ext cx="1843774"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dirty="0">
                <a:solidFill>
                  <a:srgbClr val="0070C0"/>
                </a:solidFill>
              </a:rPr>
              <a:t>A</a:t>
            </a:r>
            <a:r>
              <a:rPr lang="en-US" altLang="zh-CN" u="sng" dirty="0">
                <a:solidFill>
                  <a:srgbClr val="0070C0"/>
                </a:solidFill>
              </a:rPr>
              <a:t>B</a:t>
            </a:r>
            <a:endParaRPr lang="en-US" u="sng" dirty="0">
              <a:solidFill>
                <a:srgbClr val="0070C0"/>
              </a:solidFill>
            </a:endParaRPr>
          </a:p>
        </p:txBody>
      </p:sp>
      <p:sp>
        <p:nvSpPr>
          <p:cNvPr id="31" name="TextBox 30">
            <a:extLst>
              <a:ext uri="{FF2B5EF4-FFF2-40B4-BE49-F238E27FC236}">
                <a16:creationId xmlns:a16="http://schemas.microsoft.com/office/drawing/2014/main" id="{E313AF37-5CC9-0978-76F3-AF1F18489164}"/>
              </a:ext>
            </a:extLst>
          </p:cNvPr>
          <p:cNvSpPr txBox="1"/>
          <p:nvPr/>
        </p:nvSpPr>
        <p:spPr>
          <a:xfrm>
            <a:off x="5130329" y="5498511"/>
            <a:ext cx="2048959" cy="461665"/>
          </a:xfrm>
          <a:prstGeom prst="rect">
            <a:avLst/>
          </a:prstGeom>
          <a:noFill/>
        </p:spPr>
        <p:txBody>
          <a:bodyPr wrap="none" rtlCol="0">
            <a:spAutoFit/>
          </a:bodyPr>
          <a:lstStyle/>
          <a:p>
            <a:r>
              <a:rPr lang="en-US" altLang="zh-CN" b="1" dirty="0">
                <a:solidFill>
                  <a:srgbClr val="0070C0"/>
                </a:solidFill>
              </a:rPr>
              <a:t>Pattern</a:t>
            </a:r>
            <a:r>
              <a:rPr lang="en-US" b="1" dirty="0">
                <a:solidFill>
                  <a:srgbClr val="0070C0"/>
                </a:solidFill>
              </a:rPr>
              <a:t>: </a:t>
            </a:r>
            <a:r>
              <a:rPr lang="en-US" dirty="0">
                <a:solidFill>
                  <a:srgbClr val="0070C0"/>
                </a:solidFill>
              </a:rPr>
              <a:t>A</a:t>
            </a:r>
            <a:r>
              <a:rPr lang="en-US" altLang="zh-CN" dirty="0">
                <a:solidFill>
                  <a:srgbClr val="0070C0"/>
                </a:solidFill>
              </a:rPr>
              <a:t>B</a:t>
            </a:r>
            <a:r>
              <a:rPr lang="en-US" altLang="zh-CN" u="sng" dirty="0">
                <a:solidFill>
                  <a:srgbClr val="0070C0"/>
                </a:solidFill>
              </a:rPr>
              <a:t>C</a:t>
            </a:r>
            <a:endParaRPr lang="en-US" u="sng" dirty="0">
              <a:solidFill>
                <a:srgbClr val="0070C0"/>
              </a:solidFill>
            </a:endParaRPr>
          </a:p>
        </p:txBody>
      </p:sp>
      <p:sp>
        <p:nvSpPr>
          <p:cNvPr id="32" name="Rectangle 31">
            <a:extLst>
              <a:ext uri="{FF2B5EF4-FFF2-40B4-BE49-F238E27FC236}">
                <a16:creationId xmlns:a16="http://schemas.microsoft.com/office/drawing/2014/main" id="{7353FB5F-10C6-9A1D-D4A1-34CECCD03F16}"/>
              </a:ext>
            </a:extLst>
          </p:cNvPr>
          <p:cNvSpPr/>
          <p:nvPr/>
        </p:nvSpPr>
        <p:spPr>
          <a:xfrm>
            <a:off x="1974263" y="5037828"/>
            <a:ext cx="1613647" cy="369332"/>
          </a:xfrm>
          <a:prstGeom prst="rect">
            <a:avLst/>
          </a:prstGeom>
        </p:spPr>
        <p:txBody>
          <a:bodyPr wrap="none">
            <a:spAutoFit/>
          </a:bodyPr>
          <a:lstStyle/>
          <a:p>
            <a:r>
              <a:rPr lang="en-US" altLang="zh-CN" b="1" dirty="0">
                <a:solidFill>
                  <a:srgbClr val="C00000"/>
                </a:solidFill>
              </a:rPr>
              <a:t>Transaction</a:t>
            </a:r>
            <a:r>
              <a:rPr lang="zh-CN" altLang="en-US" b="1" dirty="0">
                <a:solidFill>
                  <a:srgbClr val="C00000"/>
                </a:solidFill>
              </a:rPr>
              <a:t> </a:t>
            </a:r>
            <a:r>
              <a:rPr lang="en-US" altLang="zh-CN" b="1" dirty="0">
                <a:solidFill>
                  <a:srgbClr val="C00000"/>
                </a:solidFill>
              </a:rPr>
              <a:t>DB</a:t>
            </a:r>
            <a:endParaRPr lang="en-US" dirty="0">
              <a:solidFill>
                <a:srgbClr val="C00000"/>
              </a:solidFill>
            </a:endParaRPr>
          </a:p>
        </p:txBody>
      </p:sp>
      <p:sp>
        <p:nvSpPr>
          <p:cNvPr id="33" name="Rectangle 32">
            <a:extLst>
              <a:ext uri="{FF2B5EF4-FFF2-40B4-BE49-F238E27FC236}">
                <a16:creationId xmlns:a16="http://schemas.microsoft.com/office/drawing/2014/main" id="{13980A04-89F5-434A-618D-3FECA3DC7A5B}"/>
              </a:ext>
            </a:extLst>
          </p:cNvPr>
          <p:cNvSpPr/>
          <p:nvPr/>
        </p:nvSpPr>
        <p:spPr>
          <a:xfrm>
            <a:off x="4345181" y="4751121"/>
            <a:ext cx="1426160" cy="369332"/>
          </a:xfrm>
          <a:prstGeom prst="rect">
            <a:avLst/>
          </a:prstGeom>
        </p:spPr>
        <p:txBody>
          <a:bodyPr wrap="none">
            <a:spAutoFit/>
          </a:bodyPr>
          <a:lstStyle/>
          <a:p>
            <a:r>
              <a:rPr lang="en-US" altLang="zh-CN" b="1" dirty="0">
                <a:solidFill>
                  <a:srgbClr val="C00000"/>
                </a:solidFill>
              </a:rPr>
              <a:t>Projected</a:t>
            </a:r>
            <a:r>
              <a:rPr lang="zh-CN" altLang="en-US" b="1" dirty="0">
                <a:solidFill>
                  <a:srgbClr val="C00000"/>
                </a:solidFill>
              </a:rPr>
              <a:t> </a:t>
            </a:r>
            <a:r>
              <a:rPr lang="en-US" altLang="zh-CN" b="1" dirty="0">
                <a:solidFill>
                  <a:srgbClr val="C00000"/>
                </a:solidFill>
              </a:rPr>
              <a:t>DB</a:t>
            </a:r>
            <a:endParaRPr lang="en-US" dirty="0">
              <a:solidFill>
                <a:srgbClr val="C00000"/>
              </a:solidFill>
            </a:endParaRPr>
          </a:p>
        </p:txBody>
      </p:sp>
    </p:spTree>
    <p:extLst>
      <p:ext uri="{BB962C8B-B14F-4D97-AF65-F5344CB8AC3E}">
        <p14:creationId xmlns:p14="http://schemas.microsoft.com/office/powerpoint/2010/main" val="1663885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P spid="23" grpId="0"/>
      <p:bldP spid="24" grpId="0"/>
      <p:bldP spid="25" grpId="0"/>
      <p:bldP spid="26" grpId="0"/>
      <p:bldP spid="27" grpId="0"/>
      <p:bldP spid="28" grpId="0"/>
      <p:bldP spid="29" grpId="0"/>
      <p:bldP spid="29" grpId="1"/>
      <p:bldP spid="30" grpId="0"/>
      <p:bldP spid="30" grpId="1"/>
      <p:bldP spid="31"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err="1">
                <a:solidFill>
                  <a:srgbClr val="C00000"/>
                </a:solidFill>
                <a:latin typeface="Times New Roman" panose="02020603050405020304" pitchFamily="18" charset="0"/>
                <a:cs typeface="Times New Roman" panose="02020603050405020304" pitchFamily="18" charset="0"/>
              </a:rPr>
              <a:t>PrefixFPM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35</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646331"/>
          </a:xfrm>
          <a:prstGeom prst="rect">
            <a:avLst/>
          </a:prstGeom>
          <a:noFill/>
        </p:spPr>
        <p:txBody>
          <a:bodyPr wrap="square">
            <a:spAutoFit/>
          </a:bodyPr>
          <a:lstStyle/>
          <a:p>
            <a:r>
              <a:rPr lang="en-US" altLang="zh-CN" sz="3600" b="1" dirty="0">
                <a:solidFill>
                  <a:srgbClr val="C00000"/>
                </a:solidFill>
              </a:rPr>
              <a:t>Prefix</a:t>
            </a:r>
            <a:r>
              <a:rPr lang="zh-CN" altLang="en-US" sz="3600" b="1" dirty="0">
                <a:solidFill>
                  <a:srgbClr val="C00000"/>
                </a:solidFill>
              </a:rPr>
              <a:t> </a:t>
            </a:r>
            <a:r>
              <a:rPr lang="en-US" altLang="zh-CN" sz="3600" b="1" dirty="0">
                <a:solidFill>
                  <a:srgbClr val="C00000"/>
                </a:solidFill>
              </a:rPr>
              <a:t>Projection</a:t>
            </a:r>
            <a:r>
              <a:rPr lang="zh-CN" altLang="en-US" sz="3600" b="1" dirty="0">
                <a:solidFill>
                  <a:srgbClr val="C00000"/>
                </a:solidFill>
              </a:rPr>
              <a:t> </a:t>
            </a:r>
            <a:r>
              <a:rPr lang="en-US" altLang="zh-CN" sz="3600" b="1" dirty="0">
                <a:solidFill>
                  <a:srgbClr val="C00000"/>
                </a:solidFill>
              </a:rPr>
              <a:t>(Illustration by</a:t>
            </a:r>
            <a:r>
              <a:rPr lang="zh-CN" altLang="en-US" sz="3600" b="1" dirty="0">
                <a:solidFill>
                  <a:srgbClr val="C00000"/>
                </a:solidFill>
              </a:rPr>
              <a:t> </a:t>
            </a:r>
            <a:r>
              <a:rPr lang="en-US" altLang="zh-CN" sz="3600" b="1" dirty="0">
                <a:solidFill>
                  <a:srgbClr val="C00000"/>
                </a:solidFill>
              </a:rPr>
              <a:t>Sequence</a:t>
            </a:r>
            <a:r>
              <a:rPr lang="zh-CN" altLang="en-US" sz="3600" b="1" dirty="0">
                <a:solidFill>
                  <a:srgbClr val="C00000"/>
                </a:solidFill>
              </a:rPr>
              <a:t> </a:t>
            </a:r>
            <a:r>
              <a:rPr lang="en-US" altLang="zh-CN" sz="3600" b="1" dirty="0">
                <a:solidFill>
                  <a:srgbClr val="C00000"/>
                </a:solidFill>
              </a:rPr>
              <a:t>DB)</a:t>
            </a:r>
            <a:endParaRPr lang="en-US" sz="3600" b="1" dirty="0">
              <a:solidFill>
                <a:srgbClr val="C00000"/>
              </a:solidFill>
            </a:endParaRPr>
          </a:p>
        </p:txBody>
      </p:sp>
      <p:sp>
        <p:nvSpPr>
          <p:cNvPr id="3" name="Rectangle 2">
            <a:extLst>
              <a:ext uri="{FF2B5EF4-FFF2-40B4-BE49-F238E27FC236}">
                <a16:creationId xmlns:a16="http://schemas.microsoft.com/office/drawing/2014/main" id="{9C631FD5-FFF7-5CFC-EA22-7AF417462100}"/>
              </a:ext>
            </a:extLst>
          </p:cNvPr>
          <p:cNvSpPr/>
          <p:nvPr/>
        </p:nvSpPr>
        <p:spPr>
          <a:xfrm>
            <a:off x="6152948" y="2604319"/>
            <a:ext cx="442750" cy="584775"/>
          </a:xfrm>
          <a:prstGeom prst="rect">
            <a:avLst/>
          </a:prstGeom>
        </p:spPr>
        <p:txBody>
          <a:bodyPr wrap="none">
            <a:spAutoFit/>
          </a:bodyPr>
          <a:lstStyle/>
          <a:p>
            <a:r>
              <a:rPr lang="en-US" sz="3200" dirty="0">
                <a:solidFill>
                  <a:srgbClr val="0070C0"/>
                </a:solidFill>
                <a:latin typeface="Roboto"/>
              </a:rPr>
              <a:t>∅</a:t>
            </a:r>
            <a:endParaRPr lang="en-US" sz="3200" dirty="0">
              <a:solidFill>
                <a:srgbClr val="0070C0"/>
              </a:solidFill>
            </a:endParaRPr>
          </a:p>
        </p:txBody>
      </p:sp>
      <p:sp>
        <p:nvSpPr>
          <p:cNvPr id="7" name="Rectangle 6">
            <a:extLst>
              <a:ext uri="{FF2B5EF4-FFF2-40B4-BE49-F238E27FC236}">
                <a16:creationId xmlns:a16="http://schemas.microsoft.com/office/drawing/2014/main" id="{C9325E06-B0E9-D79B-99C7-6B20E057C17F}"/>
              </a:ext>
            </a:extLst>
          </p:cNvPr>
          <p:cNvSpPr/>
          <p:nvPr/>
        </p:nvSpPr>
        <p:spPr>
          <a:xfrm>
            <a:off x="4345252" y="5562688"/>
            <a:ext cx="817853" cy="461665"/>
          </a:xfrm>
          <a:prstGeom prst="rect">
            <a:avLst/>
          </a:prstGeom>
        </p:spPr>
        <p:txBody>
          <a:bodyPr wrap="none">
            <a:spAutoFit/>
          </a:bodyPr>
          <a:lstStyle/>
          <a:p>
            <a:r>
              <a:rPr lang="en-US" altLang="zh-CN" dirty="0">
                <a:solidFill>
                  <a:srgbClr val="0070C0"/>
                </a:solidFill>
                <a:latin typeface="Roboto"/>
              </a:rPr>
              <a:t>ABC</a:t>
            </a:r>
            <a:endParaRPr lang="en-US" dirty="0">
              <a:solidFill>
                <a:srgbClr val="0070C0"/>
              </a:solidFill>
            </a:endParaRPr>
          </a:p>
        </p:txBody>
      </p:sp>
      <p:pic>
        <p:nvPicPr>
          <p:cNvPr id="8" name="Picture 7">
            <a:extLst>
              <a:ext uri="{FF2B5EF4-FFF2-40B4-BE49-F238E27FC236}">
                <a16:creationId xmlns:a16="http://schemas.microsoft.com/office/drawing/2014/main" id="{533CA9E2-E336-10AC-5B90-5FFF473B8830}"/>
              </a:ext>
            </a:extLst>
          </p:cNvPr>
          <p:cNvPicPr>
            <a:picLocks noChangeAspect="1"/>
          </p:cNvPicPr>
          <p:nvPr/>
        </p:nvPicPr>
        <p:blipFill>
          <a:blip r:embed="rId3"/>
          <a:stretch>
            <a:fillRect/>
          </a:stretch>
        </p:blipFill>
        <p:spPr>
          <a:xfrm>
            <a:off x="6759596" y="2534820"/>
            <a:ext cx="689496" cy="689496"/>
          </a:xfrm>
          <a:prstGeom prst="rect">
            <a:avLst/>
          </a:prstGeom>
        </p:spPr>
      </p:pic>
      <p:sp>
        <p:nvSpPr>
          <p:cNvPr id="9" name="Rectangle 8">
            <a:extLst>
              <a:ext uri="{FF2B5EF4-FFF2-40B4-BE49-F238E27FC236}">
                <a16:creationId xmlns:a16="http://schemas.microsoft.com/office/drawing/2014/main" id="{603403DB-F784-B370-9A78-6FE2255AFFD0}"/>
              </a:ext>
            </a:extLst>
          </p:cNvPr>
          <p:cNvSpPr/>
          <p:nvPr/>
        </p:nvSpPr>
        <p:spPr>
          <a:xfrm>
            <a:off x="6556993" y="2394336"/>
            <a:ext cx="1180131" cy="253916"/>
          </a:xfrm>
          <a:prstGeom prst="rect">
            <a:avLst/>
          </a:prstGeom>
        </p:spPr>
        <p:txBody>
          <a:bodyPr wrap="none">
            <a:spAutoFit/>
          </a:bodyPr>
          <a:lstStyle/>
          <a:p>
            <a:r>
              <a:rPr lang="en-US" altLang="zh-CN" sz="1050" b="1" dirty="0">
                <a:solidFill>
                  <a:schemeClr val="accent5">
                    <a:lumMod val="50000"/>
                  </a:schemeClr>
                </a:solidFill>
              </a:rPr>
              <a:t>Transaction</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nvGrpSpPr>
          <p:cNvPr id="10" name="Group 9">
            <a:extLst>
              <a:ext uri="{FF2B5EF4-FFF2-40B4-BE49-F238E27FC236}">
                <a16:creationId xmlns:a16="http://schemas.microsoft.com/office/drawing/2014/main" id="{377D0C95-2D4D-CD01-A90F-AC64731F0F86}"/>
              </a:ext>
            </a:extLst>
          </p:cNvPr>
          <p:cNvGrpSpPr/>
          <p:nvPr/>
        </p:nvGrpSpPr>
        <p:grpSpPr>
          <a:xfrm>
            <a:off x="2768572" y="3009740"/>
            <a:ext cx="3310018" cy="1096649"/>
            <a:chOff x="899592" y="3108300"/>
            <a:chExt cx="3310018" cy="1096649"/>
          </a:xfrm>
        </p:grpSpPr>
        <p:sp>
          <p:nvSpPr>
            <p:cNvPr id="11" name="Rectangle 10">
              <a:extLst>
                <a:ext uri="{FF2B5EF4-FFF2-40B4-BE49-F238E27FC236}">
                  <a16:creationId xmlns:a16="http://schemas.microsoft.com/office/drawing/2014/main" id="{AEF5A431-6B9E-6079-66AB-0E2A805C2754}"/>
                </a:ext>
              </a:extLst>
            </p:cNvPr>
            <p:cNvSpPr/>
            <p:nvPr/>
          </p:nvSpPr>
          <p:spPr>
            <a:xfrm>
              <a:off x="1835696" y="3743284"/>
              <a:ext cx="389850" cy="461665"/>
            </a:xfrm>
            <a:prstGeom prst="rect">
              <a:avLst/>
            </a:prstGeom>
          </p:spPr>
          <p:txBody>
            <a:bodyPr wrap="none">
              <a:spAutoFit/>
            </a:bodyPr>
            <a:lstStyle/>
            <a:p>
              <a:r>
                <a:rPr lang="en-US" dirty="0">
                  <a:solidFill>
                    <a:srgbClr val="0070C0"/>
                  </a:solidFill>
                  <a:latin typeface="Roboto"/>
                </a:rPr>
                <a:t>A</a:t>
              </a:r>
              <a:endParaRPr lang="en-US" dirty="0">
                <a:solidFill>
                  <a:srgbClr val="0070C0"/>
                </a:solidFill>
              </a:endParaRPr>
            </a:p>
          </p:txBody>
        </p:sp>
        <p:cxnSp>
          <p:nvCxnSpPr>
            <p:cNvPr id="12" name="Straight Connector 11">
              <a:extLst>
                <a:ext uri="{FF2B5EF4-FFF2-40B4-BE49-F238E27FC236}">
                  <a16:creationId xmlns:a16="http://schemas.microsoft.com/office/drawing/2014/main" id="{8A727E93-E387-5C86-262C-F443F89D5E61}"/>
                </a:ext>
              </a:extLst>
            </p:cNvPr>
            <p:cNvCxnSpPr>
              <a:cxnSpLocks/>
            </p:cNvCxnSpPr>
            <p:nvPr/>
          </p:nvCxnSpPr>
          <p:spPr>
            <a:xfrm flipH="1">
              <a:off x="2234809" y="3108300"/>
              <a:ext cx="1974801" cy="746248"/>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E6902762-CB02-901F-7605-D933BE69C9C4}"/>
                </a:ext>
              </a:extLst>
            </p:cNvPr>
            <p:cNvPicPr>
              <a:picLocks noChangeAspect="1"/>
            </p:cNvPicPr>
            <p:nvPr/>
          </p:nvPicPr>
          <p:blipFill>
            <a:blip r:embed="rId3"/>
            <a:stretch>
              <a:fillRect/>
            </a:stretch>
          </p:blipFill>
          <p:spPr>
            <a:xfrm>
              <a:off x="1043607" y="3436443"/>
              <a:ext cx="689496" cy="689496"/>
            </a:xfrm>
            <a:prstGeom prst="rect">
              <a:avLst/>
            </a:prstGeom>
          </p:spPr>
        </p:pic>
        <p:sp>
          <p:nvSpPr>
            <p:cNvPr id="15" name="Rectangle 14">
              <a:extLst>
                <a:ext uri="{FF2B5EF4-FFF2-40B4-BE49-F238E27FC236}">
                  <a16:creationId xmlns:a16="http://schemas.microsoft.com/office/drawing/2014/main" id="{414E5082-4620-2D19-B5F3-249194D9320F}"/>
                </a:ext>
              </a:extLst>
            </p:cNvPr>
            <p:cNvSpPr/>
            <p:nvPr/>
          </p:nvSpPr>
          <p:spPr>
            <a:xfrm>
              <a:off x="899592" y="3284984"/>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sp>
        <p:nvSpPr>
          <p:cNvPr id="34" name="Rectangle 33">
            <a:extLst>
              <a:ext uri="{FF2B5EF4-FFF2-40B4-BE49-F238E27FC236}">
                <a16:creationId xmlns:a16="http://schemas.microsoft.com/office/drawing/2014/main" id="{73A22698-D13D-CE3F-2BCF-599A4436F2D9}"/>
              </a:ext>
            </a:extLst>
          </p:cNvPr>
          <p:cNvSpPr/>
          <p:nvPr/>
        </p:nvSpPr>
        <p:spPr>
          <a:xfrm>
            <a:off x="2171485" y="3525472"/>
            <a:ext cx="723275" cy="253916"/>
          </a:xfrm>
          <a:prstGeom prst="rect">
            <a:avLst/>
          </a:prstGeom>
        </p:spPr>
        <p:txBody>
          <a:bodyPr wrap="none">
            <a:spAutoFit/>
          </a:bodyPr>
          <a:lstStyle/>
          <a:p>
            <a:r>
              <a:rPr lang="en-US" altLang="zh-CN" sz="1050" b="1" dirty="0">
                <a:solidFill>
                  <a:srgbClr val="00B050"/>
                </a:solidFill>
              </a:rPr>
              <a:t>frequent</a:t>
            </a:r>
            <a:endParaRPr lang="en-US" sz="1050" dirty="0">
              <a:solidFill>
                <a:srgbClr val="00B050"/>
              </a:solidFill>
            </a:endParaRPr>
          </a:p>
        </p:txBody>
      </p:sp>
      <p:grpSp>
        <p:nvGrpSpPr>
          <p:cNvPr id="35" name="Group 34">
            <a:extLst>
              <a:ext uri="{FF2B5EF4-FFF2-40B4-BE49-F238E27FC236}">
                <a16:creationId xmlns:a16="http://schemas.microsoft.com/office/drawing/2014/main" id="{E00970AD-BD32-BB99-FDC2-2468F2551A5C}"/>
              </a:ext>
            </a:extLst>
          </p:cNvPr>
          <p:cNvGrpSpPr/>
          <p:nvPr/>
        </p:nvGrpSpPr>
        <p:grpSpPr>
          <a:xfrm>
            <a:off x="2068502" y="4075092"/>
            <a:ext cx="1610363" cy="1083423"/>
            <a:chOff x="199522" y="4173652"/>
            <a:chExt cx="1610363" cy="1083423"/>
          </a:xfrm>
        </p:grpSpPr>
        <p:sp>
          <p:nvSpPr>
            <p:cNvPr id="36" name="Rectangle 35">
              <a:extLst>
                <a:ext uri="{FF2B5EF4-FFF2-40B4-BE49-F238E27FC236}">
                  <a16:creationId xmlns:a16="http://schemas.microsoft.com/office/drawing/2014/main" id="{90067F87-C8BF-6E78-5A8A-607C327B6209}"/>
                </a:ext>
              </a:extLst>
            </p:cNvPr>
            <p:cNvSpPr/>
            <p:nvPr/>
          </p:nvSpPr>
          <p:spPr>
            <a:xfrm>
              <a:off x="1043608" y="4725144"/>
              <a:ext cx="595035" cy="461665"/>
            </a:xfrm>
            <a:prstGeom prst="rect">
              <a:avLst/>
            </a:prstGeom>
          </p:spPr>
          <p:txBody>
            <a:bodyPr wrap="none">
              <a:spAutoFit/>
            </a:bodyPr>
            <a:lstStyle/>
            <a:p>
              <a:r>
                <a:rPr lang="en-US" dirty="0">
                  <a:solidFill>
                    <a:srgbClr val="0070C0"/>
                  </a:solidFill>
                  <a:latin typeface="Roboto"/>
                </a:rPr>
                <a:t>AA</a:t>
              </a:r>
              <a:endParaRPr lang="en-US" dirty="0">
                <a:solidFill>
                  <a:srgbClr val="0070C0"/>
                </a:solidFill>
              </a:endParaRPr>
            </a:p>
          </p:txBody>
        </p:sp>
        <p:cxnSp>
          <p:nvCxnSpPr>
            <p:cNvPr id="37" name="Straight Connector 36">
              <a:extLst>
                <a:ext uri="{FF2B5EF4-FFF2-40B4-BE49-F238E27FC236}">
                  <a16:creationId xmlns:a16="http://schemas.microsoft.com/office/drawing/2014/main" id="{87764AB5-7D10-6ACE-33E0-2A21E743D5EF}"/>
                </a:ext>
              </a:extLst>
            </p:cNvPr>
            <p:cNvCxnSpPr>
              <a:cxnSpLocks/>
            </p:cNvCxnSpPr>
            <p:nvPr/>
          </p:nvCxnSpPr>
          <p:spPr>
            <a:xfrm flipH="1">
              <a:off x="1321685" y="4173652"/>
              <a:ext cx="488200" cy="576563"/>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pic>
          <p:nvPicPr>
            <p:cNvPr id="38" name="Picture 37">
              <a:extLst>
                <a:ext uri="{FF2B5EF4-FFF2-40B4-BE49-F238E27FC236}">
                  <a16:creationId xmlns:a16="http://schemas.microsoft.com/office/drawing/2014/main" id="{24FC8997-CDC7-9F84-07F9-9A84ED211BEA}"/>
                </a:ext>
              </a:extLst>
            </p:cNvPr>
            <p:cNvPicPr>
              <a:picLocks noChangeAspect="1"/>
            </p:cNvPicPr>
            <p:nvPr/>
          </p:nvPicPr>
          <p:blipFill>
            <a:blip r:embed="rId3"/>
            <a:stretch>
              <a:fillRect/>
            </a:stretch>
          </p:blipFill>
          <p:spPr>
            <a:xfrm>
              <a:off x="343537" y="4567579"/>
              <a:ext cx="689496" cy="689496"/>
            </a:xfrm>
            <a:prstGeom prst="rect">
              <a:avLst/>
            </a:prstGeom>
          </p:spPr>
        </p:pic>
        <p:sp>
          <p:nvSpPr>
            <p:cNvPr id="39" name="Rectangle 38">
              <a:extLst>
                <a:ext uri="{FF2B5EF4-FFF2-40B4-BE49-F238E27FC236}">
                  <a16:creationId xmlns:a16="http://schemas.microsoft.com/office/drawing/2014/main" id="{AFE07DA1-9CA4-83AE-7AB1-7581DF12AD53}"/>
                </a:ext>
              </a:extLst>
            </p:cNvPr>
            <p:cNvSpPr/>
            <p:nvPr/>
          </p:nvSpPr>
          <p:spPr>
            <a:xfrm>
              <a:off x="199522" y="4416120"/>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sp>
        <p:nvSpPr>
          <p:cNvPr id="40" name="Rectangle 39">
            <a:extLst>
              <a:ext uri="{FF2B5EF4-FFF2-40B4-BE49-F238E27FC236}">
                <a16:creationId xmlns:a16="http://schemas.microsoft.com/office/drawing/2014/main" id="{068DC1DA-6378-1567-29A2-C261690B7D07}"/>
              </a:ext>
            </a:extLst>
          </p:cNvPr>
          <p:cNvSpPr/>
          <p:nvPr/>
        </p:nvSpPr>
        <p:spPr>
          <a:xfrm>
            <a:off x="2136316" y="5075717"/>
            <a:ext cx="841897" cy="253916"/>
          </a:xfrm>
          <a:prstGeom prst="rect">
            <a:avLst/>
          </a:prstGeom>
        </p:spPr>
        <p:txBody>
          <a:bodyPr wrap="none">
            <a:spAutoFit/>
          </a:bodyPr>
          <a:lstStyle/>
          <a:p>
            <a:r>
              <a:rPr lang="en-US" altLang="zh-CN" sz="1050" b="1" dirty="0">
                <a:solidFill>
                  <a:srgbClr val="E50204"/>
                </a:solidFill>
              </a:rPr>
              <a:t>infrequent</a:t>
            </a:r>
            <a:endParaRPr lang="en-US" sz="1050" dirty="0">
              <a:solidFill>
                <a:srgbClr val="E50204"/>
              </a:solidFill>
            </a:endParaRPr>
          </a:p>
        </p:txBody>
      </p:sp>
      <p:pic>
        <p:nvPicPr>
          <p:cNvPr id="41" name="Picture 40">
            <a:extLst>
              <a:ext uri="{FF2B5EF4-FFF2-40B4-BE49-F238E27FC236}">
                <a16:creationId xmlns:a16="http://schemas.microsoft.com/office/drawing/2014/main" id="{FA1E10C7-F7AF-B992-5C46-D53C14AA5722}"/>
              </a:ext>
            </a:extLst>
          </p:cNvPr>
          <p:cNvPicPr>
            <a:picLocks noChangeAspect="1"/>
          </p:cNvPicPr>
          <p:nvPr/>
        </p:nvPicPr>
        <p:blipFill rotWithShape="1">
          <a:blip r:embed="rId4"/>
          <a:srcRect l="54285"/>
          <a:stretch/>
        </p:blipFill>
        <p:spPr>
          <a:xfrm>
            <a:off x="3010178" y="5060460"/>
            <a:ext cx="292732" cy="287654"/>
          </a:xfrm>
          <a:prstGeom prst="rect">
            <a:avLst/>
          </a:prstGeom>
        </p:spPr>
      </p:pic>
      <p:grpSp>
        <p:nvGrpSpPr>
          <p:cNvPr id="42" name="Group 41">
            <a:extLst>
              <a:ext uri="{FF2B5EF4-FFF2-40B4-BE49-F238E27FC236}">
                <a16:creationId xmlns:a16="http://schemas.microsoft.com/office/drawing/2014/main" id="{FA80AEE5-F643-57DE-A614-23A4D9963F62}"/>
              </a:ext>
            </a:extLst>
          </p:cNvPr>
          <p:cNvGrpSpPr/>
          <p:nvPr/>
        </p:nvGrpSpPr>
        <p:grpSpPr>
          <a:xfrm>
            <a:off x="3602083" y="4076352"/>
            <a:ext cx="595035" cy="1011897"/>
            <a:chOff x="1733103" y="4174912"/>
            <a:chExt cx="595035" cy="1011897"/>
          </a:xfrm>
        </p:grpSpPr>
        <p:sp>
          <p:nvSpPr>
            <p:cNvPr id="43" name="Rectangle 42">
              <a:extLst>
                <a:ext uri="{FF2B5EF4-FFF2-40B4-BE49-F238E27FC236}">
                  <a16:creationId xmlns:a16="http://schemas.microsoft.com/office/drawing/2014/main" id="{50D1245D-2BC2-36FA-5A12-FF80883C278D}"/>
                </a:ext>
              </a:extLst>
            </p:cNvPr>
            <p:cNvSpPr/>
            <p:nvPr/>
          </p:nvSpPr>
          <p:spPr>
            <a:xfrm>
              <a:off x="1733103" y="4725144"/>
              <a:ext cx="595035" cy="461665"/>
            </a:xfrm>
            <a:prstGeom prst="rect">
              <a:avLst/>
            </a:prstGeom>
          </p:spPr>
          <p:txBody>
            <a:bodyPr wrap="none">
              <a:spAutoFit/>
            </a:bodyPr>
            <a:lstStyle/>
            <a:p>
              <a:r>
                <a:rPr lang="en-US" dirty="0">
                  <a:solidFill>
                    <a:srgbClr val="0070C0"/>
                  </a:solidFill>
                  <a:latin typeface="Roboto"/>
                </a:rPr>
                <a:t>AB</a:t>
              </a:r>
              <a:endParaRPr lang="en-US" dirty="0">
                <a:solidFill>
                  <a:srgbClr val="0070C0"/>
                </a:solidFill>
              </a:endParaRPr>
            </a:p>
          </p:txBody>
        </p:sp>
        <p:cxnSp>
          <p:nvCxnSpPr>
            <p:cNvPr id="44" name="Straight Connector 43">
              <a:extLst>
                <a:ext uri="{FF2B5EF4-FFF2-40B4-BE49-F238E27FC236}">
                  <a16:creationId xmlns:a16="http://schemas.microsoft.com/office/drawing/2014/main" id="{6D12AD8F-50AE-5D78-3296-83B6CF52E757}"/>
                </a:ext>
              </a:extLst>
            </p:cNvPr>
            <p:cNvCxnSpPr>
              <a:cxnSpLocks/>
            </p:cNvCxnSpPr>
            <p:nvPr/>
          </p:nvCxnSpPr>
          <p:spPr>
            <a:xfrm>
              <a:off x="2030620" y="4174912"/>
              <a:ext cx="0" cy="550231"/>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7E6D0E72-1D98-44F6-CABF-78E4F127C72D}"/>
              </a:ext>
            </a:extLst>
          </p:cNvPr>
          <p:cNvGrpSpPr/>
          <p:nvPr/>
        </p:nvGrpSpPr>
        <p:grpSpPr>
          <a:xfrm>
            <a:off x="2647814" y="4323402"/>
            <a:ext cx="1031051" cy="1023262"/>
            <a:chOff x="5064586" y="4719165"/>
            <a:chExt cx="1031051" cy="1023262"/>
          </a:xfrm>
        </p:grpSpPr>
        <p:pic>
          <p:nvPicPr>
            <p:cNvPr id="46" name="Picture 45">
              <a:extLst>
                <a:ext uri="{FF2B5EF4-FFF2-40B4-BE49-F238E27FC236}">
                  <a16:creationId xmlns:a16="http://schemas.microsoft.com/office/drawing/2014/main" id="{9099E806-FA26-A098-4FB9-48407906FFE7}"/>
                </a:ext>
              </a:extLst>
            </p:cNvPr>
            <p:cNvPicPr>
              <a:picLocks noChangeAspect="1"/>
            </p:cNvPicPr>
            <p:nvPr/>
          </p:nvPicPr>
          <p:blipFill>
            <a:blip r:embed="rId3"/>
            <a:stretch>
              <a:fillRect/>
            </a:stretch>
          </p:blipFill>
          <p:spPr>
            <a:xfrm>
              <a:off x="5208601" y="4870624"/>
              <a:ext cx="689496" cy="689496"/>
            </a:xfrm>
            <a:prstGeom prst="rect">
              <a:avLst/>
            </a:prstGeom>
          </p:spPr>
        </p:pic>
        <p:sp>
          <p:nvSpPr>
            <p:cNvPr id="47" name="Rectangle 46">
              <a:extLst>
                <a:ext uri="{FF2B5EF4-FFF2-40B4-BE49-F238E27FC236}">
                  <a16:creationId xmlns:a16="http://schemas.microsoft.com/office/drawing/2014/main" id="{8E6986B4-790E-7B79-D7A1-71A217F11849}"/>
                </a:ext>
              </a:extLst>
            </p:cNvPr>
            <p:cNvSpPr/>
            <p:nvPr/>
          </p:nvSpPr>
          <p:spPr>
            <a:xfrm>
              <a:off x="5064586" y="4719165"/>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sp>
          <p:nvSpPr>
            <p:cNvPr id="48" name="Rectangle 47">
              <a:extLst>
                <a:ext uri="{FF2B5EF4-FFF2-40B4-BE49-F238E27FC236}">
                  <a16:creationId xmlns:a16="http://schemas.microsoft.com/office/drawing/2014/main" id="{7C2CC2DD-FF0F-C47C-A55F-4033F423BF68}"/>
                </a:ext>
              </a:extLst>
            </p:cNvPr>
            <p:cNvSpPr/>
            <p:nvPr/>
          </p:nvSpPr>
          <p:spPr>
            <a:xfrm>
              <a:off x="5205235" y="5488511"/>
              <a:ext cx="723275" cy="253916"/>
            </a:xfrm>
            <a:prstGeom prst="rect">
              <a:avLst/>
            </a:prstGeom>
          </p:spPr>
          <p:txBody>
            <a:bodyPr wrap="none">
              <a:spAutoFit/>
            </a:bodyPr>
            <a:lstStyle/>
            <a:p>
              <a:r>
                <a:rPr lang="en-US" altLang="zh-CN" sz="1050" b="1" dirty="0">
                  <a:solidFill>
                    <a:srgbClr val="00B050"/>
                  </a:solidFill>
                </a:rPr>
                <a:t>frequent</a:t>
              </a:r>
              <a:endParaRPr lang="en-US" sz="1050" dirty="0">
                <a:solidFill>
                  <a:srgbClr val="00B050"/>
                </a:solidFill>
              </a:endParaRPr>
            </a:p>
          </p:txBody>
        </p:sp>
      </p:grpSp>
      <p:grpSp>
        <p:nvGrpSpPr>
          <p:cNvPr id="49" name="Group 48">
            <a:extLst>
              <a:ext uri="{FF2B5EF4-FFF2-40B4-BE49-F238E27FC236}">
                <a16:creationId xmlns:a16="http://schemas.microsoft.com/office/drawing/2014/main" id="{D57E4F78-37E8-C793-6031-5871307134D6}"/>
              </a:ext>
            </a:extLst>
          </p:cNvPr>
          <p:cNvGrpSpPr/>
          <p:nvPr/>
        </p:nvGrpSpPr>
        <p:grpSpPr>
          <a:xfrm>
            <a:off x="2634546" y="5088037"/>
            <a:ext cx="1168165" cy="950861"/>
            <a:chOff x="1125606" y="5273390"/>
            <a:chExt cx="1168165" cy="950861"/>
          </a:xfrm>
        </p:grpSpPr>
        <p:sp>
          <p:nvSpPr>
            <p:cNvPr id="50" name="Rectangle 49">
              <a:extLst>
                <a:ext uri="{FF2B5EF4-FFF2-40B4-BE49-F238E27FC236}">
                  <a16:creationId xmlns:a16="http://schemas.microsoft.com/office/drawing/2014/main" id="{81151C36-A3F3-7C9D-F844-E53969A8903E}"/>
                </a:ext>
              </a:extLst>
            </p:cNvPr>
            <p:cNvSpPr/>
            <p:nvPr/>
          </p:nvSpPr>
          <p:spPr>
            <a:xfrm>
              <a:off x="1125606" y="5762586"/>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A</a:t>
              </a:r>
              <a:endParaRPr lang="en-US" dirty="0">
                <a:solidFill>
                  <a:srgbClr val="0070C0"/>
                </a:solidFill>
              </a:endParaRPr>
            </a:p>
          </p:txBody>
        </p:sp>
        <p:sp>
          <p:nvSpPr>
            <p:cNvPr id="51" name="Freeform 50">
              <a:extLst>
                <a:ext uri="{FF2B5EF4-FFF2-40B4-BE49-F238E27FC236}">
                  <a16:creationId xmlns:a16="http://schemas.microsoft.com/office/drawing/2014/main" id="{453B232B-4B8E-143A-13E3-0F6C623FE7B5}"/>
                </a:ext>
              </a:extLst>
            </p:cNvPr>
            <p:cNvSpPr/>
            <p:nvPr/>
          </p:nvSpPr>
          <p:spPr>
            <a:xfrm>
              <a:off x="1619214" y="5273390"/>
              <a:ext cx="674557" cy="554636"/>
            </a:xfrm>
            <a:custGeom>
              <a:avLst/>
              <a:gdLst>
                <a:gd name="connsiteX0" fmla="*/ 674557 w 674557"/>
                <a:gd name="connsiteY0" fmla="*/ 0 h 554636"/>
                <a:gd name="connsiteX1" fmla="*/ 344774 w 674557"/>
                <a:gd name="connsiteY1" fmla="*/ 329783 h 554636"/>
                <a:gd name="connsiteX2" fmla="*/ 0 w 674557"/>
                <a:gd name="connsiteY2" fmla="*/ 554636 h 554636"/>
              </a:gdLst>
              <a:ahLst/>
              <a:cxnLst>
                <a:cxn ang="0">
                  <a:pos x="connsiteX0" y="connsiteY0"/>
                </a:cxn>
                <a:cxn ang="0">
                  <a:pos x="connsiteX1" y="connsiteY1"/>
                </a:cxn>
                <a:cxn ang="0">
                  <a:pos x="connsiteX2" y="connsiteY2"/>
                </a:cxn>
              </a:cxnLst>
              <a:rect l="l" t="t" r="r" b="b"/>
              <a:pathLst>
                <a:path w="674557" h="554636">
                  <a:moveTo>
                    <a:pt x="674557" y="0"/>
                  </a:moveTo>
                  <a:cubicBezTo>
                    <a:pt x="565878" y="118672"/>
                    <a:pt x="457200" y="237344"/>
                    <a:pt x="344774" y="329783"/>
                  </a:cubicBezTo>
                  <a:cubicBezTo>
                    <a:pt x="232348" y="422222"/>
                    <a:pt x="116174" y="488429"/>
                    <a:pt x="0" y="554636"/>
                  </a:cubicBezTo>
                </a:path>
              </a:pathLst>
            </a:custGeom>
            <a:noFill/>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2" name="Rectangle 51">
            <a:extLst>
              <a:ext uri="{FF2B5EF4-FFF2-40B4-BE49-F238E27FC236}">
                <a16:creationId xmlns:a16="http://schemas.microsoft.com/office/drawing/2014/main" id="{832ECCDF-6584-EC51-7A5C-3905191E2ACF}"/>
              </a:ext>
            </a:extLst>
          </p:cNvPr>
          <p:cNvSpPr/>
          <p:nvPr/>
        </p:nvSpPr>
        <p:spPr>
          <a:xfrm>
            <a:off x="2912587" y="2421999"/>
            <a:ext cx="3175869" cy="461665"/>
          </a:xfrm>
          <a:prstGeom prst="rect">
            <a:avLst/>
          </a:prstGeom>
        </p:spPr>
        <p:txBody>
          <a:bodyPr wrap="none">
            <a:spAutoFit/>
          </a:bodyPr>
          <a:lstStyle/>
          <a:p>
            <a:r>
              <a:rPr lang="en-US" altLang="zh-CN" b="1" dirty="0">
                <a:solidFill>
                  <a:srgbClr val="950001"/>
                </a:solidFill>
              </a:rPr>
              <a:t>Alphabet</a:t>
            </a:r>
            <a:r>
              <a:rPr lang="zh-CN" altLang="en-US" b="1" dirty="0">
                <a:solidFill>
                  <a:srgbClr val="950001"/>
                </a:solidFill>
              </a:rPr>
              <a:t> </a:t>
            </a:r>
            <a:r>
              <a:rPr lang="en-US" altLang="zh-CN" b="1" dirty="0">
                <a:solidFill>
                  <a:srgbClr val="950001"/>
                </a:solidFill>
              </a:rPr>
              <a:t>is</a:t>
            </a:r>
            <a:r>
              <a:rPr lang="zh-CN" altLang="en-US" b="1" dirty="0">
                <a:solidFill>
                  <a:srgbClr val="950001"/>
                </a:solidFill>
              </a:rPr>
              <a:t> </a:t>
            </a:r>
            <a:r>
              <a:rPr lang="en-US" altLang="zh-CN" b="1" dirty="0">
                <a:solidFill>
                  <a:srgbClr val="950001"/>
                </a:solidFill>
              </a:rPr>
              <a:t>{A,</a:t>
            </a:r>
            <a:r>
              <a:rPr lang="zh-CN" altLang="en-US" b="1" dirty="0">
                <a:solidFill>
                  <a:srgbClr val="950001"/>
                </a:solidFill>
              </a:rPr>
              <a:t> </a:t>
            </a:r>
            <a:r>
              <a:rPr lang="en-US" altLang="zh-CN" b="1" dirty="0">
                <a:solidFill>
                  <a:srgbClr val="950001"/>
                </a:solidFill>
              </a:rPr>
              <a:t>B,</a:t>
            </a:r>
            <a:r>
              <a:rPr lang="zh-CN" altLang="en-US" b="1" dirty="0">
                <a:solidFill>
                  <a:srgbClr val="950001"/>
                </a:solidFill>
              </a:rPr>
              <a:t> </a:t>
            </a:r>
            <a:r>
              <a:rPr lang="en-US" altLang="zh-CN" b="1" dirty="0">
                <a:solidFill>
                  <a:srgbClr val="950001"/>
                </a:solidFill>
              </a:rPr>
              <a:t>C}</a:t>
            </a:r>
            <a:endParaRPr lang="en-US" b="1" dirty="0">
              <a:solidFill>
                <a:srgbClr val="950001"/>
              </a:solidFill>
            </a:endParaRPr>
          </a:p>
        </p:txBody>
      </p:sp>
      <p:grpSp>
        <p:nvGrpSpPr>
          <p:cNvPr id="53" name="Group 52">
            <a:extLst>
              <a:ext uri="{FF2B5EF4-FFF2-40B4-BE49-F238E27FC236}">
                <a16:creationId xmlns:a16="http://schemas.microsoft.com/office/drawing/2014/main" id="{08499155-586C-69D9-D0B1-0CA365234B4F}"/>
              </a:ext>
            </a:extLst>
          </p:cNvPr>
          <p:cNvGrpSpPr/>
          <p:nvPr/>
        </p:nvGrpSpPr>
        <p:grpSpPr>
          <a:xfrm>
            <a:off x="1688816" y="5283012"/>
            <a:ext cx="1031051" cy="840955"/>
            <a:chOff x="199522" y="4416120"/>
            <a:chExt cx="1031051" cy="840955"/>
          </a:xfrm>
        </p:grpSpPr>
        <p:pic>
          <p:nvPicPr>
            <p:cNvPr id="54" name="Picture 53">
              <a:extLst>
                <a:ext uri="{FF2B5EF4-FFF2-40B4-BE49-F238E27FC236}">
                  <a16:creationId xmlns:a16="http://schemas.microsoft.com/office/drawing/2014/main" id="{1EEC06D2-2BFF-651B-CDDE-4EA4B3802E5E}"/>
                </a:ext>
              </a:extLst>
            </p:cNvPr>
            <p:cNvPicPr>
              <a:picLocks noChangeAspect="1"/>
            </p:cNvPicPr>
            <p:nvPr/>
          </p:nvPicPr>
          <p:blipFill>
            <a:blip r:embed="rId3"/>
            <a:stretch>
              <a:fillRect/>
            </a:stretch>
          </p:blipFill>
          <p:spPr>
            <a:xfrm>
              <a:off x="343537" y="4567579"/>
              <a:ext cx="689496" cy="689496"/>
            </a:xfrm>
            <a:prstGeom prst="rect">
              <a:avLst/>
            </a:prstGeom>
          </p:spPr>
        </p:pic>
        <p:sp>
          <p:nvSpPr>
            <p:cNvPr id="55" name="Rectangle 54">
              <a:extLst>
                <a:ext uri="{FF2B5EF4-FFF2-40B4-BE49-F238E27FC236}">
                  <a16:creationId xmlns:a16="http://schemas.microsoft.com/office/drawing/2014/main" id="{A21BCD66-263C-ED17-C04E-B8E07C3DDF07}"/>
                </a:ext>
              </a:extLst>
            </p:cNvPr>
            <p:cNvSpPr/>
            <p:nvPr/>
          </p:nvSpPr>
          <p:spPr>
            <a:xfrm>
              <a:off x="199522" y="4416120"/>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sp>
        <p:nvSpPr>
          <p:cNvPr id="56" name="Rectangle 55">
            <a:extLst>
              <a:ext uri="{FF2B5EF4-FFF2-40B4-BE49-F238E27FC236}">
                <a16:creationId xmlns:a16="http://schemas.microsoft.com/office/drawing/2014/main" id="{40115CF8-F8DC-0E0A-87F5-50F6EE80F537}"/>
              </a:ext>
            </a:extLst>
          </p:cNvPr>
          <p:cNvSpPr/>
          <p:nvPr/>
        </p:nvSpPr>
        <p:spPr>
          <a:xfrm>
            <a:off x="1756630" y="6051959"/>
            <a:ext cx="841897" cy="253916"/>
          </a:xfrm>
          <a:prstGeom prst="rect">
            <a:avLst/>
          </a:prstGeom>
        </p:spPr>
        <p:txBody>
          <a:bodyPr wrap="none">
            <a:spAutoFit/>
          </a:bodyPr>
          <a:lstStyle/>
          <a:p>
            <a:r>
              <a:rPr lang="en-US" altLang="zh-CN" sz="1050" b="1" dirty="0">
                <a:solidFill>
                  <a:srgbClr val="E50204"/>
                </a:solidFill>
              </a:rPr>
              <a:t>infrequent</a:t>
            </a:r>
            <a:endParaRPr lang="en-US" sz="1050" dirty="0">
              <a:solidFill>
                <a:srgbClr val="E50204"/>
              </a:solidFill>
            </a:endParaRPr>
          </a:p>
        </p:txBody>
      </p:sp>
      <p:pic>
        <p:nvPicPr>
          <p:cNvPr id="57" name="Picture 56">
            <a:extLst>
              <a:ext uri="{FF2B5EF4-FFF2-40B4-BE49-F238E27FC236}">
                <a16:creationId xmlns:a16="http://schemas.microsoft.com/office/drawing/2014/main" id="{CE166502-FC4F-4A0F-9D95-24318531D1E3}"/>
              </a:ext>
            </a:extLst>
          </p:cNvPr>
          <p:cNvPicPr>
            <a:picLocks noChangeAspect="1"/>
          </p:cNvPicPr>
          <p:nvPr/>
        </p:nvPicPr>
        <p:blipFill rotWithShape="1">
          <a:blip r:embed="rId4"/>
          <a:srcRect l="54285"/>
          <a:stretch/>
        </p:blipFill>
        <p:spPr>
          <a:xfrm>
            <a:off x="2846696" y="5983117"/>
            <a:ext cx="292732" cy="287654"/>
          </a:xfrm>
          <a:prstGeom prst="rect">
            <a:avLst/>
          </a:prstGeom>
        </p:spPr>
      </p:pic>
      <p:grpSp>
        <p:nvGrpSpPr>
          <p:cNvPr id="58" name="Group 57">
            <a:extLst>
              <a:ext uri="{FF2B5EF4-FFF2-40B4-BE49-F238E27FC236}">
                <a16:creationId xmlns:a16="http://schemas.microsoft.com/office/drawing/2014/main" id="{904A90E8-F480-4DED-568E-26F50291DD10}"/>
              </a:ext>
            </a:extLst>
          </p:cNvPr>
          <p:cNvGrpSpPr/>
          <p:nvPr/>
        </p:nvGrpSpPr>
        <p:grpSpPr>
          <a:xfrm>
            <a:off x="2621051" y="5128998"/>
            <a:ext cx="1669067" cy="1163815"/>
            <a:chOff x="1112111" y="5314351"/>
            <a:chExt cx="1669067" cy="1163815"/>
          </a:xfrm>
        </p:grpSpPr>
        <p:grpSp>
          <p:nvGrpSpPr>
            <p:cNvPr id="59" name="Group 58">
              <a:extLst>
                <a:ext uri="{FF2B5EF4-FFF2-40B4-BE49-F238E27FC236}">
                  <a16:creationId xmlns:a16="http://schemas.microsoft.com/office/drawing/2014/main" id="{A22B9069-B7B5-BA24-CF7B-3ECEC3D340E1}"/>
                </a:ext>
              </a:extLst>
            </p:cNvPr>
            <p:cNvGrpSpPr/>
            <p:nvPr/>
          </p:nvGrpSpPr>
          <p:grpSpPr>
            <a:xfrm>
              <a:off x="1980959" y="5314351"/>
              <a:ext cx="800219" cy="895356"/>
              <a:chOff x="1980959" y="5314351"/>
              <a:chExt cx="800219" cy="895356"/>
            </a:xfrm>
          </p:grpSpPr>
          <p:sp>
            <p:nvSpPr>
              <p:cNvPr id="63" name="Rectangle 62">
                <a:extLst>
                  <a:ext uri="{FF2B5EF4-FFF2-40B4-BE49-F238E27FC236}">
                    <a16:creationId xmlns:a16="http://schemas.microsoft.com/office/drawing/2014/main" id="{BF0C7519-0E6D-DB9D-7542-CAFF7060FF5E}"/>
                  </a:ext>
                </a:extLst>
              </p:cNvPr>
              <p:cNvSpPr/>
              <p:nvPr/>
            </p:nvSpPr>
            <p:spPr>
              <a:xfrm>
                <a:off x="1980959" y="5748042"/>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B</a:t>
                </a:r>
                <a:endParaRPr lang="en-US" dirty="0">
                  <a:solidFill>
                    <a:srgbClr val="0070C0"/>
                  </a:solidFill>
                </a:endParaRPr>
              </a:p>
            </p:txBody>
          </p:sp>
          <p:cxnSp>
            <p:nvCxnSpPr>
              <p:cNvPr id="64" name="Straight Connector 63">
                <a:extLst>
                  <a:ext uri="{FF2B5EF4-FFF2-40B4-BE49-F238E27FC236}">
                    <a16:creationId xmlns:a16="http://schemas.microsoft.com/office/drawing/2014/main" id="{307C9C9B-8FBE-ED03-8431-B49BE7183FF1}"/>
                  </a:ext>
                </a:extLst>
              </p:cNvPr>
              <p:cNvCxnSpPr>
                <a:cxnSpLocks/>
              </p:cNvCxnSpPr>
              <p:nvPr/>
            </p:nvCxnSpPr>
            <p:spPr>
              <a:xfrm>
                <a:off x="2395225" y="5314351"/>
                <a:ext cx="0" cy="43267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a16="http://schemas.microsoft.com/office/drawing/2014/main" id="{706C2DDA-B8F7-1F4E-333B-8C73CD56B0AB}"/>
                </a:ext>
              </a:extLst>
            </p:cNvPr>
            <p:cNvGrpSpPr/>
            <p:nvPr/>
          </p:nvGrpSpPr>
          <p:grpSpPr>
            <a:xfrm>
              <a:off x="1112111" y="5637211"/>
              <a:ext cx="1031051" cy="840955"/>
              <a:chOff x="899592" y="3284984"/>
              <a:chExt cx="1031051" cy="840955"/>
            </a:xfrm>
          </p:grpSpPr>
          <p:pic>
            <p:nvPicPr>
              <p:cNvPr id="61" name="Picture 60">
                <a:extLst>
                  <a:ext uri="{FF2B5EF4-FFF2-40B4-BE49-F238E27FC236}">
                    <a16:creationId xmlns:a16="http://schemas.microsoft.com/office/drawing/2014/main" id="{69E55158-82D6-BEF8-6B94-DDA7B697F069}"/>
                  </a:ext>
                </a:extLst>
              </p:cNvPr>
              <p:cNvPicPr>
                <a:picLocks noChangeAspect="1"/>
              </p:cNvPicPr>
              <p:nvPr/>
            </p:nvPicPr>
            <p:blipFill>
              <a:blip r:embed="rId3"/>
              <a:stretch>
                <a:fillRect/>
              </a:stretch>
            </p:blipFill>
            <p:spPr>
              <a:xfrm>
                <a:off x="1043607" y="3436443"/>
                <a:ext cx="689496" cy="689496"/>
              </a:xfrm>
              <a:prstGeom prst="rect">
                <a:avLst/>
              </a:prstGeom>
            </p:spPr>
          </p:pic>
          <p:sp>
            <p:nvSpPr>
              <p:cNvPr id="62" name="Rectangle 61">
                <a:extLst>
                  <a:ext uri="{FF2B5EF4-FFF2-40B4-BE49-F238E27FC236}">
                    <a16:creationId xmlns:a16="http://schemas.microsoft.com/office/drawing/2014/main" id="{57212917-FAB8-16A6-E5FD-3C3EA7965CBF}"/>
                  </a:ext>
                </a:extLst>
              </p:cNvPr>
              <p:cNvSpPr/>
              <p:nvPr/>
            </p:nvSpPr>
            <p:spPr>
              <a:xfrm>
                <a:off x="899592" y="3284984"/>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grpSp>
      <p:sp>
        <p:nvSpPr>
          <p:cNvPr id="65" name="Rectangle 64">
            <a:extLst>
              <a:ext uri="{FF2B5EF4-FFF2-40B4-BE49-F238E27FC236}">
                <a16:creationId xmlns:a16="http://schemas.microsoft.com/office/drawing/2014/main" id="{323196AF-101B-A6E1-3E16-600415923CE1}"/>
              </a:ext>
            </a:extLst>
          </p:cNvPr>
          <p:cNvSpPr/>
          <p:nvPr/>
        </p:nvSpPr>
        <p:spPr>
          <a:xfrm>
            <a:off x="2666342" y="6226601"/>
            <a:ext cx="841897" cy="253916"/>
          </a:xfrm>
          <a:prstGeom prst="rect">
            <a:avLst/>
          </a:prstGeom>
        </p:spPr>
        <p:txBody>
          <a:bodyPr wrap="none">
            <a:spAutoFit/>
          </a:bodyPr>
          <a:lstStyle/>
          <a:p>
            <a:r>
              <a:rPr lang="en-US" altLang="zh-CN" sz="1050" b="1" dirty="0">
                <a:solidFill>
                  <a:srgbClr val="E50204"/>
                </a:solidFill>
              </a:rPr>
              <a:t>infrequent</a:t>
            </a:r>
            <a:endParaRPr lang="en-US" sz="1050" dirty="0">
              <a:solidFill>
                <a:srgbClr val="E50204"/>
              </a:solidFill>
            </a:endParaRPr>
          </a:p>
        </p:txBody>
      </p:sp>
      <p:pic>
        <p:nvPicPr>
          <p:cNvPr id="66" name="Picture 65">
            <a:extLst>
              <a:ext uri="{FF2B5EF4-FFF2-40B4-BE49-F238E27FC236}">
                <a16:creationId xmlns:a16="http://schemas.microsoft.com/office/drawing/2014/main" id="{A5BF707E-3132-51E4-AC1B-AEFE07A53113}"/>
              </a:ext>
            </a:extLst>
          </p:cNvPr>
          <p:cNvPicPr>
            <a:picLocks noChangeAspect="1"/>
          </p:cNvPicPr>
          <p:nvPr/>
        </p:nvPicPr>
        <p:blipFill rotWithShape="1">
          <a:blip r:embed="rId4"/>
          <a:srcRect l="54285"/>
          <a:stretch/>
        </p:blipFill>
        <p:spPr>
          <a:xfrm>
            <a:off x="3724104" y="5981651"/>
            <a:ext cx="292732" cy="287654"/>
          </a:xfrm>
          <a:prstGeom prst="rect">
            <a:avLst/>
          </a:prstGeom>
        </p:spPr>
      </p:pic>
      <p:cxnSp>
        <p:nvCxnSpPr>
          <p:cNvPr id="67" name="Straight Connector 66">
            <a:extLst>
              <a:ext uri="{FF2B5EF4-FFF2-40B4-BE49-F238E27FC236}">
                <a16:creationId xmlns:a16="http://schemas.microsoft.com/office/drawing/2014/main" id="{172695C3-E927-BA5E-B6F5-033651E26233}"/>
              </a:ext>
            </a:extLst>
          </p:cNvPr>
          <p:cNvCxnSpPr>
            <a:cxnSpLocks/>
            <a:endCxn id="7" idx="0"/>
          </p:cNvCxnSpPr>
          <p:nvPr/>
        </p:nvCxnSpPr>
        <p:spPr>
          <a:xfrm>
            <a:off x="4054279" y="5128998"/>
            <a:ext cx="699900" cy="433690"/>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68" name="Rectangle 67">
            <a:extLst>
              <a:ext uri="{FF2B5EF4-FFF2-40B4-BE49-F238E27FC236}">
                <a16:creationId xmlns:a16="http://schemas.microsoft.com/office/drawing/2014/main" id="{4CAF31B9-EBFA-7127-246E-8886DC768C05}"/>
              </a:ext>
            </a:extLst>
          </p:cNvPr>
          <p:cNvSpPr/>
          <p:nvPr/>
        </p:nvSpPr>
        <p:spPr>
          <a:xfrm>
            <a:off x="4484982" y="5869037"/>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grpSp>
        <p:nvGrpSpPr>
          <p:cNvPr id="69" name="Group 68">
            <a:extLst>
              <a:ext uri="{FF2B5EF4-FFF2-40B4-BE49-F238E27FC236}">
                <a16:creationId xmlns:a16="http://schemas.microsoft.com/office/drawing/2014/main" id="{1620AD6F-3A9D-513B-0666-7B72603A3C70}"/>
              </a:ext>
            </a:extLst>
          </p:cNvPr>
          <p:cNvGrpSpPr/>
          <p:nvPr/>
        </p:nvGrpSpPr>
        <p:grpSpPr>
          <a:xfrm>
            <a:off x="5711801" y="3063503"/>
            <a:ext cx="2385363" cy="1518796"/>
            <a:chOff x="4202861" y="3248856"/>
            <a:chExt cx="2385363" cy="1518796"/>
          </a:xfrm>
        </p:grpSpPr>
        <p:sp>
          <p:nvSpPr>
            <p:cNvPr id="70" name="Rectangle 69">
              <a:extLst>
                <a:ext uri="{FF2B5EF4-FFF2-40B4-BE49-F238E27FC236}">
                  <a16:creationId xmlns:a16="http://schemas.microsoft.com/office/drawing/2014/main" id="{3955F70E-E7A4-3A1D-4A07-315B29AB4DEF}"/>
                </a:ext>
              </a:extLst>
            </p:cNvPr>
            <p:cNvSpPr/>
            <p:nvPr/>
          </p:nvSpPr>
          <p:spPr>
            <a:xfrm>
              <a:off x="4254158" y="3851400"/>
              <a:ext cx="389850" cy="461665"/>
            </a:xfrm>
            <a:prstGeom prst="rect">
              <a:avLst/>
            </a:prstGeom>
          </p:spPr>
          <p:txBody>
            <a:bodyPr wrap="none">
              <a:spAutoFit/>
            </a:bodyPr>
            <a:lstStyle/>
            <a:p>
              <a:r>
                <a:rPr lang="en-US" altLang="zh-CN" dirty="0">
                  <a:solidFill>
                    <a:srgbClr val="0070C0"/>
                  </a:solidFill>
                  <a:latin typeface="Roboto"/>
                </a:rPr>
                <a:t>B</a:t>
              </a:r>
              <a:endParaRPr lang="en-US" dirty="0">
                <a:solidFill>
                  <a:srgbClr val="0070C0"/>
                </a:solidFill>
              </a:endParaRPr>
            </a:p>
          </p:txBody>
        </p:sp>
        <p:sp>
          <p:nvSpPr>
            <p:cNvPr id="71" name="Rectangle 70">
              <a:extLst>
                <a:ext uri="{FF2B5EF4-FFF2-40B4-BE49-F238E27FC236}">
                  <a16:creationId xmlns:a16="http://schemas.microsoft.com/office/drawing/2014/main" id="{E8F32F54-E668-7278-8A5C-54E38E20872B}"/>
                </a:ext>
              </a:extLst>
            </p:cNvPr>
            <p:cNvSpPr/>
            <p:nvPr/>
          </p:nvSpPr>
          <p:spPr>
            <a:xfrm>
              <a:off x="6138261" y="3826189"/>
              <a:ext cx="407484" cy="461665"/>
            </a:xfrm>
            <a:prstGeom prst="rect">
              <a:avLst/>
            </a:prstGeom>
          </p:spPr>
          <p:txBody>
            <a:bodyPr wrap="none">
              <a:spAutoFit/>
            </a:bodyPr>
            <a:lstStyle/>
            <a:p>
              <a:r>
                <a:rPr lang="en-US" altLang="zh-CN" dirty="0">
                  <a:solidFill>
                    <a:srgbClr val="0070C0"/>
                  </a:solidFill>
                  <a:latin typeface="Roboto"/>
                </a:rPr>
                <a:t>C</a:t>
              </a:r>
              <a:endParaRPr lang="en-US" dirty="0">
                <a:solidFill>
                  <a:srgbClr val="0070C0"/>
                </a:solidFill>
              </a:endParaRPr>
            </a:p>
          </p:txBody>
        </p:sp>
        <p:cxnSp>
          <p:nvCxnSpPr>
            <p:cNvPr id="72" name="Straight Connector 71">
              <a:extLst>
                <a:ext uri="{FF2B5EF4-FFF2-40B4-BE49-F238E27FC236}">
                  <a16:creationId xmlns:a16="http://schemas.microsoft.com/office/drawing/2014/main" id="{166BBA4C-8DAE-9529-FC38-737AC49C2FDB}"/>
                </a:ext>
              </a:extLst>
            </p:cNvPr>
            <p:cNvCxnSpPr>
              <a:cxnSpLocks/>
            </p:cNvCxnSpPr>
            <p:nvPr/>
          </p:nvCxnSpPr>
          <p:spPr>
            <a:xfrm flipH="1">
              <a:off x="4431979" y="3371777"/>
              <a:ext cx="286387" cy="500934"/>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73" name="Rectangle 72">
              <a:extLst>
                <a:ext uri="{FF2B5EF4-FFF2-40B4-BE49-F238E27FC236}">
                  <a16:creationId xmlns:a16="http://schemas.microsoft.com/office/drawing/2014/main" id="{66297909-0182-DFD0-A543-54AAFD5E3158}"/>
                </a:ext>
              </a:extLst>
            </p:cNvPr>
            <p:cNvSpPr/>
            <p:nvPr/>
          </p:nvSpPr>
          <p:spPr>
            <a:xfrm>
              <a:off x="4202861" y="4305987"/>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sp>
          <p:nvSpPr>
            <p:cNvPr id="74" name="Rectangle 73">
              <a:extLst>
                <a:ext uri="{FF2B5EF4-FFF2-40B4-BE49-F238E27FC236}">
                  <a16:creationId xmlns:a16="http://schemas.microsoft.com/office/drawing/2014/main" id="{D9626710-2019-D623-AF10-668E78E1BEE6}"/>
                </a:ext>
              </a:extLst>
            </p:cNvPr>
            <p:cNvSpPr/>
            <p:nvPr/>
          </p:nvSpPr>
          <p:spPr>
            <a:xfrm>
              <a:off x="6095781" y="4287854"/>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cxnSp>
          <p:nvCxnSpPr>
            <p:cNvPr id="75" name="Straight Connector 74">
              <a:extLst>
                <a:ext uri="{FF2B5EF4-FFF2-40B4-BE49-F238E27FC236}">
                  <a16:creationId xmlns:a16="http://schemas.microsoft.com/office/drawing/2014/main" id="{FDCDD9EF-E899-ED49-07B4-C087C38BB453}"/>
                </a:ext>
              </a:extLst>
            </p:cNvPr>
            <p:cNvCxnSpPr>
              <a:cxnSpLocks/>
            </p:cNvCxnSpPr>
            <p:nvPr/>
          </p:nvCxnSpPr>
          <p:spPr>
            <a:xfrm>
              <a:off x="5048053" y="3248856"/>
              <a:ext cx="1137651" cy="594598"/>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E41F262A-9F47-B15A-FE33-74B97617A4F6}"/>
              </a:ext>
            </a:extLst>
          </p:cNvPr>
          <p:cNvGrpSpPr/>
          <p:nvPr/>
        </p:nvGrpSpPr>
        <p:grpSpPr>
          <a:xfrm>
            <a:off x="4114162" y="4081971"/>
            <a:ext cx="790084" cy="1223138"/>
            <a:chOff x="3118377" y="4174156"/>
            <a:chExt cx="790084" cy="1223138"/>
          </a:xfrm>
        </p:grpSpPr>
        <p:sp>
          <p:nvSpPr>
            <p:cNvPr id="77" name="Rectangle 76">
              <a:extLst>
                <a:ext uri="{FF2B5EF4-FFF2-40B4-BE49-F238E27FC236}">
                  <a16:creationId xmlns:a16="http://schemas.microsoft.com/office/drawing/2014/main" id="{C543DF1A-30F7-49BB-0964-84DD6471E09E}"/>
                </a:ext>
              </a:extLst>
            </p:cNvPr>
            <p:cNvSpPr/>
            <p:nvPr/>
          </p:nvSpPr>
          <p:spPr>
            <a:xfrm>
              <a:off x="3295793" y="4718768"/>
              <a:ext cx="612668" cy="461665"/>
            </a:xfrm>
            <a:prstGeom prst="rect">
              <a:avLst/>
            </a:prstGeom>
          </p:spPr>
          <p:txBody>
            <a:bodyPr wrap="none">
              <a:spAutoFit/>
            </a:bodyPr>
            <a:lstStyle/>
            <a:p>
              <a:r>
                <a:rPr lang="en-US" dirty="0">
                  <a:solidFill>
                    <a:srgbClr val="0070C0"/>
                  </a:solidFill>
                  <a:latin typeface="Roboto"/>
                </a:rPr>
                <a:t>A</a:t>
              </a:r>
              <a:r>
                <a:rPr lang="en-US" altLang="zh-CN" dirty="0">
                  <a:solidFill>
                    <a:srgbClr val="0070C0"/>
                  </a:solidFill>
                  <a:latin typeface="Roboto"/>
                </a:rPr>
                <a:t>C</a:t>
              </a:r>
              <a:endParaRPr lang="en-US" dirty="0">
                <a:solidFill>
                  <a:srgbClr val="0070C0"/>
                </a:solidFill>
              </a:endParaRPr>
            </a:p>
          </p:txBody>
        </p:sp>
        <p:cxnSp>
          <p:nvCxnSpPr>
            <p:cNvPr id="78" name="Straight Connector 77">
              <a:extLst>
                <a:ext uri="{FF2B5EF4-FFF2-40B4-BE49-F238E27FC236}">
                  <a16:creationId xmlns:a16="http://schemas.microsoft.com/office/drawing/2014/main" id="{64D58803-57B7-0442-E086-D2C94197D21C}"/>
                </a:ext>
              </a:extLst>
            </p:cNvPr>
            <p:cNvCxnSpPr>
              <a:cxnSpLocks/>
            </p:cNvCxnSpPr>
            <p:nvPr/>
          </p:nvCxnSpPr>
          <p:spPr>
            <a:xfrm>
              <a:off x="3118377" y="4174156"/>
              <a:ext cx="449457" cy="53186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a:extLst>
                <a:ext uri="{FF2B5EF4-FFF2-40B4-BE49-F238E27FC236}">
                  <a16:creationId xmlns:a16="http://schemas.microsoft.com/office/drawing/2014/main" id="{8D993D08-1133-0B4E-B6A3-75516491A7B0}"/>
                </a:ext>
              </a:extLst>
            </p:cNvPr>
            <p:cNvSpPr/>
            <p:nvPr/>
          </p:nvSpPr>
          <p:spPr>
            <a:xfrm>
              <a:off x="3362707" y="4935629"/>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grpSp>
      <p:sp>
        <p:nvSpPr>
          <p:cNvPr id="80" name="Rectangle 79">
            <a:extLst>
              <a:ext uri="{FF2B5EF4-FFF2-40B4-BE49-F238E27FC236}">
                <a16:creationId xmlns:a16="http://schemas.microsoft.com/office/drawing/2014/main" id="{E7F147FB-C5A7-56A6-C93E-0B8C66CF9D73}"/>
              </a:ext>
            </a:extLst>
          </p:cNvPr>
          <p:cNvSpPr/>
          <p:nvPr/>
        </p:nvSpPr>
        <p:spPr>
          <a:xfrm>
            <a:off x="5371159" y="5555999"/>
            <a:ext cx="5211683" cy="369332"/>
          </a:xfrm>
          <a:prstGeom prst="rect">
            <a:avLst/>
          </a:prstGeom>
        </p:spPr>
        <p:txBody>
          <a:bodyPr wrap="none">
            <a:spAutoFit/>
          </a:bodyPr>
          <a:lstStyle/>
          <a:p>
            <a:r>
              <a:rPr lang="en-US" altLang="zh-CN" sz="1800" b="1" dirty="0">
                <a:solidFill>
                  <a:srgbClr val="950001"/>
                </a:solidFill>
              </a:rPr>
              <a:t>Child-branches</a:t>
            </a:r>
            <a:r>
              <a:rPr lang="zh-CN" altLang="en-US" sz="1800" b="1" dirty="0">
                <a:solidFill>
                  <a:srgbClr val="950001"/>
                </a:solidFill>
              </a:rPr>
              <a:t> </a:t>
            </a:r>
            <a:r>
              <a:rPr lang="en-US" altLang="zh-CN" sz="1800" b="1" dirty="0">
                <a:solidFill>
                  <a:srgbClr val="950001"/>
                </a:solidFill>
              </a:rPr>
              <a:t>are</a:t>
            </a:r>
            <a:r>
              <a:rPr lang="zh-CN" altLang="en-US" sz="1800" b="1" dirty="0">
                <a:solidFill>
                  <a:srgbClr val="950001"/>
                </a:solidFill>
              </a:rPr>
              <a:t> </a:t>
            </a:r>
            <a:r>
              <a:rPr lang="en-US" altLang="zh-CN" sz="1800" b="1" dirty="0">
                <a:solidFill>
                  <a:srgbClr val="950001"/>
                </a:solidFill>
              </a:rPr>
              <a:t>embarrassingly</a:t>
            </a:r>
            <a:r>
              <a:rPr lang="zh-CN" altLang="en-US" sz="1800" b="1" dirty="0">
                <a:solidFill>
                  <a:srgbClr val="950001"/>
                </a:solidFill>
              </a:rPr>
              <a:t> </a:t>
            </a:r>
            <a:r>
              <a:rPr lang="en-US" altLang="zh-CN" sz="1800" b="1" dirty="0">
                <a:solidFill>
                  <a:srgbClr val="950001"/>
                </a:solidFill>
              </a:rPr>
              <a:t>parallel</a:t>
            </a:r>
            <a:r>
              <a:rPr lang="zh-CN" altLang="en-US" sz="1800" b="1" dirty="0">
                <a:solidFill>
                  <a:srgbClr val="950001"/>
                </a:solidFill>
              </a:rPr>
              <a:t> </a:t>
            </a:r>
            <a:r>
              <a:rPr lang="en-US" altLang="zh-CN" sz="1800" b="1" dirty="0">
                <a:solidFill>
                  <a:srgbClr val="950001"/>
                </a:solidFill>
              </a:rPr>
              <a:t>!!!</a:t>
            </a:r>
            <a:endParaRPr lang="en-US" sz="1800" b="1" dirty="0">
              <a:solidFill>
                <a:srgbClr val="950001"/>
              </a:solidFill>
            </a:endParaRPr>
          </a:p>
        </p:txBody>
      </p:sp>
      <p:sp>
        <p:nvSpPr>
          <p:cNvPr id="81" name="Rectangle 80">
            <a:extLst>
              <a:ext uri="{FF2B5EF4-FFF2-40B4-BE49-F238E27FC236}">
                <a16:creationId xmlns:a16="http://schemas.microsoft.com/office/drawing/2014/main" id="{FA4E9C26-53C8-9ED6-6F6E-165A2BAEBA9A}"/>
              </a:ext>
            </a:extLst>
          </p:cNvPr>
          <p:cNvSpPr/>
          <p:nvPr/>
        </p:nvSpPr>
        <p:spPr>
          <a:xfrm>
            <a:off x="5392576" y="4632959"/>
            <a:ext cx="5036379" cy="369332"/>
          </a:xfrm>
          <a:prstGeom prst="rect">
            <a:avLst/>
          </a:prstGeom>
        </p:spPr>
        <p:txBody>
          <a:bodyPr wrap="none">
            <a:spAutoFit/>
          </a:bodyPr>
          <a:lstStyle/>
          <a:p>
            <a:r>
              <a:rPr lang="en-US" altLang="zh-CN" sz="1800" b="1" dirty="0">
                <a:solidFill>
                  <a:srgbClr val="950001"/>
                </a:solidFill>
              </a:rPr>
              <a:t>A</a:t>
            </a:r>
            <a:r>
              <a:rPr lang="zh-CN" altLang="en-US" sz="1800" b="1" dirty="0">
                <a:solidFill>
                  <a:srgbClr val="950001"/>
                </a:solidFill>
              </a:rPr>
              <a:t> </a:t>
            </a:r>
            <a:r>
              <a:rPr lang="en-US" altLang="zh-CN" sz="1800" b="1" dirty="0">
                <a:solidFill>
                  <a:srgbClr val="950001"/>
                </a:solidFill>
              </a:rPr>
              <a:t>stack</a:t>
            </a:r>
            <a:r>
              <a:rPr lang="zh-CN" altLang="en-US" sz="1800" b="1" dirty="0">
                <a:solidFill>
                  <a:srgbClr val="950001"/>
                </a:solidFill>
              </a:rPr>
              <a:t> </a:t>
            </a:r>
            <a:r>
              <a:rPr lang="en-US" altLang="zh-CN" sz="1800" b="1" dirty="0">
                <a:solidFill>
                  <a:srgbClr val="950001"/>
                </a:solidFill>
              </a:rPr>
              <a:t>of</a:t>
            </a:r>
            <a:r>
              <a:rPr lang="zh-CN" altLang="en-US" sz="1800" b="1" dirty="0">
                <a:solidFill>
                  <a:srgbClr val="950001"/>
                </a:solidFill>
              </a:rPr>
              <a:t> </a:t>
            </a:r>
            <a:r>
              <a:rPr lang="en-US" altLang="zh-CN" sz="1800" b="1" dirty="0">
                <a:solidFill>
                  <a:srgbClr val="950001"/>
                </a:solidFill>
              </a:rPr>
              <a:t>projected</a:t>
            </a:r>
            <a:r>
              <a:rPr lang="zh-CN" altLang="en-US" sz="1800" b="1" dirty="0">
                <a:solidFill>
                  <a:srgbClr val="950001"/>
                </a:solidFill>
              </a:rPr>
              <a:t> </a:t>
            </a:r>
            <a:r>
              <a:rPr lang="en-US" altLang="zh-CN" sz="1800" b="1" dirty="0">
                <a:solidFill>
                  <a:srgbClr val="950001"/>
                </a:solidFill>
              </a:rPr>
              <a:t>DBs</a:t>
            </a:r>
            <a:r>
              <a:rPr lang="zh-CN" altLang="en-US" sz="1800" b="1" dirty="0">
                <a:solidFill>
                  <a:srgbClr val="950001"/>
                </a:solidFill>
              </a:rPr>
              <a:t> </a:t>
            </a:r>
            <a:r>
              <a:rPr lang="en-US" altLang="zh-CN" sz="1800" b="1" dirty="0">
                <a:solidFill>
                  <a:srgbClr val="950001"/>
                </a:solidFill>
              </a:rPr>
              <a:t>with</a:t>
            </a:r>
            <a:r>
              <a:rPr lang="zh-CN" altLang="en-US" sz="1800" b="1" dirty="0">
                <a:solidFill>
                  <a:srgbClr val="950001"/>
                </a:solidFill>
              </a:rPr>
              <a:t> </a:t>
            </a:r>
            <a:r>
              <a:rPr lang="en-US" altLang="zh-CN" sz="1800" b="1" dirty="0">
                <a:solidFill>
                  <a:srgbClr val="950001"/>
                </a:solidFill>
              </a:rPr>
              <a:t>shrinking</a:t>
            </a:r>
            <a:r>
              <a:rPr lang="zh-CN" altLang="en-US" sz="1800" b="1" dirty="0">
                <a:solidFill>
                  <a:srgbClr val="950001"/>
                </a:solidFill>
              </a:rPr>
              <a:t> </a:t>
            </a:r>
            <a:r>
              <a:rPr lang="en-US" altLang="zh-CN" sz="1800" b="1" dirty="0">
                <a:solidFill>
                  <a:srgbClr val="950001"/>
                </a:solidFill>
              </a:rPr>
              <a:t>size</a:t>
            </a:r>
            <a:endParaRPr lang="en-US" sz="1800" b="1" dirty="0">
              <a:solidFill>
                <a:srgbClr val="950001"/>
              </a:solidFill>
            </a:endParaRPr>
          </a:p>
        </p:txBody>
      </p:sp>
      <p:sp>
        <p:nvSpPr>
          <p:cNvPr id="83" name="Rectangle 82">
            <a:extLst>
              <a:ext uri="{FF2B5EF4-FFF2-40B4-BE49-F238E27FC236}">
                <a16:creationId xmlns:a16="http://schemas.microsoft.com/office/drawing/2014/main" id="{871A79D9-DE47-789F-A2B9-5A8269404556}"/>
              </a:ext>
            </a:extLst>
          </p:cNvPr>
          <p:cNvSpPr/>
          <p:nvPr/>
        </p:nvSpPr>
        <p:spPr>
          <a:xfrm>
            <a:off x="5406626" y="5116737"/>
            <a:ext cx="4442242" cy="369332"/>
          </a:xfrm>
          <a:prstGeom prst="rect">
            <a:avLst/>
          </a:prstGeom>
        </p:spPr>
        <p:txBody>
          <a:bodyPr wrap="none">
            <a:spAutoFit/>
          </a:bodyPr>
          <a:lstStyle/>
          <a:p>
            <a:r>
              <a:rPr lang="en-US" altLang="zh-CN" sz="1800" b="1" dirty="0">
                <a:solidFill>
                  <a:srgbClr val="950001"/>
                </a:solidFill>
              </a:rPr>
              <a:t>Incremental</a:t>
            </a:r>
            <a:r>
              <a:rPr lang="zh-CN" altLang="en-US" sz="1800" b="1" dirty="0">
                <a:solidFill>
                  <a:srgbClr val="950001"/>
                </a:solidFill>
              </a:rPr>
              <a:t> </a:t>
            </a:r>
            <a:r>
              <a:rPr lang="en-US" altLang="zh-CN" sz="1800" b="1" dirty="0">
                <a:solidFill>
                  <a:srgbClr val="950001"/>
                </a:solidFill>
              </a:rPr>
              <a:t>projected</a:t>
            </a:r>
            <a:r>
              <a:rPr lang="zh-CN" altLang="en-US" sz="1800" b="1" dirty="0">
                <a:solidFill>
                  <a:srgbClr val="950001"/>
                </a:solidFill>
              </a:rPr>
              <a:t> </a:t>
            </a:r>
            <a:r>
              <a:rPr lang="en-US" altLang="zh-CN" sz="1800" b="1" dirty="0">
                <a:solidFill>
                  <a:srgbClr val="950001"/>
                </a:solidFill>
              </a:rPr>
              <a:t>DB</a:t>
            </a:r>
            <a:r>
              <a:rPr lang="zh-CN" altLang="en-US" sz="1800" b="1" dirty="0">
                <a:solidFill>
                  <a:srgbClr val="950001"/>
                </a:solidFill>
              </a:rPr>
              <a:t> </a:t>
            </a:r>
            <a:r>
              <a:rPr lang="en-US" altLang="zh-CN" sz="1800" b="1" dirty="0">
                <a:solidFill>
                  <a:srgbClr val="950001"/>
                </a:solidFill>
              </a:rPr>
              <a:t>construction</a:t>
            </a:r>
            <a:endParaRPr lang="en-US" sz="1800" b="1" dirty="0">
              <a:solidFill>
                <a:srgbClr val="950001"/>
              </a:solidFill>
            </a:endParaRPr>
          </a:p>
        </p:txBody>
      </p:sp>
    </p:spTree>
    <p:extLst>
      <p:ext uri="{BB962C8B-B14F-4D97-AF65-F5344CB8AC3E}">
        <p14:creationId xmlns:p14="http://schemas.microsoft.com/office/powerpoint/2010/main" val="2522162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5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5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49"/>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5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66"/>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6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34" grpId="0"/>
      <p:bldP spid="40" grpId="0"/>
      <p:bldP spid="40" grpId="1"/>
      <p:bldP spid="56" grpId="0"/>
      <p:bldP spid="56" grpId="1"/>
      <p:bldP spid="65" grpId="0"/>
      <p:bldP spid="65" grpId="1"/>
      <p:bldP spid="68" grpId="0"/>
      <p:bldP spid="80" grpId="0"/>
      <p:bldP spid="81" grpId="0"/>
      <p:bldP spid="8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err="1">
                <a:solidFill>
                  <a:srgbClr val="C00000"/>
                </a:solidFill>
                <a:latin typeface="Times New Roman" panose="02020603050405020304" pitchFamily="18" charset="0"/>
                <a:cs typeface="Times New Roman" panose="02020603050405020304" pitchFamily="18" charset="0"/>
              </a:rPr>
              <a:t>PrefixFPM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36</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646331"/>
          </a:xfrm>
          <a:prstGeom prst="rect">
            <a:avLst/>
          </a:prstGeom>
          <a:noFill/>
        </p:spPr>
        <p:txBody>
          <a:bodyPr wrap="square">
            <a:spAutoFit/>
          </a:bodyPr>
          <a:lstStyle/>
          <a:p>
            <a:r>
              <a:rPr lang="en-US" altLang="zh-CN" sz="3600" b="1" dirty="0">
                <a:solidFill>
                  <a:srgbClr val="C00000"/>
                </a:solidFill>
              </a:rPr>
              <a:t>From</a:t>
            </a:r>
            <a:r>
              <a:rPr lang="zh-CN" altLang="en-US" sz="3600" b="1" dirty="0">
                <a:solidFill>
                  <a:srgbClr val="C00000"/>
                </a:solidFill>
              </a:rPr>
              <a:t> </a:t>
            </a:r>
            <a:r>
              <a:rPr lang="en-US" altLang="zh-CN" sz="3600" b="1" dirty="0">
                <a:solidFill>
                  <a:srgbClr val="C00000"/>
                </a:solidFill>
              </a:rPr>
              <a:t>Sequences</a:t>
            </a:r>
            <a:r>
              <a:rPr lang="zh-CN" altLang="en-US" sz="3600" b="1" dirty="0">
                <a:solidFill>
                  <a:srgbClr val="C00000"/>
                </a:solidFill>
              </a:rPr>
              <a:t> </a:t>
            </a:r>
            <a:r>
              <a:rPr lang="en-US" altLang="zh-CN" sz="3600" b="1" dirty="0">
                <a:solidFill>
                  <a:srgbClr val="C00000"/>
                </a:solidFill>
              </a:rPr>
              <a:t>to</a:t>
            </a:r>
            <a:r>
              <a:rPr lang="zh-CN" altLang="en-US" sz="3600" b="1" dirty="0">
                <a:solidFill>
                  <a:srgbClr val="C00000"/>
                </a:solidFill>
              </a:rPr>
              <a:t> </a:t>
            </a:r>
            <a:r>
              <a:rPr lang="en-US" altLang="zh-CN" sz="3600" b="1" dirty="0">
                <a:solidFill>
                  <a:srgbClr val="C00000"/>
                </a:solidFill>
              </a:rPr>
              <a:t>Graphs</a:t>
            </a:r>
            <a:endParaRPr lang="en-US" sz="3600" b="1" dirty="0">
              <a:solidFill>
                <a:srgbClr val="C00000"/>
              </a:solidFill>
            </a:endParaRPr>
          </a:p>
        </p:txBody>
      </p:sp>
      <p:pic>
        <p:nvPicPr>
          <p:cNvPr id="3" name="Picture 2">
            <a:extLst>
              <a:ext uri="{FF2B5EF4-FFF2-40B4-BE49-F238E27FC236}">
                <a16:creationId xmlns:a16="http://schemas.microsoft.com/office/drawing/2014/main" id="{B341BB5E-44C0-8CBB-6D2A-39BE5F3219F6}"/>
              </a:ext>
            </a:extLst>
          </p:cNvPr>
          <p:cNvPicPr>
            <a:picLocks noChangeAspect="1"/>
          </p:cNvPicPr>
          <p:nvPr/>
        </p:nvPicPr>
        <p:blipFill>
          <a:blip r:embed="rId3"/>
          <a:stretch>
            <a:fillRect/>
          </a:stretch>
        </p:blipFill>
        <p:spPr>
          <a:xfrm>
            <a:off x="802141" y="3746513"/>
            <a:ext cx="7554317" cy="1875904"/>
          </a:xfrm>
          <a:prstGeom prst="rect">
            <a:avLst/>
          </a:prstGeom>
        </p:spPr>
      </p:pic>
      <p:sp>
        <p:nvSpPr>
          <p:cNvPr id="7" name="Rectangle 6">
            <a:extLst>
              <a:ext uri="{FF2B5EF4-FFF2-40B4-BE49-F238E27FC236}">
                <a16:creationId xmlns:a16="http://schemas.microsoft.com/office/drawing/2014/main" id="{50D3C56D-E595-B534-54D3-4CFE73C215AE}"/>
              </a:ext>
            </a:extLst>
          </p:cNvPr>
          <p:cNvSpPr/>
          <p:nvPr/>
        </p:nvSpPr>
        <p:spPr>
          <a:xfrm>
            <a:off x="1090173" y="5629585"/>
            <a:ext cx="1890261"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BAB$D$$B$C$ </a:t>
            </a:r>
          </a:p>
        </p:txBody>
      </p:sp>
      <p:sp>
        <p:nvSpPr>
          <p:cNvPr id="8" name="Rectangle 7">
            <a:extLst>
              <a:ext uri="{FF2B5EF4-FFF2-40B4-BE49-F238E27FC236}">
                <a16:creationId xmlns:a16="http://schemas.microsoft.com/office/drawing/2014/main" id="{56C27BE8-3B7C-A832-444F-95D26D5DEA57}"/>
              </a:ext>
            </a:extLst>
          </p:cNvPr>
          <p:cNvSpPr/>
          <p:nvPr/>
        </p:nvSpPr>
        <p:spPr>
          <a:xfrm>
            <a:off x="3821508" y="5629585"/>
            <a:ext cx="1890261"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BAB$D$$</a:t>
            </a:r>
            <a:r>
              <a:rPr lang="en-US" altLang="zh-CN" sz="1800" b="1" dirty="0">
                <a:solidFill>
                  <a:srgbClr val="0070C0"/>
                </a:solidFill>
                <a:latin typeface="Arial" panose="020B0604020202020204" pitchFamily="34" charset="0"/>
                <a:cs typeface="Arial" panose="020B0604020202020204" pitchFamily="34" charset="0"/>
              </a:rPr>
              <a:t>C</a:t>
            </a:r>
            <a:r>
              <a:rPr lang="en-US" sz="1800" b="1" dirty="0">
                <a:solidFill>
                  <a:srgbClr val="0070C0"/>
                </a:solidFill>
                <a:latin typeface="Arial" panose="020B0604020202020204" pitchFamily="34" charset="0"/>
                <a:cs typeface="Arial" panose="020B0604020202020204" pitchFamily="34" charset="0"/>
              </a:rPr>
              <a:t>$</a:t>
            </a:r>
            <a:r>
              <a:rPr lang="en-US" altLang="zh-CN" sz="1800" b="1" dirty="0">
                <a:solidFill>
                  <a:srgbClr val="0070C0"/>
                </a:solidFill>
                <a:latin typeface="Arial" panose="020B0604020202020204" pitchFamily="34" charset="0"/>
                <a:cs typeface="Arial" panose="020B0604020202020204" pitchFamily="34" charset="0"/>
              </a:rPr>
              <a:t>B</a:t>
            </a:r>
            <a:r>
              <a:rPr lang="en-US" sz="1800" b="1" dirty="0">
                <a:solidFill>
                  <a:srgbClr val="0070C0"/>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330DBC10-75B3-0422-3A2A-D413EA6769D3}"/>
              </a:ext>
            </a:extLst>
          </p:cNvPr>
          <p:cNvSpPr/>
          <p:nvPr/>
        </p:nvSpPr>
        <p:spPr>
          <a:xfrm>
            <a:off x="6466197" y="5629585"/>
            <a:ext cx="1890261" cy="369332"/>
          </a:xfrm>
          <a:prstGeom prst="rect">
            <a:avLst/>
          </a:prstGeom>
        </p:spPr>
        <p:txBody>
          <a:bodyPr wrap="none">
            <a:spAutoFit/>
          </a:bodyPr>
          <a:lstStyle/>
          <a:p>
            <a:r>
              <a:rPr lang="en-US" sz="1800" b="1" dirty="0">
                <a:solidFill>
                  <a:srgbClr val="0070C0"/>
                </a:solidFill>
                <a:latin typeface="Arial" panose="020B0604020202020204" pitchFamily="34" charset="0"/>
                <a:cs typeface="Arial" panose="020B0604020202020204" pitchFamily="34" charset="0"/>
              </a:rPr>
              <a:t>B</a:t>
            </a:r>
            <a:r>
              <a:rPr lang="en-US" altLang="zh-CN" sz="1800" b="1" dirty="0">
                <a:solidFill>
                  <a:srgbClr val="0070C0"/>
                </a:solidFill>
                <a:latin typeface="Arial" panose="020B0604020202020204" pitchFamily="34" charset="0"/>
                <a:cs typeface="Arial" panose="020B0604020202020204" pitchFamily="34" charset="0"/>
              </a:rPr>
              <a:t>C$</a:t>
            </a:r>
            <a:r>
              <a:rPr lang="en-US" sz="1800" b="1" dirty="0">
                <a:solidFill>
                  <a:srgbClr val="0070C0"/>
                </a:solidFill>
                <a:latin typeface="Arial" panose="020B0604020202020204" pitchFamily="34" charset="0"/>
                <a:cs typeface="Arial" panose="020B0604020202020204" pitchFamily="34" charset="0"/>
              </a:rPr>
              <a:t>B$</a:t>
            </a:r>
            <a:r>
              <a:rPr lang="en-US" altLang="zh-CN" sz="1800" b="1" dirty="0">
                <a:solidFill>
                  <a:srgbClr val="0070C0"/>
                </a:solidFill>
                <a:latin typeface="Arial" panose="020B0604020202020204" pitchFamily="34" charset="0"/>
                <a:cs typeface="Arial" panose="020B0604020202020204" pitchFamily="34" charset="0"/>
              </a:rPr>
              <a:t>AB</a:t>
            </a:r>
            <a:r>
              <a:rPr lang="en-US" sz="1800" b="1" dirty="0">
                <a:solidFill>
                  <a:srgbClr val="0070C0"/>
                </a:solidFill>
                <a:latin typeface="Arial" panose="020B0604020202020204" pitchFamily="34" charset="0"/>
                <a:cs typeface="Arial" panose="020B0604020202020204" pitchFamily="34" charset="0"/>
              </a:rPr>
              <a:t>$</a:t>
            </a:r>
            <a:r>
              <a:rPr lang="en-US" altLang="zh-CN" sz="1800" b="1" dirty="0">
                <a:solidFill>
                  <a:srgbClr val="0070C0"/>
                </a:solidFill>
                <a:latin typeface="Arial" panose="020B0604020202020204" pitchFamily="34" charset="0"/>
                <a:cs typeface="Arial" panose="020B0604020202020204" pitchFamily="34" charset="0"/>
              </a:rPr>
              <a:t>D</a:t>
            </a:r>
            <a:r>
              <a:rPr lang="en-US" sz="1800" b="1" dirty="0">
                <a:solidFill>
                  <a:srgbClr val="0070C0"/>
                </a:solidFill>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4A499F6E-949E-7EF7-8422-6C5E746E8ACB}"/>
              </a:ext>
            </a:extLst>
          </p:cNvPr>
          <p:cNvSpPr/>
          <p:nvPr/>
        </p:nvSpPr>
        <p:spPr>
          <a:xfrm>
            <a:off x="1374601" y="3207758"/>
            <a:ext cx="5731184" cy="461665"/>
          </a:xfrm>
          <a:prstGeom prst="rect">
            <a:avLst/>
          </a:prstGeom>
        </p:spPr>
        <p:txBody>
          <a:bodyPr wrap="none">
            <a:spAutoFit/>
          </a:bodyPr>
          <a:lstStyle/>
          <a:p>
            <a:r>
              <a:rPr lang="en-US" altLang="zh-CN" sz="2400" b="1" dirty="0">
                <a:solidFill>
                  <a:srgbClr val="950001"/>
                </a:solidFill>
              </a:rPr>
              <a:t>Duplicated</a:t>
            </a:r>
            <a:r>
              <a:rPr lang="zh-CN" altLang="en-US" sz="2400" b="1" dirty="0">
                <a:solidFill>
                  <a:srgbClr val="950001"/>
                </a:solidFill>
              </a:rPr>
              <a:t> </a:t>
            </a:r>
            <a:r>
              <a:rPr lang="en-US" altLang="zh-CN" sz="2400" b="1" dirty="0">
                <a:solidFill>
                  <a:srgbClr val="950001"/>
                </a:solidFill>
              </a:rPr>
              <a:t>patterns</a:t>
            </a:r>
            <a:r>
              <a:rPr lang="zh-CN" altLang="en-US" sz="2400" b="1" dirty="0">
                <a:solidFill>
                  <a:srgbClr val="950001"/>
                </a:solidFill>
              </a:rPr>
              <a:t> </a:t>
            </a:r>
            <a:r>
              <a:rPr lang="en-US" altLang="zh-CN" sz="2400" b="1" dirty="0">
                <a:solidFill>
                  <a:srgbClr val="950001"/>
                </a:solidFill>
              </a:rPr>
              <a:t>for</a:t>
            </a:r>
            <a:r>
              <a:rPr lang="zh-CN" altLang="en-US" sz="2400" b="1" dirty="0">
                <a:solidFill>
                  <a:srgbClr val="950001"/>
                </a:solidFill>
              </a:rPr>
              <a:t> </a:t>
            </a:r>
            <a:r>
              <a:rPr lang="en-US" altLang="zh-CN" sz="2400" b="1" dirty="0">
                <a:solidFill>
                  <a:srgbClr val="950001"/>
                </a:solidFill>
              </a:rPr>
              <a:t>different</a:t>
            </a:r>
            <a:r>
              <a:rPr lang="zh-CN" altLang="en-US" sz="2400" b="1" dirty="0">
                <a:solidFill>
                  <a:srgbClr val="950001"/>
                </a:solidFill>
              </a:rPr>
              <a:t> </a:t>
            </a:r>
            <a:r>
              <a:rPr lang="en-US" altLang="zh-CN" sz="2400" b="1" dirty="0">
                <a:solidFill>
                  <a:srgbClr val="950001"/>
                </a:solidFill>
              </a:rPr>
              <a:t>sequences</a:t>
            </a:r>
            <a:endParaRPr lang="en-US" sz="2400" b="1" dirty="0">
              <a:solidFill>
                <a:srgbClr val="950001"/>
              </a:solidFill>
            </a:endParaRPr>
          </a:p>
        </p:txBody>
      </p:sp>
      <p:sp>
        <p:nvSpPr>
          <p:cNvPr id="11" name="Rectangle 10">
            <a:extLst>
              <a:ext uri="{FF2B5EF4-FFF2-40B4-BE49-F238E27FC236}">
                <a16:creationId xmlns:a16="http://schemas.microsoft.com/office/drawing/2014/main" id="{61436F96-8DEF-D40B-7844-6A023B242E5F}"/>
              </a:ext>
            </a:extLst>
          </p:cNvPr>
          <p:cNvSpPr/>
          <p:nvPr/>
        </p:nvSpPr>
        <p:spPr>
          <a:xfrm>
            <a:off x="703422" y="6005116"/>
            <a:ext cx="2620974" cy="461665"/>
          </a:xfrm>
          <a:prstGeom prst="rect">
            <a:avLst/>
          </a:prstGeom>
        </p:spPr>
        <p:txBody>
          <a:bodyPr wrap="none">
            <a:spAutoFit/>
          </a:bodyPr>
          <a:lstStyle/>
          <a:p>
            <a:r>
              <a:rPr lang="en-US" altLang="zh-CN" sz="2400" b="1" dirty="0">
                <a:solidFill>
                  <a:srgbClr val="FF0000"/>
                </a:solidFill>
              </a:rPr>
              <a:t>canonical</a:t>
            </a:r>
            <a:r>
              <a:rPr lang="zh-CN" altLang="en-US" sz="2400" b="1" dirty="0">
                <a:solidFill>
                  <a:srgbClr val="FF0000"/>
                </a:solidFill>
              </a:rPr>
              <a:t> </a:t>
            </a:r>
            <a:r>
              <a:rPr lang="en-US" altLang="zh-CN" sz="2400" b="1" dirty="0">
                <a:solidFill>
                  <a:srgbClr val="FF0000"/>
                </a:solidFill>
              </a:rPr>
              <a:t>encoding</a:t>
            </a:r>
            <a:endParaRPr lang="en-US" sz="2400" dirty="0">
              <a:solidFill>
                <a:srgbClr val="FF0000"/>
              </a:solidFill>
            </a:endParaRPr>
          </a:p>
        </p:txBody>
      </p:sp>
      <p:sp>
        <p:nvSpPr>
          <p:cNvPr id="12" name="Oval 11">
            <a:extLst>
              <a:ext uri="{FF2B5EF4-FFF2-40B4-BE49-F238E27FC236}">
                <a16:creationId xmlns:a16="http://schemas.microsoft.com/office/drawing/2014/main" id="{2A52FEA0-B07D-D86D-4BD4-B852E9EF4161}"/>
              </a:ext>
            </a:extLst>
          </p:cNvPr>
          <p:cNvSpPr/>
          <p:nvPr/>
        </p:nvSpPr>
        <p:spPr>
          <a:xfrm>
            <a:off x="768256" y="5589104"/>
            <a:ext cx="2491307" cy="453642"/>
          </a:xfrm>
          <a:prstGeom prst="ellipse">
            <a:avLst/>
          </a:prstGeom>
          <a:ln>
            <a:solidFill>
              <a:srgbClr val="FF000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F84A5538-8749-A7A4-B79F-B3721F746456}"/>
              </a:ext>
            </a:extLst>
          </p:cNvPr>
          <p:cNvSpPr/>
          <p:nvPr/>
        </p:nvSpPr>
        <p:spPr>
          <a:xfrm>
            <a:off x="6950172" y="164993"/>
            <a:ext cx="5341952" cy="461665"/>
          </a:xfrm>
          <a:prstGeom prst="rect">
            <a:avLst/>
          </a:prstGeom>
        </p:spPr>
        <p:txBody>
          <a:bodyPr wrap="square">
            <a:spAutoFit/>
          </a:bodyPr>
          <a:lstStyle/>
          <a:p>
            <a:r>
              <a:rPr lang="en-US" altLang="zh-CN" sz="2400" b="1" dirty="0">
                <a:solidFill>
                  <a:srgbClr val="950001"/>
                </a:solidFill>
              </a:rPr>
              <a:t>Deduplicate</a:t>
            </a:r>
            <a:r>
              <a:rPr lang="zh-CN" altLang="en-US" sz="2400" b="1" dirty="0">
                <a:solidFill>
                  <a:srgbClr val="950001"/>
                </a:solidFill>
              </a:rPr>
              <a:t> </a:t>
            </a:r>
            <a:r>
              <a:rPr lang="en-US" altLang="zh-CN" sz="2400" b="1" dirty="0">
                <a:solidFill>
                  <a:srgbClr val="950001"/>
                </a:solidFill>
              </a:rPr>
              <a:t>by</a:t>
            </a:r>
            <a:r>
              <a:rPr lang="zh-CN" altLang="en-US" sz="2400" b="1" dirty="0">
                <a:solidFill>
                  <a:srgbClr val="950001"/>
                </a:solidFill>
              </a:rPr>
              <a:t> </a:t>
            </a:r>
            <a:r>
              <a:rPr lang="en-US" altLang="zh-CN" sz="2400" b="1" dirty="0">
                <a:solidFill>
                  <a:srgbClr val="950001"/>
                </a:solidFill>
              </a:rPr>
              <a:t>canonical</a:t>
            </a:r>
            <a:r>
              <a:rPr lang="zh-CN" altLang="en-US" sz="2400" b="1" dirty="0">
                <a:solidFill>
                  <a:srgbClr val="950001"/>
                </a:solidFill>
              </a:rPr>
              <a:t> </a:t>
            </a:r>
            <a:r>
              <a:rPr lang="en-US" altLang="zh-CN" sz="2400" b="1" dirty="0">
                <a:solidFill>
                  <a:srgbClr val="950001"/>
                </a:solidFill>
              </a:rPr>
              <a:t>encoding</a:t>
            </a:r>
            <a:endParaRPr lang="en-US" sz="2400" b="1" dirty="0">
              <a:solidFill>
                <a:srgbClr val="950001"/>
              </a:solidFill>
            </a:endParaRPr>
          </a:p>
        </p:txBody>
      </p:sp>
      <p:pic>
        <p:nvPicPr>
          <p:cNvPr id="15" name="Picture 14">
            <a:extLst>
              <a:ext uri="{FF2B5EF4-FFF2-40B4-BE49-F238E27FC236}">
                <a16:creationId xmlns:a16="http://schemas.microsoft.com/office/drawing/2014/main" id="{BDC90E63-B796-D09E-AD7D-B8B52854EF0F}"/>
              </a:ext>
            </a:extLst>
          </p:cNvPr>
          <p:cNvPicPr>
            <a:picLocks noChangeAspect="1"/>
          </p:cNvPicPr>
          <p:nvPr/>
        </p:nvPicPr>
        <p:blipFill>
          <a:blip r:embed="rId4"/>
          <a:stretch>
            <a:fillRect/>
          </a:stretch>
        </p:blipFill>
        <p:spPr>
          <a:xfrm>
            <a:off x="7753719" y="584104"/>
            <a:ext cx="3734859" cy="2653179"/>
          </a:xfrm>
          <a:prstGeom prst="rect">
            <a:avLst/>
          </a:prstGeom>
        </p:spPr>
      </p:pic>
    </p:spTree>
    <p:extLst>
      <p:ext uri="{BB962C8B-B14F-4D97-AF65-F5344CB8AC3E}">
        <p14:creationId xmlns:p14="http://schemas.microsoft.com/office/powerpoint/2010/main" val="375539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err="1">
                <a:solidFill>
                  <a:srgbClr val="C00000"/>
                </a:solidFill>
                <a:latin typeface="Times New Roman" panose="02020603050405020304" pitchFamily="18" charset="0"/>
                <a:cs typeface="Times New Roman" panose="02020603050405020304" pitchFamily="18" charset="0"/>
              </a:rPr>
              <a:t>PrefixFPM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37</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646331"/>
          </a:xfrm>
          <a:prstGeom prst="rect">
            <a:avLst/>
          </a:prstGeom>
          <a:noFill/>
        </p:spPr>
        <p:txBody>
          <a:bodyPr wrap="square">
            <a:spAutoFit/>
          </a:bodyPr>
          <a:lstStyle/>
          <a:p>
            <a:r>
              <a:rPr lang="en-US" altLang="zh-CN" sz="3600" b="1" dirty="0">
                <a:solidFill>
                  <a:srgbClr val="C00000"/>
                </a:solidFill>
              </a:rPr>
              <a:t>Task</a:t>
            </a:r>
            <a:r>
              <a:rPr lang="zh-CN" altLang="en-US" sz="3600" b="1" dirty="0">
                <a:solidFill>
                  <a:srgbClr val="C00000"/>
                </a:solidFill>
              </a:rPr>
              <a:t> </a:t>
            </a:r>
            <a:r>
              <a:rPr lang="en-US" altLang="zh-CN" sz="3600" b="1" dirty="0">
                <a:solidFill>
                  <a:srgbClr val="C00000"/>
                </a:solidFill>
              </a:rPr>
              <a:t>Parallelism</a:t>
            </a:r>
            <a:endParaRPr lang="en-US" sz="3600" b="1" dirty="0">
              <a:solidFill>
                <a:srgbClr val="C00000"/>
              </a:solidFill>
            </a:endParaRPr>
          </a:p>
        </p:txBody>
      </p:sp>
      <p:sp>
        <p:nvSpPr>
          <p:cNvPr id="4" name="Rectangle 3">
            <a:extLst>
              <a:ext uri="{FF2B5EF4-FFF2-40B4-BE49-F238E27FC236}">
                <a16:creationId xmlns:a16="http://schemas.microsoft.com/office/drawing/2014/main" id="{AEA62A97-381D-8ACF-BFED-9FBD26B2D738}"/>
              </a:ext>
            </a:extLst>
          </p:cNvPr>
          <p:cNvSpPr/>
          <p:nvPr/>
        </p:nvSpPr>
        <p:spPr>
          <a:xfrm>
            <a:off x="6206872" y="2516141"/>
            <a:ext cx="442750" cy="584775"/>
          </a:xfrm>
          <a:prstGeom prst="rect">
            <a:avLst/>
          </a:prstGeom>
        </p:spPr>
        <p:txBody>
          <a:bodyPr wrap="none">
            <a:spAutoFit/>
          </a:bodyPr>
          <a:lstStyle/>
          <a:p>
            <a:r>
              <a:rPr lang="en-US" sz="3200" dirty="0">
                <a:solidFill>
                  <a:srgbClr val="0070C0"/>
                </a:solidFill>
                <a:latin typeface="Roboto"/>
              </a:rPr>
              <a:t>∅</a:t>
            </a:r>
            <a:endParaRPr lang="en-US" sz="3200" dirty="0">
              <a:solidFill>
                <a:srgbClr val="0070C0"/>
              </a:solidFill>
            </a:endParaRPr>
          </a:p>
        </p:txBody>
      </p:sp>
      <p:sp>
        <p:nvSpPr>
          <p:cNvPr id="5" name="Rectangle 4">
            <a:extLst>
              <a:ext uri="{FF2B5EF4-FFF2-40B4-BE49-F238E27FC236}">
                <a16:creationId xmlns:a16="http://schemas.microsoft.com/office/drawing/2014/main" id="{C73F6A1E-BF33-9FE3-C1BB-3B3BFAE79536}"/>
              </a:ext>
            </a:extLst>
          </p:cNvPr>
          <p:cNvSpPr/>
          <p:nvPr/>
        </p:nvSpPr>
        <p:spPr>
          <a:xfrm>
            <a:off x="4399176" y="5474510"/>
            <a:ext cx="817853" cy="461665"/>
          </a:xfrm>
          <a:prstGeom prst="rect">
            <a:avLst/>
          </a:prstGeom>
        </p:spPr>
        <p:txBody>
          <a:bodyPr wrap="none">
            <a:spAutoFit/>
          </a:bodyPr>
          <a:lstStyle/>
          <a:p>
            <a:r>
              <a:rPr lang="en-US" altLang="zh-CN" dirty="0">
                <a:solidFill>
                  <a:srgbClr val="0070C0"/>
                </a:solidFill>
                <a:latin typeface="Roboto"/>
              </a:rPr>
              <a:t>ABC</a:t>
            </a:r>
            <a:endParaRPr lang="en-US" dirty="0">
              <a:solidFill>
                <a:srgbClr val="0070C0"/>
              </a:solidFill>
            </a:endParaRPr>
          </a:p>
        </p:txBody>
      </p:sp>
      <p:pic>
        <p:nvPicPr>
          <p:cNvPr id="16" name="Picture 15">
            <a:extLst>
              <a:ext uri="{FF2B5EF4-FFF2-40B4-BE49-F238E27FC236}">
                <a16:creationId xmlns:a16="http://schemas.microsoft.com/office/drawing/2014/main" id="{ACFDD234-7A33-975F-F74E-D0925643F444}"/>
              </a:ext>
            </a:extLst>
          </p:cNvPr>
          <p:cNvPicPr>
            <a:picLocks noChangeAspect="1"/>
          </p:cNvPicPr>
          <p:nvPr/>
        </p:nvPicPr>
        <p:blipFill>
          <a:blip r:embed="rId3"/>
          <a:stretch>
            <a:fillRect/>
          </a:stretch>
        </p:blipFill>
        <p:spPr>
          <a:xfrm>
            <a:off x="6813520" y="2446642"/>
            <a:ext cx="689496" cy="689496"/>
          </a:xfrm>
          <a:prstGeom prst="rect">
            <a:avLst/>
          </a:prstGeom>
        </p:spPr>
      </p:pic>
      <p:sp>
        <p:nvSpPr>
          <p:cNvPr id="17" name="Rectangle 16">
            <a:extLst>
              <a:ext uri="{FF2B5EF4-FFF2-40B4-BE49-F238E27FC236}">
                <a16:creationId xmlns:a16="http://schemas.microsoft.com/office/drawing/2014/main" id="{23188645-E120-C428-45BC-0D18F8AE4EF6}"/>
              </a:ext>
            </a:extLst>
          </p:cNvPr>
          <p:cNvSpPr/>
          <p:nvPr/>
        </p:nvSpPr>
        <p:spPr>
          <a:xfrm>
            <a:off x="6659469" y="2306158"/>
            <a:ext cx="1180131" cy="253916"/>
          </a:xfrm>
          <a:prstGeom prst="rect">
            <a:avLst/>
          </a:prstGeom>
        </p:spPr>
        <p:txBody>
          <a:bodyPr wrap="none">
            <a:spAutoFit/>
          </a:bodyPr>
          <a:lstStyle/>
          <a:p>
            <a:r>
              <a:rPr lang="en-US" altLang="zh-CN" sz="1050" b="1" dirty="0">
                <a:solidFill>
                  <a:schemeClr val="accent5">
                    <a:lumMod val="50000"/>
                  </a:schemeClr>
                </a:solidFill>
              </a:rPr>
              <a:t>Transaction</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grpSp>
        <p:nvGrpSpPr>
          <p:cNvPr id="18" name="Group 17">
            <a:extLst>
              <a:ext uri="{FF2B5EF4-FFF2-40B4-BE49-F238E27FC236}">
                <a16:creationId xmlns:a16="http://schemas.microsoft.com/office/drawing/2014/main" id="{6713C36C-E8D8-FEC8-25FB-97D00ECDCE6D}"/>
              </a:ext>
            </a:extLst>
          </p:cNvPr>
          <p:cNvGrpSpPr/>
          <p:nvPr/>
        </p:nvGrpSpPr>
        <p:grpSpPr>
          <a:xfrm>
            <a:off x="2966512" y="3986914"/>
            <a:ext cx="766277" cy="1013157"/>
            <a:chOff x="1043608" y="4173652"/>
            <a:chExt cx="766277" cy="1013157"/>
          </a:xfrm>
        </p:grpSpPr>
        <p:sp>
          <p:nvSpPr>
            <p:cNvPr id="19" name="Rectangle 18">
              <a:extLst>
                <a:ext uri="{FF2B5EF4-FFF2-40B4-BE49-F238E27FC236}">
                  <a16:creationId xmlns:a16="http://schemas.microsoft.com/office/drawing/2014/main" id="{5AA2318A-4FEE-4C77-8F56-0C87AB14CFE2}"/>
                </a:ext>
              </a:extLst>
            </p:cNvPr>
            <p:cNvSpPr/>
            <p:nvPr/>
          </p:nvSpPr>
          <p:spPr>
            <a:xfrm>
              <a:off x="1043608" y="4725144"/>
              <a:ext cx="595035" cy="461665"/>
            </a:xfrm>
            <a:prstGeom prst="rect">
              <a:avLst/>
            </a:prstGeom>
          </p:spPr>
          <p:txBody>
            <a:bodyPr wrap="none">
              <a:spAutoFit/>
            </a:bodyPr>
            <a:lstStyle/>
            <a:p>
              <a:r>
                <a:rPr lang="en-US" dirty="0">
                  <a:solidFill>
                    <a:srgbClr val="0070C0"/>
                  </a:solidFill>
                  <a:latin typeface="Roboto"/>
                </a:rPr>
                <a:t>AA</a:t>
              </a:r>
              <a:endParaRPr lang="en-US" dirty="0">
                <a:solidFill>
                  <a:srgbClr val="0070C0"/>
                </a:solidFill>
              </a:endParaRPr>
            </a:p>
          </p:txBody>
        </p:sp>
        <p:cxnSp>
          <p:nvCxnSpPr>
            <p:cNvPr id="20" name="Straight Connector 19">
              <a:extLst>
                <a:ext uri="{FF2B5EF4-FFF2-40B4-BE49-F238E27FC236}">
                  <a16:creationId xmlns:a16="http://schemas.microsoft.com/office/drawing/2014/main" id="{DBF7DE17-0AA2-8204-6EF8-71BAE07FA0F4}"/>
                </a:ext>
              </a:extLst>
            </p:cNvPr>
            <p:cNvCxnSpPr>
              <a:cxnSpLocks/>
            </p:cNvCxnSpPr>
            <p:nvPr/>
          </p:nvCxnSpPr>
          <p:spPr>
            <a:xfrm flipH="1">
              <a:off x="1321685" y="4173652"/>
              <a:ext cx="488200" cy="576563"/>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9AD3E80A-0F69-9AFD-6F1C-35A16483254D}"/>
              </a:ext>
            </a:extLst>
          </p:cNvPr>
          <p:cNvGrpSpPr/>
          <p:nvPr/>
        </p:nvGrpSpPr>
        <p:grpSpPr>
          <a:xfrm>
            <a:off x="3656007" y="3988174"/>
            <a:ext cx="595035" cy="1011897"/>
            <a:chOff x="1733103" y="4174912"/>
            <a:chExt cx="595035" cy="1011897"/>
          </a:xfrm>
        </p:grpSpPr>
        <p:sp>
          <p:nvSpPr>
            <p:cNvPr id="22" name="Rectangle 21">
              <a:extLst>
                <a:ext uri="{FF2B5EF4-FFF2-40B4-BE49-F238E27FC236}">
                  <a16:creationId xmlns:a16="http://schemas.microsoft.com/office/drawing/2014/main" id="{09456254-5010-2998-73DA-DF14D47FF642}"/>
                </a:ext>
              </a:extLst>
            </p:cNvPr>
            <p:cNvSpPr/>
            <p:nvPr/>
          </p:nvSpPr>
          <p:spPr>
            <a:xfrm>
              <a:off x="1733103" y="4725144"/>
              <a:ext cx="595035" cy="461665"/>
            </a:xfrm>
            <a:prstGeom prst="rect">
              <a:avLst/>
            </a:prstGeom>
          </p:spPr>
          <p:txBody>
            <a:bodyPr wrap="none">
              <a:spAutoFit/>
            </a:bodyPr>
            <a:lstStyle/>
            <a:p>
              <a:r>
                <a:rPr lang="en-US" dirty="0">
                  <a:solidFill>
                    <a:srgbClr val="0070C0"/>
                  </a:solidFill>
                  <a:latin typeface="Roboto"/>
                </a:rPr>
                <a:t>AB</a:t>
              </a:r>
              <a:endParaRPr lang="en-US" dirty="0">
                <a:solidFill>
                  <a:srgbClr val="0070C0"/>
                </a:solidFill>
              </a:endParaRPr>
            </a:p>
          </p:txBody>
        </p:sp>
        <p:cxnSp>
          <p:nvCxnSpPr>
            <p:cNvPr id="23" name="Straight Connector 22">
              <a:extLst>
                <a:ext uri="{FF2B5EF4-FFF2-40B4-BE49-F238E27FC236}">
                  <a16:creationId xmlns:a16="http://schemas.microsoft.com/office/drawing/2014/main" id="{5E7B0279-B121-D8D3-7270-A60282B6ED4F}"/>
                </a:ext>
              </a:extLst>
            </p:cNvPr>
            <p:cNvCxnSpPr>
              <a:cxnSpLocks/>
            </p:cNvCxnSpPr>
            <p:nvPr/>
          </p:nvCxnSpPr>
          <p:spPr>
            <a:xfrm>
              <a:off x="2030620" y="4174912"/>
              <a:ext cx="0" cy="550231"/>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sp>
        <p:nvSpPr>
          <p:cNvPr id="24" name="Rectangle 23">
            <a:extLst>
              <a:ext uri="{FF2B5EF4-FFF2-40B4-BE49-F238E27FC236}">
                <a16:creationId xmlns:a16="http://schemas.microsoft.com/office/drawing/2014/main" id="{B6CD03FA-1AB1-F794-6502-ACD5562CA488}"/>
              </a:ext>
            </a:extLst>
          </p:cNvPr>
          <p:cNvSpPr/>
          <p:nvPr/>
        </p:nvSpPr>
        <p:spPr>
          <a:xfrm>
            <a:off x="2688470" y="5489055"/>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A</a:t>
            </a:r>
            <a:endParaRPr lang="en-US" dirty="0">
              <a:solidFill>
                <a:srgbClr val="0070C0"/>
              </a:solidFill>
            </a:endParaRPr>
          </a:p>
        </p:txBody>
      </p:sp>
      <p:sp>
        <p:nvSpPr>
          <p:cNvPr id="25" name="Rectangle 24">
            <a:extLst>
              <a:ext uri="{FF2B5EF4-FFF2-40B4-BE49-F238E27FC236}">
                <a16:creationId xmlns:a16="http://schemas.microsoft.com/office/drawing/2014/main" id="{25F6AD5E-CBC6-58C9-A038-8AED62FA57E6}"/>
              </a:ext>
            </a:extLst>
          </p:cNvPr>
          <p:cNvSpPr/>
          <p:nvPr/>
        </p:nvSpPr>
        <p:spPr>
          <a:xfrm>
            <a:off x="2966511" y="2333821"/>
            <a:ext cx="2723310" cy="461665"/>
          </a:xfrm>
          <a:prstGeom prst="rect">
            <a:avLst/>
          </a:prstGeom>
        </p:spPr>
        <p:txBody>
          <a:bodyPr wrap="none">
            <a:spAutoFit/>
          </a:bodyPr>
          <a:lstStyle/>
          <a:p>
            <a:r>
              <a:rPr lang="en-US" altLang="zh-CN" sz="2400" b="1" dirty="0">
                <a:solidFill>
                  <a:srgbClr val="950001"/>
                </a:solidFill>
              </a:rPr>
              <a:t>Alphabet</a:t>
            </a:r>
            <a:r>
              <a:rPr lang="zh-CN" altLang="en-US" sz="2400" b="1" dirty="0">
                <a:solidFill>
                  <a:srgbClr val="950001"/>
                </a:solidFill>
              </a:rPr>
              <a:t> </a:t>
            </a:r>
            <a:r>
              <a:rPr lang="en-US" altLang="zh-CN" sz="2400" b="1" dirty="0">
                <a:solidFill>
                  <a:srgbClr val="950001"/>
                </a:solidFill>
              </a:rPr>
              <a:t>is</a:t>
            </a:r>
            <a:r>
              <a:rPr lang="zh-CN" altLang="en-US" sz="2400" b="1" dirty="0">
                <a:solidFill>
                  <a:srgbClr val="950001"/>
                </a:solidFill>
              </a:rPr>
              <a:t> </a:t>
            </a:r>
            <a:r>
              <a:rPr lang="en-US" altLang="zh-CN" sz="2400" b="1" dirty="0">
                <a:solidFill>
                  <a:srgbClr val="950001"/>
                </a:solidFill>
              </a:rPr>
              <a:t>{A,</a:t>
            </a:r>
            <a:r>
              <a:rPr lang="zh-CN" altLang="en-US" sz="2400" b="1" dirty="0">
                <a:solidFill>
                  <a:srgbClr val="950001"/>
                </a:solidFill>
              </a:rPr>
              <a:t> </a:t>
            </a:r>
            <a:r>
              <a:rPr lang="en-US" altLang="zh-CN" sz="2400" b="1" dirty="0">
                <a:solidFill>
                  <a:srgbClr val="950001"/>
                </a:solidFill>
              </a:rPr>
              <a:t>B,</a:t>
            </a:r>
            <a:r>
              <a:rPr lang="zh-CN" altLang="en-US" sz="2400" b="1" dirty="0">
                <a:solidFill>
                  <a:srgbClr val="950001"/>
                </a:solidFill>
              </a:rPr>
              <a:t> </a:t>
            </a:r>
            <a:r>
              <a:rPr lang="en-US" altLang="zh-CN" sz="2400" b="1" dirty="0">
                <a:solidFill>
                  <a:srgbClr val="950001"/>
                </a:solidFill>
              </a:rPr>
              <a:t>C}</a:t>
            </a:r>
            <a:endParaRPr lang="en-US" sz="2400" b="1" dirty="0">
              <a:solidFill>
                <a:srgbClr val="950001"/>
              </a:solidFill>
            </a:endParaRPr>
          </a:p>
        </p:txBody>
      </p:sp>
      <p:grpSp>
        <p:nvGrpSpPr>
          <p:cNvPr id="26" name="Group 25">
            <a:extLst>
              <a:ext uri="{FF2B5EF4-FFF2-40B4-BE49-F238E27FC236}">
                <a16:creationId xmlns:a16="http://schemas.microsoft.com/office/drawing/2014/main" id="{3CD85385-6836-1BC6-D747-8E884FD9E3B6}"/>
              </a:ext>
            </a:extLst>
          </p:cNvPr>
          <p:cNvGrpSpPr/>
          <p:nvPr/>
        </p:nvGrpSpPr>
        <p:grpSpPr>
          <a:xfrm>
            <a:off x="3543823" y="5040820"/>
            <a:ext cx="800219" cy="895356"/>
            <a:chOff x="1980959" y="5314351"/>
            <a:chExt cx="800219" cy="895356"/>
          </a:xfrm>
        </p:grpSpPr>
        <p:sp>
          <p:nvSpPr>
            <p:cNvPr id="27" name="Rectangle 26">
              <a:extLst>
                <a:ext uri="{FF2B5EF4-FFF2-40B4-BE49-F238E27FC236}">
                  <a16:creationId xmlns:a16="http://schemas.microsoft.com/office/drawing/2014/main" id="{4F4137C8-BCE5-F169-1FA6-FE72DBF487DB}"/>
                </a:ext>
              </a:extLst>
            </p:cNvPr>
            <p:cNvSpPr/>
            <p:nvPr/>
          </p:nvSpPr>
          <p:spPr>
            <a:xfrm>
              <a:off x="1980959" y="5748042"/>
              <a:ext cx="800219" cy="461665"/>
            </a:xfrm>
            <a:prstGeom prst="rect">
              <a:avLst/>
            </a:prstGeom>
          </p:spPr>
          <p:txBody>
            <a:bodyPr wrap="none">
              <a:spAutoFit/>
            </a:bodyPr>
            <a:lstStyle/>
            <a:p>
              <a:r>
                <a:rPr lang="en-US" dirty="0">
                  <a:solidFill>
                    <a:srgbClr val="0070C0"/>
                  </a:solidFill>
                  <a:latin typeface="Roboto"/>
                </a:rPr>
                <a:t>AB</a:t>
              </a:r>
              <a:r>
                <a:rPr lang="en-US" altLang="zh-CN" dirty="0">
                  <a:solidFill>
                    <a:srgbClr val="0070C0"/>
                  </a:solidFill>
                  <a:latin typeface="Roboto"/>
                </a:rPr>
                <a:t>B</a:t>
              </a:r>
              <a:endParaRPr lang="en-US" dirty="0">
                <a:solidFill>
                  <a:srgbClr val="0070C0"/>
                </a:solidFill>
              </a:endParaRPr>
            </a:p>
          </p:txBody>
        </p:sp>
        <p:cxnSp>
          <p:nvCxnSpPr>
            <p:cNvPr id="28" name="Straight Connector 27">
              <a:extLst>
                <a:ext uri="{FF2B5EF4-FFF2-40B4-BE49-F238E27FC236}">
                  <a16:creationId xmlns:a16="http://schemas.microsoft.com/office/drawing/2014/main" id="{2CD740A3-54A7-766B-43C2-B0D465D167D3}"/>
                </a:ext>
              </a:extLst>
            </p:cNvPr>
            <p:cNvCxnSpPr>
              <a:cxnSpLocks/>
            </p:cNvCxnSpPr>
            <p:nvPr/>
          </p:nvCxnSpPr>
          <p:spPr>
            <a:xfrm>
              <a:off x="2395225" y="5314351"/>
              <a:ext cx="0" cy="43267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D584203F-6ED1-187D-D1FD-E50B5D7EA177}"/>
              </a:ext>
            </a:extLst>
          </p:cNvPr>
          <p:cNvCxnSpPr>
            <a:cxnSpLocks/>
            <a:endCxn id="5" idx="0"/>
          </p:cNvCxnSpPr>
          <p:nvPr/>
        </p:nvCxnSpPr>
        <p:spPr>
          <a:xfrm>
            <a:off x="4108203" y="5040820"/>
            <a:ext cx="699900" cy="433690"/>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95441850-E9BE-1297-9EAB-4855B89BC758}"/>
              </a:ext>
            </a:extLst>
          </p:cNvPr>
          <p:cNvGrpSpPr/>
          <p:nvPr/>
        </p:nvGrpSpPr>
        <p:grpSpPr>
          <a:xfrm>
            <a:off x="5765725" y="2975325"/>
            <a:ext cx="2385363" cy="1311041"/>
            <a:chOff x="4202861" y="3248856"/>
            <a:chExt cx="2385363" cy="1311041"/>
          </a:xfrm>
        </p:grpSpPr>
        <p:sp>
          <p:nvSpPr>
            <p:cNvPr id="31" name="Rectangle 30">
              <a:extLst>
                <a:ext uri="{FF2B5EF4-FFF2-40B4-BE49-F238E27FC236}">
                  <a16:creationId xmlns:a16="http://schemas.microsoft.com/office/drawing/2014/main" id="{6DC9B4DD-0CC6-D1A6-E6A3-A95ED15971F6}"/>
                </a:ext>
              </a:extLst>
            </p:cNvPr>
            <p:cNvSpPr/>
            <p:nvPr/>
          </p:nvSpPr>
          <p:spPr>
            <a:xfrm>
              <a:off x="4254158" y="3851400"/>
              <a:ext cx="389850" cy="461665"/>
            </a:xfrm>
            <a:prstGeom prst="rect">
              <a:avLst/>
            </a:prstGeom>
          </p:spPr>
          <p:txBody>
            <a:bodyPr wrap="none">
              <a:spAutoFit/>
            </a:bodyPr>
            <a:lstStyle/>
            <a:p>
              <a:r>
                <a:rPr lang="en-US" altLang="zh-CN" dirty="0">
                  <a:solidFill>
                    <a:srgbClr val="0070C0"/>
                  </a:solidFill>
                  <a:latin typeface="Roboto"/>
                </a:rPr>
                <a:t>B</a:t>
              </a:r>
              <a:endParaRPr lang="en-US" dirty="0">
                <a:solidFill>
                  <a:srgbClr val="0070C0"/>
                </a:solidFill>
              </a:endParaRPr>
            </a:p>
          </p:txBody>
        </p:sp>
        <p:sp>
          <p:nvSpPr>
            <p:cNvPr id="32" name="Rectangle 31">
              <a:extLst>
                <a:ext uri="{FF2B5EF4-FFF2-40B4-BE49-F238E27FC236}">
                  <a16:creationId xmlns:a16="http://schemas.microsoft.com/office/drawing/2014/main" id="{54C7B592-79A5-0F1F-18A5-758515771643}"/>
                </a:ext>
              </a:extLst>
            </p:cNvPr>
            <p:cNvSpPr/>
            <p:nvPr/>
          </p:nvSpPr>
          <p:spPr>
            <a:xfrm>
              <a:off x="6138261" y="3826189"/>
              <a:ext cx="407484" cy="461665"/>
            </a:xfrm>
            <a:prstGeom prst="rect">
              <a:avLst/>
            </a:prstGeom>
          </p:spPr>
          <p:txBody>
            <a:bodyPr wrap="none">
              <a:spAutoFit/>
            </a:bodyPr>
            <a:lstStyle/>
            <a:p>
              <a:r>
                <a:rPr lang="en-US" altLang="zh-CN" dirty="0">
                  <a:solidFill>
                    <a:srgbClr val="0070C0"/>
                  </a:solidFill>
                  <a:latin typeface="Roboto"/>
                </a:rPr>
                <a:t>C</a:t>
              </a:r>
              <a:endParaRPr lang="en-US" dirty="0">
                <a:solidFill>
                  <a:srgbClr val="0070C0"/>
                </a:solidFill>
              </a:endParaRPr>
            </a:p>
          </p:txBody>
        </p:sp>
        <p:cxnSp>
          <p:nvCxnSpPr>
            <p:cNvPr id="33" name="Straight Connector 32">
              <a:extLst>
                <a:ext uri="{FF2B5EF4-FFF2-40B4-BE49-F238E27FC236}">
                  <a16:creationId xmlns:a16="http://schemas.microsoft.com/office/drawing/2014/main" id="{AC13837C-8857-BAA3-4AD3-2EA1F6E7F7AF}"/>
                </a:ext>
              </a:extLst>
            </p:cNvPr>
            <p:cNvCxnSpPr>
              <a:cxnSpLocks/>
            </p:cNvCxnSpPr>
            <p:nvPr/>
          </p:nvCxnSpPr>
          <p:spPr>
            <a:xfrm flipH="1">
              <a:off x="4431979" y="3371777"/>
              <a:ext cx="286387" cy="500934"/>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B9E56719-96BF-A29E-CF05-934D6CED47A2}"/>
                </a:ext>
              </a:extLst>
            </p:cNvPr>
            <p:cNvSpPr/>
            <p:nvPr/>
          </p:nvSpPr>
          <p:spPr>
            <a:xfrm>
              <a:off x="4202861" y="4098232"/>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sp>
          <p:nvSpPr>
            <p:cNvPr id="35" name="Rectangle 34">
              <a:extLst>
                <a:ext uri="{FF2B5EF4-FFF2-40B4-BE49-F238E27FC236}">
                  <a16:creationId xmlns:a16="http://schemas.microsoft.com/office/drawing/2014/main" id="{05D55989-C091-1040-BBFD-2D02F5247061}"/>
                </a:ext>
              </a:extLst>
            </p:cNvPr>
            <p:cNvSpPr/>
            <p:nvPr/>
          </p:nvSpPr>
          <p:spPr>
            <a:xfrm>
              <a:off x="6095781" y="4098232"/>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cxnSp>
          <p:nvCxnSpPr>
            <p:cNvPr id="36" name="Straight Connector 35">
              <a:extLst>
                <a:ext uri="{FF2B5EF4-FFF2-40B4-BE49-F238E27FC236}">
                  <a16:creationId xmlns:a16="http://schemas.microsoft.com/office/drawing/2014/main" id="{F89820B0-D8E6-A9F6-4E1B-3A33AB55232A}"/>
                </a:ext>
              </a:extLst>
            </p:cNvPr>
            <p:cNvCxnSpPr>
              <a:cxnSpLocks/>
            </p:cNvCxnSpPr>
            <p:nvPr/>
          </p:nvCxnSpPr>
          <p:spPr>
            <a:xfrm>
              <a:off x="5048053" y="3248856"/>
              <a:ext cx="1137651" cy="594598"/>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grpSp>
      <p:grpSp>
        <p:nvGrpSpPr>
          <p:cNvPr id="37" name="Group 36">
            <a:extLst>
              <a:ext uri="{FF2B5EF4-FFF2-40B4-BE49-F238E27FC236}">
                <a16:creationId xmlns:a16="http://schemas.microsoft.com/office/drawing/2014/main" id="{E02E3E1C-A4C5-AF7E-B97E-41576C8AA383}"/>
              </a:ext>
            </a:extLst>
          </p:cNvPr>
          <p:cNvGrpSpPr/>
          <p:nvPr/>
        </p:nvGrpSpPr>
        <p:grpSpPr>
          <a:xfrm>
            <a:off x="4168086" y="3993793"/>
            <a:ext cx="871065" cy="1223138"/>
            <a:chOff x="3118377" y="4174156"/>
            <a:chExt cx="871065" cy="1223138"/>
          </a:xfrm>
        </p:grpSpPr>
        <p:sp>
          <p:nvSpPr>
            <p:cNvPr id="38" name="Rectangle 37">
              <a:extLst>
                <a:ext uri="{FF2B5EF4-FFF2-40B4-BE49-F238E27FC236}">
                  <a16:creationId xmlns:a16="http://schemas.microsoft.com/office/drawing/2014/main" id="{DEE2A968-87E5-CCA7-029A-D0FE97A4AAE2}"/>
                </a:ext>
              </a:extLst>
            </p:cNvPr>
            <p:cNvSpPr/>
            <p:nvPr/>
          </p:nvSpPr>
          <p:spPr>
            <a:xfrm>
              <a:off x="3295793" y="4718768"/>
              <a:ext cx="612668" cy="461665"/>
            </a:xfrm>
            <a:prstGeom prst="rect">
              <a:avLst/>
            </a:prstGeom>
          </p:spPr>
          <p:txBody>
            <a:bodyPr wrap="none">
              <a:spAutoFit/>
            </a:bodyPr>
            <a:lstStyle/>
            <a:p>
              <a:r>
                <a:rPr lang="en-US" dirty="0">
                  <a:solidFill>
                    <a:srgbClr val="0070C0"/>
                  </a:solidFill>
                  <a:latin typeface="Roboto"/>
                </a:rPr>
                <a:t>A</a:t>
              </a:r>
              <a:r>
                <a:rPr lang="en-US" altLang="zh-CN" dirty="0">
                  <a:solidFill>
                    <a:srgbClr val="0070C0"/>
                  </a:solidFill>
                  <a:latin typeface="Roboto"/>
                </a:rPr>
                <a:t>C</a:t>
              </a:r>
              <a:endParaRPr lang="en-US" dirty="0">
                <a:solidFill>
                  <a:srgbClr val="0070C0"/>
                </a:solidFill>
              </a:endParaRPr>
            </a:p>
          </p:txBody>
        </p:sp>
        <p:cxnSp>
          <p:nvCxnSpPr>
            <p:cNvPr id="39" name="Straight Connector 38">
              <a:extLst>
                <a:ext uri="{FF2B5EF4-FFF2-40B4-BE49-F238E27FC236}">
                  <a16:creationId xmlns:a16="http://schemas.microsoft.com/office/drawing/2014/main" id="{76D72337-1878-BC99-06AA-F502A895A283}"/>
                </a:ext>
              </a:extLst>
            </p:cNvPr>
            <p:cNvCxnSpPr>
              <a:cxnSpLocks/>
            </p:cNvCxnSpPr>
            <p:nvPr/>
          </p:nvCxnSpPr>
          <p:spPr>
            <a:xfrm>
              <a:off x="3118377" y="4174156"/>
              <a:ext cx="449457" cy="531869"/>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71D7AC64-BF10-87C0-B1FA-BE3916E1A7D4}"/>
                </a:ext>
              </a:extLst>
            </p:cNvPr>
            <p:cNvSpPr/>
            <p:nvPr/>
          </p:nvSpPr>
          <p:spPr>
            <a:xfrm>
              <a:off x="3496999" y="4935629"/>
              <a:ext cx="492443" cy="461665"/>
            </a:xfrm>
            <a:prstGeom prst="rect">
              <a:avLst/>
            </a:prstGeom>
          </p:spPr>
          <p:txBody>
            <a:bodyPr wrap="none">
              <a:spAutoFit/>
            </a:bodyPr>
            <a:lstStyle/>
            <a:p>
              <a:r>
                <a:rPr lang="en-US" altLang="zh-CN" dirty="0">
                  <a:solidFill>
                    <a:srgbClr val="0070C0"/>
                  </a:solidFill>
                  <a:latin typeface="Roboto"/>
                </a:rPr>
                <a:t>…</a:t>
              </a:r>
              <a:endParaRPr lang="en-US" dirty="0">
                <a:solidFill>
                  <a:srgbClr val="0070C0"/>
                </a:solidFill>
              </a:endParaRPr>
            </a:p>
          </p:txBody>
        </p:sp>
      </p:grpSp>
      <p:sp>
        <p:nvSpPr>
          <p:cNvPr id="41" name="Rectangle 40">
            <a:extLst>
              <a:ext uri="{FF2B5EF4-FFF2-40B4-BE49-F238E27FC236}">
                <a16:creationId xmlns:a16="http://schemas.microsoft.com/office/drawing/2014/main" id="{0B2A4B87-ECE8-0666-E95D-E8B0AF251AA9}"/>
              </a:ext>
            </a:extLst>
          </p:cNvPr>
          <p:cNvSpPr/>
          <p:nvPr/>
        </p:nvSpPr>
        <p:spPr>
          <a:xfrm>
            <a:off x="3740029" y="3565532"/>
            <a:ext cx="389850" cy="461665"/>
          </a:xfrm>
          <a:prstGeom prst="rect">
            <a:avLst/>
          </a:prstGeom>
        </p:spPr>
        <p:txBody>
          <a:bodyPr wrap="none">
            <a:spAutoFit/>
          </a:bodyPr>
          <a:lstStyle/>
          <a:p>
            <a:r>
              <a:rPr lang="en-US" altLang="zh-CN" dirty="0">
                <a:solidFill>
                  <a:srgbClr val="0070C0"/>
                </a:solidFill>
                <a:latin typeface="Roboto"/>
              </a:rPr>
              <a:t>A</a:t>
            </a:r>
            <a:endParaRPr lang="en-US" dirty="0">
              <a:solidFill>
                <a:srgbClr val="0070C0"/>
              </a:solidFill>
            </a:endParaRPr>
          </a:p>
        </p:txBody>
      </p:sp>
      <p:cxnSp>
        <p:nvCxnSpPr>
          <p:cNvPr id="42" name="Straight Connector 41">
            <a:extLst>
              <a:ext uri="{FF2B5EF4-FFF2-40B4-BE49-F238E27FC236}">
                <a16:creationId xmlns:a16="http://schemas.microsoft.com/office/drawing/2014/main" id="{7E65D7C3-462C-A492-A7F9-90D748A8F2E4}"/>
              </a:ext>
            </a:extLst>
          </p:cNvPr>
          <p:cNvCxnSpPr>
            <a:cxnSpLocks/>
          </p:cNvCxnSpPr>
          <p:nvPr/>
        </p:nvCxnSpPr>
        <p:spPr>
          <a:xfrm flipH="1">
            <a:off x="4078863" y="2975325"/>
            <a:ext cx="1963576" cy="613375"/>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a:extLst>
              <a:ext uri="{FF2B5EF4-FFF2-40B4-BE49-F238E27FC236}">
                <a16:creationId xmlns:a16="http://schemas.microsoft.com/office/drawing/2014/main" id="{A3EB2067-D9B1-A5D3-A3BF-70DD27EE354E}"/>
              </a:ext>
            </a:extLst>
          </p:cNvPr>
          <p:cNvSpPr/>
          <p:nvPr/>
        </p:nvSpPr>
        <p:spPr>
          <a:xfrm>
            <a:off x="2159318" y="4770835"/>
            <a:ext cx="1058303" cy="307777"/>
          </a:xfrm>
          <a:prstGeom prst="rect">
            <a:avLst/>
          </a:prstGeom>
        </p:spPr>
        <p:txBody>
          <a:bodyPr wrap="none">
            <a:spAutoFit/>
          </a:bodyPr>
          <a:lstStyle/>
          <a:p>
            <a:r>
              <a:rPr lang="en-US" altLang="zh-CN" sz="1400" b="1" dirty="0">
                <a:solidFill>
                  <a:srgbClr val="E50204"/>
                </a:solidFill>
              </a:rPr>
              <a:t>infrequent</a:t>
            </a:r>
            <a:endParaRPr lang="en-US" sz="1400" dirty="0">
              <a:solidFill>
                <a:srgbClr val="E50204"/>
              </a:solidFill>
            </a:endParaRPr>
          </a:p>
        </p:txBody>
      </p:sp>
      <p:pic>
        <p:nvPicPr>
          <p:cNvPr id="44" name="Picture 43">
            <a:extLst>
              <a:ext uri="{FF2B5EF4-FFF2-40B4-BE49-F238E27FC236}">
                <a16:creationId xmlns:a16="http://schemas.microsoft.com/office/drawing/2014/main" id="{9952920E-73F2-B8E6-6760-53294F178D45}"/>
              </a:ext>
            </a:extLst>
          </p:cNvPr>
          <p:cNvPicPr>
            <a:picLocks noChangeAspect="1"/>
          </p:cNvPicPr>
          <p:nvPr/>
        </p:nvPicPr>
        <p:blipFill rotWithShape="1">
          <a:blip r:embed="rId4"/>
          <a:srcRect l="54285"/>
          <a:stretch/>
        </p:blipFill>
        <p:spPr>
          <a:xfrm>
            <a:off x="3032811" y="4806844"/>
            <a:ext cx="292732" cy="287654"/>
          </a:xfrm>
          <a:prstGeom prst="rect">
            <a:avLst/>
          </a:prstGeom>
        </p:spPr>
      </p:pic>
      <p:cxnSp>
        <p:nvCxnSpPr>
          <p:cNvPr id="45" name="Straight Connector 44">
            <a:extLst>
              <a:ext uri="{FF2B5EF4-FFF2-40B4-BE49-F238E27FC236}">
                <a16:creationId xmlns:a16="http://schemas.microsoft.com/office/drawing/2014/main" id="{F7F5D7AA-F96F-6332-EB4B-EB1E9AB70DC8}"/>
              </a:ext>
            </a:extLst>
          </p:cNvPr>
          <p:cNvCxnSpPr>
            <a:cxnSpLocks/>
          </p:cNvCxnSpPr>
          <p:nvPr/>
        </p:nvCxnSpPr>
        <p:spPr>
          <a:xfrm flipH="1">
            <a:off x="3084427" y="5052289"/>
            <a:ext cx="674173" cy="436766"/>
          </a:xfrm>
          <a:prstGeom prst="line">
            <a:avLst/>
          </a:prstGeom>
          <a:ln>
            <a:solidFill>
              <a:schemeClr val="tx1"/>
            </a:solidFill>
            <a:headEnd type="none" w="med" len="med"/>
            <a:tailEnd type="arrow"/>
          </a:ln>
          <a:effectLst/>
        </p:spPr>
        <p:style>
          <a:lnRef idx="2">
            <a:schemeClr val="accent1"/>
          </a:lnRef>
          <a:fillRef idx="0">
            <a:schemeClr val="accent1"/>
          </a:fillRef>
          <a:effectRef idx="1">
            <a:schemeClr val="accent1"/>
          </a:effectRef>
          <a:fontRef idx="minor">
            <a:schemeClr val="tx1"/>
          </a:fontRef>
        </p:style>
      </p:cxnSp>
      <p:sp>
        <p:nvSpPr>
          <p:cNvPr id="46" name="Freeform 45">
            <a:extLst>
              <a:ext uri="{FF2B5EF4-FFF2-40B4-BE49-F238E27FC236}">
                <a16:creationId xmlns:a16="http://schemas.microsoft.com/office/drawing/2014/main" id="{6B2454FD-91BC-6FA6-8B49-E5D5A4A56A3B}"/>
              </a:ext>
            </a:extLst>
          </p:cNvPr>
          <p:cNvSpPr/>
          <p:nvPr/>
        </p:nvSpPr>
        <p:spPr>
          <a:xfrm>
            <a:off x="2508610" y="4380724"/>
            <a:ext cx="2949185" cy="1681853"/>
          </a:xfrm>
          <a:custGeom>
            <a:avLst/>
            <a:gdLst>
              <a:gd name="connsiteX0" fmla="*/ 1246526 w 2949185"/>
              <a:gd name="connsiteY0" fmla="*/ 102353 h 1681853"/>
              <a:gd name="connsiteX1" fmla="*/ 953918 w 2949185"/>
              <a:gd name="connsiteY1" fmla="*/ 742433 h 1681853"/>
              <a:gd name="connsiteX2" fmla="*/ 258974 w 2949185"/>
              <a:gd name="connsiteY2" fmla="*/ 1053329 h 1681853"/>
              <a:gd name="connsiteX3" fmla="*/ 76094 w 2949185"/>
              <a:gd name="connsiteY3" fmla="*/ 1583681 h 1681853"/>
              <a:gd name="connsiteX4" fmla="*/ 1447694 w 2949185"/>
              <a:gd name="connsiteY4" fmla="*/ 1675121 h 1681853"/>
              <a:gd name="connsiteX5" fmla="*/ 2929022 w 2949185"/>
              <a:gd name="connsiteY5" fmla="*/ 1492241 h 1681853"/>
              <a:gd name="connsiteX6" fmla="*/ 2270654 w 2949185"/>
              <a:gd name="connsiteY6" fmla="*/ 870449 h 1681853"/>
              <a:gd name="connsiteX7" fmla="*/ 1758590 w 2949185"/>
              <a:gd name="connsiteY7" fmla="*/ 632705 h 1681853"/>
              <a:gd name="connsiteX8" fmla="*/ 1648862 w 2949185"/>
              <a:gd name="connsiteY8" fmla="*/ 84065 h 1681853"/>
              <a:gd name="connsiteX9" fmla="*/ 1301390 w 2949185"/>
              <a:gd name="connsiteY9" fmla="*/ 10913 h 1681853"/>
              <a:gd name="connsiteX10" fmla="*/ 1209950 w 2949185"/>
              <a:gd name="connsiteY10" fmla="*/ 175505 h 168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9185" h="1681853">
                <a:moveTo>
                  <a:pt x="1246526" y="102353"/>
                </a:moveTo>
                <a:cubicBezTo>
                  <a:pt x="1182518" y="343145"/>
                  <a:pt x="1118510" y="583937"/>
                  <a:pt x="953918" y="742433"/>
                </a:cubicBezTo>
                <a:cubicBezTo>
                  <a:pt x="789326" y="900929"/>
                  <a:pt x="405278" y="913121"/>
                  <a:pt x="258974" y="1053329"/>
                </a:cubicBezTo>
                <a:cubicBezTo>
                  <a:pt x="112670" y="1193537"/>
                  <a:pt x="-122026" y="1480049"/>
                  <a:pt x="76094" y="1583681"/>
                </a:cubicBezTo>
                <a:cubicBezTo>
                  <a:pt x="274214" y="1687313"/>
                  <a:pt x="972206" y="1690361"/>
                  <a:pt x="1447694" y="1675121"/>
                </a:cubicBezTo>
                <a:cubicBezTo>
                  <a:pt x="1923182" y="1659881"/>
                  <a:pt x="2791862" y="1626353"/>
                  <a:pt x="2929022" y="1492241"/>
                </a:cubicBezTo>
                <a:cubicBezTo>
                  <a:pt x="3066182" y="1358129"/>
                  <a:pt x="2465726" y="1013705"/>
                  <a:pt x="2270654" y="870449"/>
                </a:cubicBezTo>
                <a:cubicBezTo>
                  <a:pt x="2075582" y="727193"/>
                  <a:pt x="1862222" y="763769"/>
                  <a:pt x="1758590" y="632705"/>
                </a:cubicBezTo>
                <a:cubicBezTo>
                  <a:pt x="1654958" y="501641"/>
                  <a:pt x="1725062" y="187697"/>
                  <a:pt x="1648862" y="84065"/>
                </a:cubicBezTo>
                <a:cubicBezTo>
                  <a:pt x="1572662" y="-19567"/>
                  <a:pt x="1374542" y="-4327"/>
                  <a:pt x="1301390" y="10913"/>
                </a:cubicBezTo>
                <a:cubicBezTo>
                  <a:pt x="1228238" y="26153"/>
                  <a:pt x="1219094" y="100829"/>
                  <a:pt x="1209950" y="175505"/>
                </a:cubicBezTo>
              </a:path>
            </a:pathLst>
          </a:custGeom>
          <a:noFill/>
          <a:ln w="381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Or 46">
            <a:extLst>
              <a:ext uri="{FF2B5EF4-FFF2-40B4-BE49-F238E27FC236}">
                <a16:creationId xmlns:a16="http://schemas.microsoft.com/office/drawing/2014/main" id="{46B99ED4-EC7D-5B10-172A-5EB669D55D32}"/>
              </a:ext>
            </a:extLst>
          </p:cNvPr>
          <p:cNvSpPr/>
          <p:nvPr/>
        </p:nvSpPr>
        <p:spPr>
          <a:xfrm>
            <a:off x="5583988" y="5810948"/>
            <a:ext cx="295972" cy="295972"/>
          </a:xfrm>
          <a:prstGeom prst="flowChartOr">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BCE21438-E0D5-90DE-8D27-F7C1471984A1}"/>
              </a:ext>
            </a:extLst>
          </p:cNvPr>
          <p:cNvSpPr txBox="1"/>
          <p:nvPr/>
        </p:nvSpPr>
        <p:spPr>
          <a:xfrm>
            <a:off x="5277417" y="6091873"/>
            <a:ext cx="1417376" cy="461665"/>
          </a:xfrm>
          <a:prstGeom prst="rect">
            <a:avLst/>
          </a:prstGeom>
          <a:noFill/>
        </p:spPr>
        <p:txBody>
          <a:bodyPr wrap="none" rtlCol="0">
            <a:spAutoFit/>
          </a:bodyPr>
          <a:lstStyle/>
          <a:p>
            <a:r>
              <a:rPr lang="en-US" altLang="zh-CN" dirty="0">
                <a:solidFill>
                  <a:srgbClr val="00B050"/>
                </a:solidFill>
              </a:rPr>
              <a:t>Thread</a:t>
            </a:r>
            <a:r>
              <a:rPr lang="zh-CN" altLang="en-US" dirty="0">
                <a:solidFill>
                  <a:srgbClr val="00B050"/>
                </a:solidFill>
              </a:rPr>
              <a:t> </a:t>
            </a:r>
            <a:r>
              <a:rPr lang="en-US" altLang="zh-CN" dirty="0">
                <a:solidFill>
                  <a:srgbClr val="00B050"/>
                </a:solidFill>
              </a:rPr>
              <a:t>1</a:t>
            </a:r>
            <a:endParaRPr lang="en-US" dirty="0">
              <a:solidFill>
                <a:srgbClr val="00B050"/>
              </a:solidFill>
            </a:endParaRPr>
          </a:p>
        </p:txBody>
      </p:sp>
      <p:sp>
        <p:nvSpPr>
          <p:cNvPr id="49" name="Rounded Rectangle 48">
            <a:extLst>
              <a:ext uri="{FF2B5EF4-FFF2-40B4-BE49-F238E27FC236}">
                <a16:creationId xmlns:a16="http://schemas.microsoft.com/office/drawing/2014/main" id="{943937C2-A202-FD85-C795-144AE2F51216}"/>
              </a:ext>
            </a:extLst>
          </p:cNvPr>
          <p:cNvSpPr/>
          <p:nvPr/>
        </p:nvSpPr>
        <p:spPr>
          <a:xfrm>
            <a:off x="4334664" y="4538405"/>
            <a:ext cx="824215" cy="657711"/>
          </a:xfrm>
          <a:prstGeom prst="roundRect">
            <a:avLst/>
          </a:prstGeom>
          <a:ln w="38100">
            <a:solidFill>
              <a:srgbClr val="7030A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Or 49">
            <a:extLst>
              <a:ext uri="{FF2B5EF4-FFF2-40B4-BE49-F238E27FC236}">
                <a16:creationId xmlns:a16="http://schemas.microsoft.com/office/drawing/2014/main" id="{2E307538-184A-670C-0509-CEAB1B5D3393}"/>
              </a:ext>
            </a:extLst>
          </p:cNvPr>
          <p:cNvSpPr/>
          <p:nvPr/>
        </p:nvSpPr>
        <p:spPr>
          <a:xfrm>
            <a:off x="5433234" y="4863992"/>
            <a:ext cx="295972" cy="295972"/>
          </a:xfrm>
          <a:prstGeom prst="flowChartOr">
            <a:avLst/>
          </a:prstGeom>
          <a:ln>
            <a:solidFill>
              <a:srgbClr val="7030A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a:extLst>
              <a:ext uri="{FF2B5EF4-FFF2-40B4-BE49-F238E27FC236}">
                <a16:creationId xmlns:a16="http://schemas.microsoft.com/office/drawing/2014/main" id="{BAFDDD59-2DC5-E6E4-B477-13BBEC233C47}"/>
              </a:ext>
            </a:extLst>
          </p:cNvPr>
          <p:cNvSpPr txBox="1"/>
          <p:nvPr/>
        </p:nvSpPr>
        <p:spPr>
          <a:xfrm>
            <a:off x="5090767" y="5117275"/>
            <a:ext cx="1417376" cy="461665"/>
          </a:xfrm>
          <a:prstGeom prst="rect">
            <a:avLst/>
          </a:prstGeom>
          <a:noFill/>
        </p:spPr>
        <p:txBody>
          <a:bodyPr wrap="none" rtlCol="0">
            <a:spAutoFit/>
          </a:bodyPr>
          <a:lstStyle/>
          <a:p>
            <a:r>
              <a:rPr lang="en-US" altLang="zh-CN" dirty="0">
                <a:solidFill>
                  <a:srgbClr val="7030A0"/>
                </a:solidFill>
              </a:rPr>
              <a:t>Thread</a:t>
            </a:r>
            <a:r>
              <a:rPr lang="zh-CN" altLang="en-US" dirty="0">
                <a:solidFill>
                  <a:srgbClr val="7030A0"/>
                </a:solidFill>
              </a:rPr>
              <a:t> </a:t>
            </a:r>
            <a:r>
              <a:rPr lang="en-US" altLang="zh-CN" dirty="0">
                <a:solidFill>
                  <a:srgbClr val="7030A0"/>
                </a:solidFill>
              </a:rPr>
              <a:t>2</a:t>
            </a:r>
            <a:endParaRPr lang="en-US" dirty="0">
              <a:solidFill>
                <a:srgbClr val="7030A0"/>
              </a:solidFill>
            </a:endParaRPr>
          </a:p>
        </p:txBody>
      </p:sp>
      <p:sp>
        <p:nvSpPr>
          <p:cNvPr id="52" name="Or 51">
            <a:extLst>
              <a:ext uri="{FF2B5EF4-FFF2-40B4-BE49-F238E27FC236}">
                <a16:creationId xmlns:a16="http://schemas.microsoft.com/office/drawing/2014/main" id="{3B0F5083-E704-6678-D92D-5219941C393E}"/>
              </a:ext>
            </a:extLst>
          </p:cNvPr>
          <p:cNvSpPr/>
          <p:nvPr/>
        </p:nvSpPr>
        <p:spPr>
          <a:xfrm>
            <a:off x="6472920" y="4107420"/>
            <a:ext cx="295972" cy="295972"/>
          </a:xfrm>
          <a:prstGeom prst="flowChartOr">
            <a:avLst/>
          </a:prstGeom>
          <a:ln>
            <a:solidFill>
              <a:srgbClr val="00B05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F049B293-618A-732E-E10C-1720FF4A6672}"/>
              </a:ext>
            </a:extLst>
          </p:cNvPr>
          <p:cNvSpPr txBox="1"/>
          <p:nvPr/>
        </p:nvSpPr>
        <p:spPr>
          <a:xfrm>
            <a:off x="6119432" y="4376399"/>
            <a:ext cx="1417376" cy="461665"/>
          </a:xfrm>
          <a:prstGeom prst="rect">
            <a:avLst/>
          </a:prstGeom>
          <a:noFill/>
        </p:spPr>
        <p:txBody>
          <a:bodyPr wrap="none" rtlCol="0">
            <a:spAutoFit/>
          </a:bodyPr>
          <a:lstStyle/>
          <a:p>
            <a:r>
              <a:rPr lang="en-US" altLang="zh-CN" dirty="0">
                <a:solidFill>
                  <a:srgbClr val="00B050"/>
                </a:solidFill>
              </a:rPr>
              <a:t>Thread</a:t>
            </a:r>
            <a:r>
              <a:rPr lang="zh-CN" altLang="en-US" dirty="0">
                <a:solidFill>
                  <a:srgbClr val="00B050"/>
                </a:solidFill>
              </a:rPr>
              <a:t> </a:t>
            </a:r>
            <a:r>
              <a:rPr lang="en-US" altLang="zh-CN" dirty="0">
                <a:solidFill>
                  <a:srgbClr val="00B050"/>
                </a:solidFill>
              </a:rPr>
              <a:t>3</a:t>
            </a:r>
            <a:endParaRPr lang="en-US" dirty="0">
              <a:solidFill>
                <a:srgbClr val="00B050"/>
              </a:solidFill>
            </a:endParaRPr>
          </a:p>
        </p:txBody>
      </p:sp>
      <p:sp>
        <p:nvSpPr>
          <p:cNvPr id="54" name="Rounded Rectangle 53">
            <a:extLst>
              <a:ext uri="{FF2B5EF4-FFF2-40B4-BE49-F238E27FC236}">
                <a16:creationId xmlns:a16="http://schemas.microsoft.com/office/drawing/2014/main" id="{BC43A909-CB95-214B-4662-36B63B64CD9E}"/>
              </a:ext>
            </a:extLst>
          </p:cNvPr>
          <p:cNvSpPr/>
          <p:nvPr/>
        </p:nvSpPr>
        <p:spPr>
          <a:xfrm>
            <a:off x="5707751" y="3617716"/>
            <a:ext cx="603256" cy="657711"/>
          </a:xfrm>
          <a:prstGeom prst="roundRect">
            <a:avLst/>
          </a:prstGeom>
          <a:ln w="38100">
            <a:solidFill>
              <a:srgbClr val="00B05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AD638053-2313-FCC6-C371-15D2726D151F}"/>
              </a:ext>
            </a:extLst>
          </p:cNvPr>
          <p:cNvSpPr/>
          <p:nvPr/>
        </p:nvSpPr>
        <p:spPr>
          <a:xfrm>
            <a:off x="7586043" y="3599038"/>
            <a:ext cx="611168" cy="657711"/>
          </a:xfrm>
          <a:prstGeom prst="roundRect">
            <a:avLst/>
          </a:prstGeom>
          <a:ln w="38100">
            <a:solidFill>
              <a:srgbClr val="7030A0"/>
            </a:solidFill>
            <a:prstDash val="dash"/>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Or 55">
            <a:extLst>
              <a:ext uri="{FF2B5EF4-FFF2-40B4-BE49-F238E27FC236}">
                <a16:creationId xmlns:a16="http://schemas.microsoft.com/office/drawing/2014/main" id="{52E5D472-BCD8-0EC7-CF61-5F38E49BA1FA}"/>
              </a:ext>
            </a:extLst>
          </p:cNvPr>
          <p:cNvSpPr/>
          <p:nvPr/>
        </p:nvSpPr>
        <p:spPr>
          <a:xfrm>
            <a:off x="8431974" y="4080427"/>
            <a:ext cx="295972" cy="295972"/>
          </a:xfrm>
          <a:prstGeom prst="flowChartOr">
            <a:avLst/>
          </a:prstGeom>
          <a:ln>
            <a:solidFill>
              <a:srgbClr val="7030A0"/>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TextBox 56">
            <a:extLst>
              <a:ext uri="{FF2B5EF4-FFF2-40B4-BE49-F238E27FC236}">
                <a16:creationId xmlns:a16="http://schemas.microsoft.com/office/drawing/2014/main" id="{F2EB4F3B-E6D2-A134-C354-DD3C40E7383C}"/>
              </a:ext>
            </a:extLst>
          </p:cNvPr>
          <p:cNvSpPr txBox="1"/>
          <p:nvPr/>
        </p:nvSpPr>
        <p:spPr>
          <a:xfrm>
            <a:off x="8107162" y="4354628"/>
            <a:ext cx="1417376" cy="461665"/>
          </a:xfrm>
          <a:prstGeom prst="rect">
            <a:avLst/>
          </a:prstGeom>
          <a:noFill/>
        </p:spPr>
        <p:txBody>
          <a:bodyPr wrap="none" rtlCol="0">
            <a:spAutoFit/>
          </a:bodyPr>
          <a:lstStyle/>
          <a:p>
            <a:r>
              <a:rPr lang="en-US" altLang="zh-CN" dirty="0">
                <a:solidFill>
                  <a:srgbClr val="7030A0"/>
                </a:solidFill>
              </a:rPr>
              <a:t>Thread</a:t>
            </a:r>
            <a:r>
              <a:rPr lang="zh-CN" altLang="en-US" dirty="0">
                <a:solidFill>
                  <a:srgbClr val="7030A0"/>
                </a:solidFill>
              </a:rPr>
              <a:t> </a:t>
            </a:r>
            <a:r>
              <a:rPr lang="en-US" altLang="zh-CN" dirty="0">
                <a:solidFill>
                  <a:srgbClr val="7030A0"/>
                </a:solidFill>
              </a:rPr>
              <a:t>4</a:t>
            </a:r>
            <a:endParaRPr lang="en-US" dirty="0">
              <a:solidFill>
                <a:srgbClr val="7030A0"/>
              </a:solidFill>
            </a:endParaRPr>
          </a:p>
        </p:txBody>
      </p:sp>
      <p:pic>
        <p:nvPicPr>
          <p:cNvPr id="58" name="Picture 57">
            <a:extLst>
              <a:ext uri="{FF2B5EF4-FFF2-40B4-BE49-F238E27FC236}">
                <a16:creationId xmlns:a16="http://schemas.microsoft.com/office/drawing/2014/main" id="{1555939E-94D9-DFD6-96E7-3251BFBA0B16}"/>
              </a:ext>
            </a:extLst>
          </p:cNvPr>
          <p:cNvPicPr>
            <a:picLocks noChangeAspect="1"/>
          </p:cNvPicPr>
          <p:nvPr/>
        </p:nvPicPr>
        <p:blipFill>
          <a:blip r:embed="rId3"/>
          <a:stretch>
            <a:fillRect/>
          </a:stretch>
        </p:blipFill>
        <p:spPr>
          <a:xfrm>
            <a:off x="8309765" y="3109672"/>
            <a:ext cx="689496" cy="689496"/>
          </a:xfrm>
          <a:prstGeom prst="rect">
            <a:avLst/>
          </a:prstGeom>
        </p:spPr>
      </p:pic>
      <p:sp>
        <p:nvSpPr>
          <p:cNvPr id="59" name="Rectangle 58">
            <a:extLst>
              <a:ext uri="{FF2B5EF4-FFF2-40B4-BE49-F238E27FC236}">
                <a16:creationId xmlns:a16="http://schemas.microsoft.com/office/drawing/2014/main" id="{F3C6AA44-21EC-85F6-A8D0-BF0D11BF9ED0}"/>
              </a:ext>
            </a:extLst>
          </p:cNvPr>
          <p:cNvSpPr/>
          <p:nvPr/>
        </p:nvSpPr>
        <p:spPr>
          <a:xfrm>
            <a:off x="8196174" y="2969188"/>
            <a:ext cx="1031051" cy="253916"/>
          </a:xfrm>
          <a:prstGeom prst="rect">
            <a:avLst/>
          </a:prstGeom>
        </p:spPr>
        <p:txBody>
          <a:bodyPr wrap="none">
            <a:spAutoFit/>
          </a:bodyPr>
          <a:lstStyle/>
          <a:p>
            <a:r>
              <a:rPr lang="en-US" altLang="zh-CN" sz="1050" b="1" dirty="0">
                <a:solidFill>
                  <a:schemeClr val="accent5">
                    <a:lumMod val="50000"/>
                  </a:schemeClr>
                </a:solidFill>
              </a:rPr>
              <a:t>Projected</a:t>
            </a:r>
            <a:r>
              <a:rPr lang="zh-CN" altLang="en-US" sz="1050" b="1" dirty="0">
                <a:solidFill>
                  <a:schemeClr val="accent5">
                    <a:lumMod val="50000"/>
                  </a:schemeClr>
                </a:solidFill>
              </a:rPr>
              <a:t> </a:t>
            </a:r>
            <a:r>
              <a:rPr lang="en-US" altLang="zh-CN" sz="1050" b="1" dirty="0">
                <a:solidFill>
                  <a:schemeClr val="accent5">
                    <a:lumMod val="50000"/>
                  </a:schemeClr>
                </a:solidFill>
              </a:rPr>
              <a:t>DB</a:t>
            </a:r>
            <a:endParaRPr lang="en-US" sz="1050" dirty="0">
              <a:solidFill>
                <a:schemeClr val="accent5">
                  <a:lumMod val="50000"/>
                </a:schemeClr>
              </a:solidFill>
            </a:endParaRPr>
          </a:p>
        </p:txBody>
      </p:sp>
      <p:sp>
        <p:nvSpPr>
          <p:cNvPr id="60" name="Right Brace 59">
            <a:extLst>
              <a:ext uri="{FF2B5EF4-FFF2-40B4-BE49-F238E27FC236}">
                <a16:creationId xmlns:a16="http://schemas.microsoft.com/office/drawing/2014/main" id="{099622A1-5CCA-CE23-404A-3FA259B1302E}"/>
              </a:ext>
            </a:extLst>
          </p:cNvPr>
          <p:cNvSpPr/>
          <p:nvPr/>
        </p:nvSpPr>
        <p:spPr>
          <a:xfrm>
            <a:off x="7477503" y="2551478"/>
            <a:ext cx="68969" cy="144016"/>
          </a:xfrm>
          <a:prstGeom prst="rightBrace">
            <a:avLst>
              <a:gd name="adj1" fmla="val 45489"/>
              <a:gd name="adj2" fmla="val 50000"/>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Right Brace 60">
            <a:extLst>
              <a:ext uri="{FF2B5EF4-FFF2-40B4-BE49-F238E27FC236}">
                <a16:creationId xmlns:a16="http://schemas.microsoft.com/office/drawing/2014/main" id="{7D0AEFE4-2865-E5C7-05FC-05BF5F23F8A4}"/>
              </a:ext>
            </a:extLst>
          </p:cNvPr>
          <p:cNvSpPr/>
          <p:nvPr/>
        </p:nvSpPr>
        <p:spPr>
          <a:xfrm>
            <a:off x="7478685" y="2721836"/>
            <a:ext cx="68969" cy="144016"/>
          </a:xfrm>
          <a:prstGeom prst="rightBrace">
            <a:avLst>
              <a:gd name="adj1" fmla="val 45489"/>
              <a:gd name="adj2" fmla="val 50000"/>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Right Brace 61">
            <a:extLst>
              <a:ext uri="{FF2B5EF4-FFF2-40B4-BE49-F238E27FC236}">
                <a16:creationId xmlns:a16="http://schemas.microsoft.com/office/drawing/2014/main" id="{0D581377-D234-E05B-3AE3-6BBF66A4E622}"/>
              </a:ext>
            </a:extLst>
          </p:cNvPr>
          <p:cNvSpPr/>
          <p:nvPr/>
        </p:nvSpPr>
        <p:spPr>
          <a:xfrm>
            <a:off x="7478684" y="2891148"/>
            <a:ext cx="68969" cy="144016"/>
          </a:xfrm>
          <a:prstGeom prst="rightBrace">
            <a:avLst>
              <a:gd name="adj1" fmla="val 45489"/>
              <a:gd name="adj2" fmla="val 50000"/>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Or 62">
            <a:extLst>
              <a:ext uri="{FF2B5EF4-FFF2-40B4-BE49-F238E27FC236}">
                <a16:creationId xmlns:a16="http://schemas.microsoft.com/office/drawing/2014/main" id="{C235534E-8C0E-C852-9088-4C9A30C9DB4F}"/>
              </a:ext>
            </a:extLst>
          </p:cNvPr>
          <p:cNvSpPr/>
          <p:nvPr/>
        </p:nvSpPr>
        <p:spPr>
          <a:xfrm>
            <a:off x="7591688" y="2579487"/>
            <a:ext cx="85989" cy="85989"/>
          </a:xfrm>
          <a:prstGeom prst="flowChartOr">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Or 63">
            <a:extLst>
              <a:ext uri="{FF2B5EF4-FFF2-40B4-BE49-F238E27FC236}">
                <a16:creationId xmlns:a16="http://schemas.microsoft.com/office/drawing/2014/main" id="{B449FADE-D951-6C1E-660D-9C8A6A1F33F9}"/>
              </a:ext>
            </a:extLst>
          </p:cNvPr>
          <p:cNvSpPr/>
          <p:nvPr/>
        </p:nvSpPr>
        <p:spPr>
          <a:xfrm>
            <a:off x="7591688" y="2750849"/>
            <a:ext cx="85989" cy="85989"/>
          </a:xfrm>
          <a:prstGeom prst="flowChartOr">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Or 64">
            <a:extLst>
              <a:ext uri="{FF2B5EF4-FFF2-40B4-BE49-F238E27FC236}">
                <a16:creationId xmlns:a16="http://schemas.microsoft.com/office/drawing/2014/main" id="{496D96B8-D0CD-549F-76EE-2E2BBC6130D1}"/>
              </a:ext>
            </a:extLst>
          </p:cNvPr>
          <p:cNvSpPr/>
          <p:nvPr/>
        </p:nvSpPr>
        <p:spPr>
          <a:xfrm>
            <a:off x="7591688" y="2920606"/>
            <a:ext cx="85989" cy="85989"/>
          </a:xfrm>
          <a:prstGeom prst="flowChartOr">
            <a:avLst/>
          </a:prstGeom>
          <a:ln w="12700">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Rectangle 65">
            <a:extLst>
              <a:ext uri="{FF2B5EF4-FFF2-40B4-BE49-F238E27FC236}">
                <a16:creationId xmlns:a16="http://schemas.microsoft.com/office/drawing/2014/main" id="{023E9474-2551-43B3-3C51-194D77CD31D3}"/>
              </a:ext>
            </a:extLst>
          </p:cNvPr>
          <p:cNvSpPr/>
          <p:nvPr/>
        </p:nvSpPr>
        <p:spPr>
          <a:xfrm>
            <a:off x="7791048" y="2637761"/>
            <a:ext cx="3039550" cy="400110"/>
          </a:xfrm>
          <a:prstGeom prst="rect">
            <a:avLst/>
          </a:prstGeom>
        </p:spPr>
        <p:txBody>
          <a:bodyPr wrap="none">
            <a:spAutoFit/>
          </a:bodyPr>
          <a:lstStyle/>
          <a:p>
            <a:r>
              <a:rPr lang="en-US" altLang="zh-CN" sz="2000" b="1" dirty="0">
                <a:solidFill>
                  <a:srgbClr val="950001"/>
                </a:solidFill>
              </a:rPr>
              <a:t>PDB-parallelism</a:t>
            </a:r>
            <a:r>
              <a:rPr lang="zh-CN" altLang="en-US" sz="2000" b="1" dirty="0">
                <a:solidFill>
                  <a:srgbClr val="950001"/>
                </a:solidFill>
              </a:rPr>
              <a:t> </a:t>
            </a:r>
            <a:r>
              <a:rPr lang="en-US" altLang="zh-CN" sz="2000" b="1" dirty="0">
                <a:solidFill>
                  <a:srgbClr val="950001"/>
                </a:solidFill>
              </a:rPr>
              <a:t>(root</a:t>
            </a:r>
            <a:r>
              <a:rPr lang="zh-CN" altLang="en-US" sz="2000" b="1" dirty="0">
                <a:solidFill>
                  <a:srgbClr val="950001"/>
                </a:solidFill>
              </a:rPr>
              <a:t> </a:t>
            </a:r>
            <a:r>
              <a:rPr lang="en-US" altLang="zh-CN" sz="2000" b="1">
                <a:solidFill>
                  <a:srgbClr val="950001"/>
                </a:solidFill>
              </a:rPr>
              <a:t>task)</a:t>
            </a:r>
            <a:endParaRPr lang="en-US" sz="2000" b="1" dirty="0">
              <a:solidFill>
                <a:srgbClr val="950001"/>
              </a:solidFill>
            </a:endParaRPr>
          </a:p>
        </p:txBody>
      </p:sp>
    </p:spTree>
    <p:extLst>
      <p:ext uri="{BB962C8B-B14F-4D97-AF65-F5344CB8AC3E}">
        <p14:creationId xmlns:p14="http://schemas.microsoft.com/office/powerpoint/2010/main" val="334704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p:bldP spid="49" grpId="0" animBg="1"/>
      <p:bldP spid="50" grpId="0" animBg="1"/>
      <p:bldP spid="51" grpId="0"/>
      <p:bldP spid="52" grpId="0" animBg="1"/>
      <p:bldP spid="53" grpId="0"/>
      <p:bldP spid="54" grpId="0" animBg="1"/>
      <p:bldP spid="55" grpId="0" animBg="1"/>
      <p:bldP spid="56" grpId="0" animBg="1"/>
      <p:bldP spid="57" grpId="0"/>
      <p:bldP spid="60" grpId="0" animBg="1"/>
      <p:bldP spid="61" grpId="0" animBg="1"/>
      <p:bldP spid="62" grpId="0" animBg="1"/>
      <p:bldP spid="63" grpId="0" animBg="1"/>
      <p:bldP spid="64" grpId="0" animBg="1"/>
      <p:bldP spid="65" grpId="0" animBg="1"/>
      <p:bldP spid="6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fontScale="90000"/>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Task (T-Thinker)</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38</a:t>
            </a:fld>
            <a:endParaRPr lang="en-US" sz="2000" dirty="0">
              <a:solidFill>
                <a:schemeClr val="tx1"/>
              </a:solidFill>
              <a:latin typeface="Arial" pitchFamily="34" charset="0"/>
              <a:cs typeface="Arial" pitchFamily="34" charset="0"/>
            </a:endParaRPr>
          </a:p>
        </p:txBody>
      </p:sp>
      <p:sp>
        <p:nvSpPr>
          <p:cNvPr id="9" name="Content Placeholder 2">
            <a:extLst>
              <a:ext uri="{FF2B5EF4-FFF2-40B4-BE49-F238E27FC236}">
                <a16:creationId xmlns:a16="http://schemas.microsoft.com/office/drawing/2014/main" id="{6604ADEC-3A45-9B26-7DD2-A9CF745E35EE}"/>
              </a:ext>
            </a:extLst>
          </p:cNvPr>
          <p:cNvSpPr txBox="1">
            <a:spLocks/>
          </p:cNvSpPr>
          <p:nvPr/>
        </p:nvSpPr>
        <p:spPr>
          <a:xfrm>
            <a:off x="814930" y="2240498"/>
            <a:ext cx="8384220" cy="1774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000" dirty="0"/>
          </a:p>
        </p:txBody>
      </p:sp>
      <p:sp>
        <p:nvSpPr>
          <p:cNvPr id="8" name="Content Placeholder 2">
            <a:extLst>
              <a:ext uri="{FF2B5EF4-FFF2-40B4-BE49-F238E27FC236}">
                <a16:creationId xmlns:a16="http://schemas.microsoft.com/office/drawing/2014/main" id="{D314DC58-DE38-6357-B0DF-C00402D798DB}"/>
              </a:ext>
            </a:extLst>
          </p:cNvPr>
          <p:cNvSpPr txBox="1">
            <a:spLocks/>
          </p:cNvSpPr>
          <p:nvPr/>
        </p:nvSpPr>
        <p:spPr>
          <a:xfrm>
            <a:off x="703422" y="1507067"/>
            <a:ext cx="10673648" cy="212055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600" b="1" dirty="0"/>
              <a:t>Due to time limit, we focus on 3 systems</a:t>
            </a:r>
          </a:p>
          <a:p>
            <a:endParaRPr lang="en-US" altLang="zh-CN" sz="800" b="1" dirty="0"/>
          </a:p>
          <a:p>
            <a:r>
              <a:rPr lang="en-US" altLang="zh-CN" sz="3600" b="1" dirty="0">
                <a:solidFill>
                  <a:srgbClr val="0070C0"/>
                </a:solidFill>
              </a:rPr>
              <a:t>G-thinker</a:t>
            </a:r>
          </a:p>
          <a:p>
            <a:pPr marL="457200" indent="-457200">
              <a:buFont typeface="Arial" panose="020B0604020202020204" pitchFamily="34" charset="0"/>
              <a:buChar char="•"/>
            </a:pPr>
            <a:r>
              <a:rPr lang="en-US" altLang="zh-CN" b="1" dirty="0"/>
              <a:t>Subgraph finding: </a:t>
            </a:r>
            <a:r>
              <a:rPr lang="en-US" altLang="zh-CN" dirty="0"/>
              <a:t>dense subgraphs, subgraph matching, …</a:t>
            </a:r>
            <a:endParaRPr lang="en-US" altLang="zh-CN" sz="3200" dirty="0"/>
          </a:p>
          <a:p>
            <a:endParaRPr lang="en-US" altLang="zh-CN" sz="3200" dirty="0"/>
          </a:p>
        </p:txBody>
      </p:sp>
      <p:sp>
        <p:nvSpPr>
          <p:cNvPr id="10" name="Content Placeholder 2">
            <a:extLst>
              <a:ext uri="{FF2B5EF4-FFF2-40B4-BE49-F238E27FC236}">
                <a16:creationId xmlns:a16="http://schemas.microsoft.com/office/drawing/2014/main" id="{2701B0CB-8365-DC1A-5696-D82A41350487}"/>
              </a:ext>
            </a:extLst>
          </p:cNvPr>
          <p:cNvSpPr txBox="1">
            <a:spLocks/>
          </p:cNvSpPr>
          <p:nvPr/>
        </p:nvSpPr>
        <p:spPr>
          <a:xfrm>
            <a:off x="703422" y="3499396"/>
            <a:ext cx="10673648" cy="172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800" b="1" dirty="0"/>
          </a:p>
          <a:p>
            <a:r>
              <a:rPr lang="en-US" altLang="zh-CN" sz="3600" b="1" dirty="0" err="1">
                <a:solidFill>
                  <a:srgbClr val="0070C0"/>
                </a:solidFill>
              </a:rPr>
              <a:t>PrefixFPM</a:t>
            </a:r>
            <a:endParaRPr lang="en-US" altLang="zh-CN" sz="3600" b="1" dirty="0">
              <a:solidFill>
                <a:srgbClr val="0070C0"/>
              </a:solidFill>
            </a:endParaRPr>
          </a:p>
          <a:p>
            <a:pPr marL="457200" indent="-457200">
              <a:buFont typeface="Arial" panose="020B0604020202020204" pitchFamily="34" charset="0"/>
              <a:buChar char="•"/>
            </a:pPr>
            <a:r>
              <a:rPr lang="en-US" altLang="zh-CN" dirty="0"/>
              <a:t>frequent subgraph patterns (</a:t>
            </a:r>
            <a:r>
              <a:rPr lang="en-US" altLang="zh-CN" b="1" dirty="0"/>
              <a:t>many</a:t>
            </a:r>
            <a:r>
              <a:rPr lang="en-US" altLang="zh-CN" dirty="0"/>
              <a:t> </a:t>
            </a:r>
            <a:r>
              <a:rPr lang="en-US" altLang="zh-CN" b="1" dirty="0"/>
              <a:t>small</a:t>
            </a:r>
            <a:r>
              <a:rPr lang="en-US" altLang="zh-CN" dirty="0"/>
              <a:t> </a:t>
            </a:r>
            <a:r>
              <a:rPr lang="en-US" altLang="zh-CN" b="1" dirty="0"/>
              <a:t>graph transactions</a:t>
            </a:r>
            <a:r>
              <a:rPr lang="en-US" altLang="zh-CN" dirty="0"/>
              <a:t>)</a:t>
            </a:r>
            <a:endParaRPr lang="en-US" altLang="zh-CN" sz="3200" dirty="0"/>
          </a:p>
        </p:txBody>
      </p:sp>
      <p:sp>
        <p:nvSpPr>
          <p:cNvPr id="12" name="Content Placeholder 2">
            <a:extLst>
              <a:ext uri="{FF2B5EF4-FFF2-40B4-BE49-F238E27FC236}">
                <a16:creationId xmlns:a16="http://schemas.microsoft.com/office/drawing/2014/main" id="{BCA397B2-7E3D-D436-F82D-4EE47558AF3E}"/>
              </a:ext>
            </a:extLst>
          </p:cNvPr>
          <p:cNvSpPr txBox="1">
            <a:spLocks/>
          </p:cNvSpPr>
          <p:nvPr/>
        </p:nvSpPr>
        <p:spPr>
          <a:xfrm>
            <a:off x="703422" y="4886519"/>
            <a:ext cx="10673648" cy="172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800" b="1" dirty="0"/>
          </a:p>
          <a:p>
            <a:r>
              <a:rPr lang="en-US" altLang="zh-CN" sz="3600" b="1" dirty="0">
                <a:solidFill>
                  <a:srgbClr val="0070C0"/>
                </a:solidFill>
              </a:rPr>
              <a:t>T-FSM</a:t>
            </a:r>
          </a:p>
          <a:p>
            <a:pPr marL="457200" indent="-457200">
              <a:buFont typeface="Arial" panose="020B0604020202020204" pitchFamily="34" charset="0"/>
              <a:buChar char="•"/>
            </a:pPr>
            <a:r>
              <a:rPr lang="en-US" altLang="zh-CN" dirty="0"/>
              <a:t>frequent subgraph patterns (</a:t>
            </a:r>
            <a:r>
              <a:rPr lang="en-US" altLang="zh-CN" b="1" dirty="0"/>
              <a:t>a single big graph</a:t>
            </a:r>
            <a:r>
              <a:rPr lang="en-US" altLang="zh-CN" dirty="0"/>
              <a:t>)</a:t>
            </a:r>
            <a:endParaRPr lang="en-US" altLang="zh-CN" sz="3200" dirty="0"/>
          </a:p>
        </p:txBody>
      </p:sp>
      <p:sp>
        <p:nvSpPr>
          <p:cNvPr id="3" name="Left Arrow 2">
            <a:extLst>
              <a:ext uri="{FF2B5EF4-FFF2-40B4-BE49-F238E27FC236}">
                <a16:creationId xmlns:a16="http://schemas.microsoft.com/office/drawing/2014/main" id="{9DD6A094-F218-EB3C-5202-A43AFC946A5C}"/>
              </a:ext>
            </a:extLst>
          </p:cNvPr>
          <p:cNvSpPr/>
          <p:nvPr/>
        </p:nvSpPr>
        <p:spPr>
          <a:xfrm>
            <a:off x="2128344" y="5107466"/>
            <a:ext cx="725214" cy="581530"/>
          </a:xfrm>
          <a:prstGeom prst="leftArrow">
            <a:avLst/>
          </a:prstGeom>
          <a:solidFill>
            <a:srgbClr val="EF3E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59958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39</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1138773"/>
          </a:xfrm>
          <a:prstGeom prst="rect">
            <a:avLst/>
          </a:prstGeom>
          <a:noFill/>
        </p:spPr>
        <p:txBody>
          <a:bodyPr wrap="square">
            <a:spAutoFit/>
          </a:bodyPr>
          <a:lstStyle/>
          <a:p>
            <a:r>
              <a:rPr lang="en-US" altLang="zh-CN" sz="3600" b="1" dirty="0">
                <a:solidFill>
                  <a:srgbClr val="C00000"/>
                </a:solidFill>
              </a:rPr>
              <a:t>Frequent</a:t>
            </a:r>
            <a:r>
              <a:rPr lang="zh-CN" altLang="en-US" sz="3600" b="1" dirty="0">
                <a:solidFill>
                  <a:srgbClr val="C00000"/>
                </a:solidFill>
              </a:rPr>
              <a:t> </a:t>
            </a:r>
            <a:r>
              <a:rPr lang="en-US" altLang="zh-CN" sz="3600" b="1" dirty="0">
                <a:solidFill>
                  <a:srgbClr val="C00000"/>
                </a:solidFill>
              </a:rPr>
              <a:t>Subgraph</a:t>
            </a:r>
            <a:r>
              <a:rPr lang="zh-CN" altLang="en-US" sz="3600" b="1" dirty="0">
                <a:solidFill>
                  <a:srgbClr val="C00000"/>
                </a:solidFill>
              </a:rPr>
              <a:t> </a:t>
            </a:r>
            <a:r>
              <a:rPr lang="en-US" altLang="zh-CN" sz="3600" b="1" dirty="0">
                <a:solidFill>
                  <a:srgbClr val="C00000"/>
                </a:solidFill>
              </a:rPr>
              <a:t>Patterns</a:t>
            </a:r>
            <a:r>
              <a:rPr lang="zh-CN" altLang="en-US" sz="3600" b="1" dirty="0">
                <a:solidFill>
                  <a:srgbClr val="C00000"/>
                </a:solidFill>
              </a:rPr>
              <a:t> </a:t>
            </a:r>
            <a:r>
              <a:rPr lang="en-US" altLang="zh-CN" sz="3600" b="1" dirty="0">
                <a:solidFill>
                  <a:srgbClr val="C00000"/>
                </a:solidFill>
              </a:rPr>
              <a:t>from</a:t>
            </a:r>
            <a:r>
              <a:rPr lang="zh-CN" altLang="en-US" sz="3600" b="1" dirty="0">
                <a:solidFill>
                  <a:srgbClr val="C00000"/>
                </a:solidFill>
              </a:rPr>
              <a:t> </a:t>
            </a:r>
            <a:r>
              <a:rPr lang="en-US" altLang="zh-CN" sz="3600" b="1" dirty="0">
                <a:solidFill>
                  <a:srgbClr val="C00000"/>
                </a:solidFill>
              </a:rPr>
              <a:t>a</a:t>
            </a:r>
            <a:r>
              <a:rPr lang="zh-CN" altLang="en-US" sz="3600" b="1" dirty="0">
                <a:solidFill>
                  <a:srgbClr val="C00000"/>
                </a:solidFill>
              </a:rPr>
              <a:t> </a:t>
            </a:r>
            <a:r>
              <a:rPr lang="en-US" altLang="zh-CN" sz="3600" b="1" dirty="0">
                <a:solidFill>
                  <a:srgbClr val="C00000"/>
                </a:solidFill>
              </a:rPr>
              <a:t>Big</a:t>
            </a:r>
            <a:r>
              <a:rPr lang="zh-CN" altLang="en-US" sz="3600" b="1" dirty="0">
                <a:solidFill>
                  <a:srgbClr val="C00000"/>
                </a:solidFill>
              </a:rPr>
              <a:t> </a:t>
            </a:r>
            <a:r>
              <a:rPr lang="en-US" altLang="zh-CN" sz="3600" b="1" dirty="0">
                <a:solidFill>
                  <a:srgbClr val="C00000"/>
                </a:solidFill>
              </a:rPr>
              <a:t>Graph</a:t>
            </a:r>
          </a:p>
          <a:p>
            <a:pPr marL="571500" indent="-571500">
              <a:buFont typeface="Arial" panose="020B0604020202020204" pitchFamily="34" charset="0"/>
              <a:buChar char="•"/>
            </a:pPr>
            <a:r>
              <a:rPr lang="en-US" altLang="zh-CN" sz="3200" dirty="0"/>
              <a:t>Frequency</a:t>
            </a:r>
            <a:r>
              <a:rPr lang="zh-CN" altLang="en-US" sz="3200" dirty="0"/>
              <a:t> </a:t>
            </a:r>
            <a:r>
              <a:rPr lang="en-US" altLang="zh-CN" sz="3200" dirty="0"/>
              <a:t>is</a:t>
            </a:r>
            <a:r>
              <a:rPr lang="zh-CN" altLang="en-US" sz="3200" dirty="0"/>
              <a:t> </a:t>
            </a:r>
            <a:r>
              <a:rPr lang="en-US" altLang="zh-CN" sz="3200" dirty="0"/>
              <a:t>not</a:t>
            </a:r>
            <a:r>
              <a:rPr lang="zh-CN" altLang="en-US" sz="3200" dirty="0"/>
              <a:t> </a:t>
            </a:r>
            <a:r>
              <a:rPr lang="en-US" altLang="zh-CN" sz="3200" dirty="0"/>
              <a:t>anti-monotonic</a:t>
            </a:r>
            <a:endParaRPr lang="en-US" sz="3600" dirty="0"/>
          </a:p>
        </p:txBody>
      </p:sp>
      <p:cxnSp>
        <p:nvCxnSpPr>
          <p:cNvPr id="10" name="Straight Connector 9">
            <a:extLst>
              <a:ext uri="{FF2B5EF4-FFF2-40B4-BE49-F238E27FC236}">
                <a16:creationId xmlns:a16="http://schemas.microsoft.com/office/drawing/2014/main" id="{5F513B5B-148B-5398-FCE1-470F3B08454B}"/>
              </a:ext>
            </a:extLst>
          </p:cNvPr>
          <p:cNvCxnSpPr>
            <a:cxnSpLocks/>
          </p:cNvCxnSpPr>
          <p:nvPr/>
        </p:nvCxnSpPr>
        <p:spPr>
          <a:xfrm>
            <a:off x="2945864" y="4841315"/>
            <a:ext cx="41155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C67F5F3-41C4-53A0-D0B7-1E57C1C159F8}"/>
              </a:ext>
            </a:extLst>
          </p:cNvPr>
          <p:cNvCxnSpPr>
            <a:cxnSpLocks/>
          </p:cNvCxnSpPr>
          <p:nvPr/>
        </p:nvCxnSpPr>
        <p:spPr>
          <a:xfrm>
            <a:off x="6500676" y="3731599"/>
            <a:ext cx="0" cy="492942"/>
          </a:xfrm>
          <a:prstGeom prst="line">
            <a:avLst/>
          </a:prstGeom>
          <a:ln w="12700"/>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B443576B-3721-A3C8-74A2-38BD4EBC0B38}"/>
              </a:ext>
            </a:extLst>
          </p:cNvPr>
          <p:cNvSpPr/>
          <p:nvPr/>
        </p:nvSpPr>
        <p:spPr>
          <a:xfrm>
            <a:off x="2252446" y="4508767"/>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13" name="Rectangle 12">
            <a:extLst>
              <a:ext uri="{FF2B5EF4-FFF2-40B4-BE49-F238E27FC236}">
                <a16:creationId xmlns:a16="http://schemas.microsoft.com/office/drawing/2014/main" id="{03646032-3A60-BE11-5A79-1647FABD0C37}"/>
              </a:ext>
            </a:extLst>
          </p:cNvPr>
          <p:cNvSpPr/>
          <p:nvPr/>
        </p:nvSpPr>
        <p:spPr>
          <a:xfrm>
            <a:off x="3588053" y="4508767"/>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2</a:t>
            </a:r>
            <a:endParaRPr lang="en-US" baseline="-25000" dirty="0"/>
          </a:p>
        </p:txBody>
      </p:sp>
      <p:sp>
        <p:nvSpPr>
          <p:cNvPr id="15" name="Oval 14">
            <a:extLst>
              <a:ext uri="{FF2B5EF4-FFF2-40B4-BE49-F238E27FC236}">
                <a16:creationId xmlns:a16="http://schemas.microsoft.com/office/drawing/2014/main" id="{8DC86388-2D60-9AE6-56B9-8F58B9AECC88}"/>
              </a:ext>
            </a:extLst>
          </p:cNvPr>
          <p:cNvSpPr/>
          <p:nvPr/>
        </p:nvSpPr>
        <p:spPr>
          <a:xfrm>
            <a:off x="2270223" y="4419818"/>
            <a:ext cx="1761004" cy="71676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67" name="Rectangle 66">
            <a:extLst>
              <a:ext uri="{FF2B5EF4-FFF2-40B4-BE49-F238E27FC236}">
                <a16:creationId xmlns:a16="http://schemas.microsoft.com/office/drawing/2014/main" id="{6BA45B34-EC3E-496C-2721-0A83D289EB44}"/>
              </a:ext>
            </a:extLst>
          </p:cNvPr>
          <p:cNvSpPr/>
          <p:nvPr/>
        </p:nvSpPr>
        <p:spPr>
          <a:xfrm>
            <a:off x="1725754" y="4569513"/>
            <a:ext cx="450763"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S</a:t>
            </a:r>
            <a:r>
              <a:rPr lang="en-US" altLang="zh-CN" sz="2000" b="1" baseline="-25000" dirty="0">
                <a:latin typeface="Arial" panose="020B0604020202020204" pitchFamily="34" charset="0"/>
                <a:cs typeface="Arial" panose="020B0604020202020204" pitchFamily="34" charset="0"/>
              </a:rPr>
              <a:t>2</a:t>
            </a:r>
            <a:endParaRPr lang="en-US" b="1" baseline="-25000" dirty="0"/>
          </a:p>
        </p:txBody>
      </p:sp>
      <p:grpSp>
        <p:nvGrpSpPr>
          <p:cNvPr id="68" name="Group 67">
            <a:extLst>
              <a:ext uri="{FF2B5EF4-FFF2-40B4-BE49-F238E27FC236}">
                <a16:creationId xmlns:a16="http://schemas.microsoft.com/office/drawing/2014/main" id="{B933D445-B910-F166-B3BC-E571A341D8A1}"/>
              </a:ext>
            </a:extLst>
          </p:cNvPr>
          <p:cNvGrpSpPr/>
          <p:nvPr/>
        </p:nvGrpSpPr>
        <p:grpSpPr>
          <a:xfrm>
            <a:off x="2999915" y="3410013"/>
            <a:ext cx="356188" cy="400110"/>
            <a:chOff x="2383033" y="2297353"/>
            <a:chExt cx="196993" cy="221284"/>
          </a:xfrm>
        </p:grpSpPr>
        <p:sp>
          <p:nvSpPr>
            <p:cNvPr id="69" name="Oval 68">
              <a:extLst>
                <a:ext uri="{FF2B5EF4-FFF2-40B4-BE49-F238E27FC236}">
                  <a16:creationId xmlns:a16="http://schemas.microsoft.com/office/drawing/2014/main" id="{E7836B4F-2822-C17A-4434-D65EDD7C2371}"/>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70" name="TextBox 69">
              <a:extLst>
                <a:ext uri="{FF2B5EF4-FFF2-40B4-BE49-F238E27FC236}">
                  <a16:creationId xmlns:a16="http://schemas.microsoft.com/office/drawing/2014/main" id="{ABA85068-D08A-4689-1603-F9A37446E5BB}"/>
                </a:ext>
              </a:extLst>
            </p:cNvPr>
            <p:cNvSpPr txBox="1"/>
            <p:nvPr/>
          </p:nvSpPr>
          <p:spPr>
            <a:xfrm>
              <a:off x="2383033"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sp>
        <p:nvSpPr>
          <p:cNvPr id="71" name="Rectangle 70">
            <a:extLst>
              <a:ext uri="{FF2B5EF4-FFF2-40B4-BE49-F238E27FC236}">
                <a16:creationId xmlns:a16="http://schemas.microsoft.com/office/drawing/2014/main" id="{E808905A-18B8-CB84-3081-7C38C53EFACE}"/>
              </a:ext>
            </a:extLst>
          </p:cNvPr>
          <p:cNvSpPr/>
          <p:nvPr/>
        </p:nvSpPr>
        <p:spPr>
          <a:xfrm>
            <a:off x="2641579" y="3305669"/>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72" name="Oval 71">
            <a:extLst>
              <a:ext uri="{FF2B5EF4-FFF2-40B4-BE49-F238E27FC236}">
                <a16:creationId xmlns:a16="http://schemas.microsoft.com/office/drawing/2014/main" id="{C5DB0B8A-DD1C-B0A1-1D07-BF4BDAC87479}"/>
              </a:ext>
            </a:extLst>
          </p:cNvPr>
          <p:cNvSpPr/>
          <p:nvPr/>
        </p:nvSpPr>
        <p:spPr>
          <a:xfrm>
            <a:off x="2659357" y="3312649"/>
            <a:ext cx="885803" cy="56707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73" name="Rectangle 72">
            <a:extLst>
              <a:ext uri="{FF2B5EF4-FFF2-40B4-BE49-F238E27FC236}">
                <a16:creationId xmlns:a16="http://schemas.microsoft.com/office/drawing/2014/main" id="{6B285A11-8F73-B0C0-5653-E8A1C3149B0A}"/>
              </a:ext>
            </a:extLst>
          </p:cNvPr>
          <p:cNvSpPr/>
          <p:nvPr/>
        </p:nvSpPr>
        <p:spPr>
          <a:xfrm>
            <a:off x="1707976" y="3366415"/>
            <a:ext cx="450763"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S</a:t>
            </a:r>
            <a:r>
              <a:rPr lang="en-US" altLang="zh-CN" sz="2000" b="1" baseline="-25000" dirty="0">
                <a:latin typeface="Arial" panose="020B0604020202020204" pitchFamily="34" charset="0"/>
                <a:cs typeface="Arial" panose="020B0604020202020204" pitchFamily="34" charset="0"/>
              </a:rPr>
              <a:t>1</a:t>
            </a:r>
            <a:endParaRPr lang="en-US" b="1" baseline="-25000" dirty="0"/>
          </a:p>
        </p:txBody>
      </p:sp>
      <p:sp>
        <p:nvSpPr>
          <p:cNvPr id="74" name="Rectangle 73">
            <a:extLst>
              <a:ext uri="{FF2B5EF4-FFF2-40B4-BE49-F238E27FC236}">
                <a16:creationId xmlns:a16="http://schemas.microsoft.com/office/drawing/2014/main" id="{D0233046-DA8F-D725-EF7E-F954D3C2896C}"/>
              </a:ext>
            </a:extLst>
          </p:cNvPr>
          <p:cNvSpPr/>
          <p:nvPr/>
        </p:nvSpPr>
        <p:spPr>
          <a:xfrm>
            <a:off x="5975032" y="405085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75" name="Rectangle 74">
            <a:extLst>
              <a:ext uri="{FF2B5EF4-FFF2-40B4-BE49-F238E27FC236}">
                <a16:creationId xmlns:a16="http://schemas.microsoft.com/office/drawing/2014/main" id="{56112794-8B1A-C02A-753C-20ABD8CB313A}"/>
              </a:ext>
            </a:extLst>
          </p:cNvPr>
          <p:cNvSpPr/>
          <p:nvPr/>
        </p:nvSpPr>
        <p:spPr>
          <a:xfrm>
            <a:off x="5971449" y="3240187"/>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2</a:t>
            </a:r>
            <a:endParaRPr lang="en-US" baseline="-25000" dirty="0"/>
          </a:p>
        </p:txBody>
      </p:sp>
      <p:sp>
        <p:nvSpPr>
          <p:cNvPr id="76" name="Rectangle 75">
            <a:extLst>
              <a:ext uri="{FF2B5EF4-FFF2-40B4-BE49-F238E27FC236}">
                <a16:creationId xmlns:a16="http://schemas.microsoft.com/office/drawing/2014/main" id="{6CCB2A51-6189-C062-A854-B5E049879840}"/>
              </a:ext>
            </a:extLst>
          </p:cNvPr>
          <p:cNvSpPr/>
          <p:nvPr/>
        </p:nvSpPr>
        <p:spPr>
          <a:xfrm>
            <a:off x="5303807" y="458499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3</a:t>
            </a:r>
            <a:endParaRPr lang="en-US" baseline="-25000" dirty="0"/>
          </a:p>
        </p:txBody>
      </p:sp>
      <p:sp>
        <p:nvSpPr>
          <p:cNvPr id="77" name="Rectangle 76">
            <a:extLst>
              <a:ext uri="{FF2B5EF4-FFF2-40B4-BE49-F238E27FC236}">
                <a16:creationId xmlns:a16="http://schemas.microsoft.com/office/drawing/2014/main" id="{515F4EF6-5DBE-D524-8307-DFA1CB74B758}"/>
              </a:ext>
            </a:extLst>
          </p:cNvPr>
          <p:cNvSpPr/>
          <p:nvPr/>
        </p:nvSpPr>
        <p:spPr>
          <a:xfrm>
            <a:off x="6664867" y="4660333"/>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4</a:t>
            </a:r>
            <a:endParaRPr lang="en-US" baseline="-25000" dirty="0"/>
          </a:p>
        </p:txBody>
      </p:sp>
      <p:cxnSp>
        <p:nvCxnSpPr>
          <p:cNvPr id="78" name="Straight Connector 77">
            <a:extLst>
              <a:ext uri="{FF2B5EF4-FFF2-40B4-BE49-F238E27FC236}">
                <a16:creationId xmlns:a16="http://schemas.microsoft.com/office/drawing/2014/main" id="{0121982A-83FC-A322-790C-8A30037E890C}"/>
              </a:ext>
            </a:extLst>
          </p:cNvPr>
          <p:cNvCxnSpPr>
            <a:cxnSpLocks/>
          </p:cNvCxnSpPr>
          <p:nvPr/>
        </p:nvCxnSpPr>
        <p:spPr>
          <a:xfrm flipH="1">
            <a:off x="5932266" y="4498162"/>
            <a:ext cx="466670" cy="352265"/>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508CF7AA-0675-5D37-F05D-6FE6330EBEF3}"/>
              </a:ext>
            </a:extLst>
          </p:cNvPr>
          <p:cNvCxnSpPr>
            <a:cxnSpLocks/>
          </p:cNvCxnSpPr>
          <p:nvPr/>
        </p:nvCxnSpPr>
        <p:spPr>
          <a:xfrm>
            <a:off x="6629500" y="4477970"/>
            <a:ext cx="518641" cy="372531"/>
          </a:xfrm>
          <a:prstGeom prst="line">
            <a:avLst/>
          </a:prstGeom>
          <a:ln w="12700"/>
        </p:spPr>
        <p:style>
          <a:lnRef idx="1">
            <a:schemeClr val="dk1"/>
          </a:lnRef>
          <a:fillRef idx="0">
            <a:schemeClr val="dk1"/>
          </a:fillRef>
          <a:effectRef idx="0">
            <a:schemeClr val="dk1"/>
          </a:effectRef>
          <a:fontRef idx="minor">
            <a:schemeClr val="tx1"/>
          </a:fontRef>
        </p:style>
      </p:cxnSp>
      <p:sp>
        <p:nvSpPr>
          <p:cNvPr id="80" name="Rounded Rectangle 79">
            <a:extLst>
              <a:ext uri="{FF2B5EF4-FFF2-40B4-BE49-F238E27FC236}">
                <a16:creationId xmlns:a16="http://schemas.microsoft.com/office/drawing/2014/main" id="{4BB64D0A-4841-5026-F4CB-170FC1957956}"/>
              </a:ext>
            </a:extLst>
          </p:cNvPr>
          <p:cNvSpPr/>
          <p:nvPr/>
        </p:nvSpPr>
        <p:spPr>
          <a:xfrm>
            <a:off x="5321853" y="3240187"/>
            <a:ext cx="2267760" cy="208712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81" name="Rectangle 80">
            <a:extLst>
              <a:ext uri="{FF2B5EF4-FFF2-40B4-BE49-F238E27FC236}">
                <a16:creationId xmlns:a16="http://schemas.microsoft.com/office/drawing/2014/main" id="{D411C71B-30CC-F667-162C-1797E828E3B4}"/>
              </a:ext>
            </a:extLst>
          </p:cNvPr>
          <p:cNvSpPr/>
          <p:nvPr/>
        </p:nvSpPr>
        <p:spPr>
          <a:xfrm>
            <a:off x="5371070" y="3268090"/>
            <a:ext cx="478016"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G</a:t>
            </a:r>
            <a:r>
              <a:rPr lang="en-US" altLang="zh-CN" sz="2000" b="1" baseline="-25000" dirty="0">
                <a:latin typeface="Arial" panose="020B0604020202020204" pitchFamily="34" charset="0"/>
                <a:cs typeface="Arial" panose="020B0604020202020204" pitchFamily="34" charset="0"/>
              </a:rPr>
              <a:t>1</a:t>
            </a:r>
            <a:endParaRPr lang="en-US" b="1" baseline="-25000" dirty="0"/>
          </a:p>
        </p:txBody>
      </p:sp>
      <p:grpSp>
        <p:nvGrpSpPr>
          <p:cNvPr id="91" name="Group 90">
            <a:extLst>
              <a:ext uri="{FF2B5EF4-FFF2-40B4-BE49-F238E27FC236}">
                <a16:creationId xmlns:a16="http://schemas.microsoft.com/office/drawing/2014/main" id="{E91C2C72-AB88-C50D-8917-6F0EEFF298EA}"/>
              </a:ext>
            </a:extLst>
          </p:cNvPr>
          <p:cNvGrpSpPr/>
          <p:nvPr/>
        </p:nvGrpSpPr>
        <p:grpSpPr>
          <a:xfrm>
            <a:off x="2607325" y="4621070"/>
            <a:ext cx="356188" cy="400110"/>
            <a:chOff x="2387548" y="2297353"/>
            <a:chExt cx="196993" cy="221284"/>
          </a:xfrm>
        </p:grpSpPr>
        <p:sp>
          <p:nvSpPr>
            <p:cNvPr id="92" name="Oval 91">
              <a:extLst>
                <a:ext uri="{FF2B5EF4-FFF2-40B4-BE49-F238E27FC236}">
                  <a16:creationId xmlns:a16="http://schemas.microsoft.com/office/drawing/2014/main" id="{EBCD7B13-5E65-4580-9D08-2AAE45479E64}"/>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3" name="TextBox 92">
              <a:extLst>
                <a:ext uri="{FF2B5EF4-FFF2-40B4-BE49-F238E27FC236}">
                  <a16:creationId xmlns:a16="http://schemas.microsoft.com/office/drawing/2014/main" id="{D36F3AE9-EB3C-7DC8-1384-25BB217D6B73}"/>
                </a:ext>
              </a:extLst>
            </p:cNvPr>
            <p:cNvSpPr txBox="1"/>
            <p:nvPr/>
          </p:nvSpPr>
          <p:spPr>
            <a:xfrm>
              <a:off x="2387548"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4E2CC61C-0702-84FC-FCA7-D27D7A7BCD32}"/>
              </a:ext>
            </a:extLst>
          </p:cNvPr>
          <p:cNvGrpSpPr/>
          <p:nvPr/>
        </p:nvGrpSpPr>
        <p:grpSpPr>
          <a:xfrm>
            <a:off x="6322057" y="4167903"/>
            <a:ext cx="356188" cy="400110"/>
            <a:chOff x="2387548" y="2297353"/>
            <a:chExt cx="196993" cy="221284"/>
          </a:xfrm>
        </p:grpSpPr>
        <p:sp>
          <p:nvSpPr>
            <p:cNvPr id="95" name="Oval 94">
              <a:extLst>
                <a:ext uri="{FF2B5EF4-FFF2-40B4-BE49-F238E27FC236}">
                  <a16:creationId xmlns:a16="http://schemas.microsoft.com/office/drawing/2014/main" id="{CA766E1A-F8C3-E0D0-0505-3B594FEA5611}"/>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6" name="TextBox 95">
              <a:extLst>
                <a:ext uri="{FF2B5EF4-FFF2-40B4-BE49-F238E27FC236}">
                  <a16:creationId xmlns:a16="http://schemas.microsoft.com/office/drawing/2014/main" id="{AF9EC96A-DA9E-7B23-44C6-5B3EC642FF7E}"/>
                </a:ext>
              </a:extLst>
            </p:cNvPr>
            <p:cNvSpPr txBox="1"/>
            <p:nvPr/>
          </p:nvSpPr>
          <p:spPr>
            <a:xfrm>
              <a:off x="2387548"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DE9B94AD-2239-3BC8-3480-41B0A77398B9}"/>
              </a:ext>
            </a:extLst>
          </p:cNvPr>
          <p:cNvGrpSpPr/>
          <p:nvPr/>
        </p:nvGrpSpPr>
        <p:grpSpPr>
          <a:xfrm>
            <a:off x="3316878" y="4623542"/>
            <a:ext cx="356186" cy="400110"/>
            <a:chOff x="1981201" y="2408804"/>
            <a:chExt cx="196992" cy="221284"/>
          </a:xfrm>
        </p:grpSpPr>
        <p:sp>
          <p:nvSpPr>
            <p:cNvPr id="107" name="Oval 106">
              <a:extLst>
                <a:ext uri="{FF2B5EF4-FFF2-40B4-BE49-F238E27FC236}">
                  <a16:creationId xmlns:a16="http://schemas.microsoft.com/office/drawing/2014/main" id="{BBA5E553-97BA-3AC8-B8C0-802A67842AD4}"/>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8" name="TextBox 107">
              <a:extLst>
                <a:ext uri="{FF2B5EF4-FFF2-40B4-BE49-F238E27FC236}">
                  <a16:creationId xmlns:a16="http://schemas.microsoft.com/office/drawing/2014/main" id="{1E723381-BEA8-4EF8-C765-65AB2DD061D3}"/>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0767ACBC-EED6-A420-C599-948FC3F623E4}"/>
              </a:ext>
            </a:extLst>
          </p:cNvPr>
          <p:cNvGrpSpPr/>
          <p:nvPr/>
        </p:nvGrpSpPr>
        <p:grpSpPr>
          <a:xfrm>
            <a:off x="6321392" y="3380054"/>
            <a:ext cx="356186" cy="400110"/>
            <a:chOff x="1981201" y="2408804"/>
            <a:chExt cx="196992" cy="221284"/>
          </a:xfrm>
        </p:grpSpPr>
        <p:sp>
          <p:nvSpPr>
            <p:cNvPr id="110" name="Oval 109">
              <a:extLst>
                <a:ext uri="{FF2B5EF4-FFF2-40B4-BE49-F238E27FC236}">
                  <a16:creationId xmlns:a16="http://schemas.microsoft.com/office/drawing/2014/main" id="{DA8BAABC-BA2E-3CE2-32D5-73A82F7F4CC1}"/>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1" name="TextBox 110">
              <a:extLst>
                <a:ext uri="{FF2B5EF4-FFF2-40B4-BE49-F238E27FC236}">
                  <a16:creationId xmlns:a16="http://schemas.microsoft.com/office/drawing/2014/main" id="{12AF2E69-CF39-E891-E4DD-CD18B4876B6B}"/>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880A0603-864F-F3EC-479E-952D9537671D}"/>
              </a:ext>
            </a:extLst>
          </p:cNvPr>
          <p:cNvGrpSpPr/>
          <p:nvPr/>
        </p:nvGrpSpPr>
        <p:grpSpPr>
          <a:xfrm>
            <a:off x="5666126" y="4734752"/>
            <a:ext cx="356186" cy="400110"/>
            <a:chOff x="1985718" y="2408804"/>
            <a:chExt cx="196992" cy="221284"/>
          </a:xfrm>
        </p:grpSpPr>
        <p:sp>
          <p:nvSpPr>
            <p:cNvPr id="113" name="Oval 112">
              <a:extLst>
                <a:ext uri="{FF2B5EF4-FFF2-40B4-BE49-F238E27FC236}">
                  <a16:creationId xmlns:a16="http://schemas.microsoft.com/office/drawing/2014/main" id="{E3F88687-BA70-80F3-B862-5EDFE67CF04A}"/>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4" name="TextBox 113">
              <a:extLst>
                <a:ext uri="{FF2B5EF4-FFF2-40B4-BE49-F238E27FC236}">
                  <a16:creationId xmlns:a16="http://schemas.microsoft.com/office/drawing/2014/main" id="{BDEA92DC-446E-9F62-BD87-946119712034}"/>
                </a:ext>
              </a:extLst>
            </p:cNvPr>
            <p:cNvSpPr txBox="1"/>
            <p:nvPr/>
          </p:nvSpPr>
          <p:spPr>
            <a:xfrm>
              <a:off x="1985718"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a16="http://schemas.microsoft.com/office/drawing/2014/main" id="{6B5F6F14-5D39-3A20-1E27-4D675C06986D}"/>
              </a:ext>
            </a:extLst>
          </p:cNvPr>
          <p:cNvGrpSpPr/>
          <p:nvPr/>
        </p:nvGrpSpPr>
        <p:grpSpPr>
          <a:xfrm>
            <a:off x="7036358" y="4734752"/>
            <a:ext cx="356186" cy="400110"/>
            <a:chOff x="1981201" y="2408804"/>
            <a:chExt cx="196992" cy="221284"/>
          </a:xfrm>
        </p:grpSpPr>
        <p:sp>
          <p:nvSpPr>
            <p:cNvPr id="116" name="Oval 115">
              <a:extLst>
                <a:ext uri="{FF2B5EF4-FFF2-40B4-BE49-F238E27FC236}">
                  <a16:creationId xmlns:a16="http://schemas.microsoft.com/office/drawing/2014/main" id="{5504A019-070F-5C3A-C0E1-8DE50B8188D1}"/>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7" name="TextBox 116">
              <a:extLst>
                <a:ext uri="{FF2B5EF4-FFF2-40B4-BE49-F238E27FC236}">
                  <a16:creationId xmlns:a16="http://schemas.microsoft.com/office/drawing/2014/main" id="{6C002AA7-81EB-D790-54A2-2D9CF6FF92A7}"/>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sp>
        <p:nvSpPr>
          <p:cNvPr id="122" name="TextBox 121">
            <a:extLst>
              <a:ext uri="{FF2B5EF4-FFF2-40B4-BE49-F238E27FC236}">
                <a16:creationId xmlns:a16="http://schemas.microsoft.com/office/drawing/2014/main" id="{BF1464AE-8E0B-E9ED-716C-E6ADD1724F09}"/>
              </a:ext>
            </a:extLst>
          </p:cNvPr>
          <p:cNvSpPr txBox="1"/>
          <p:nvPr/>
        </p:nvSpPr>
        <p:spPr>
          <a:xfrm>
            <a:off x="3636560" y="3577509"/>
            <a:ext cx="1163652" cy="400110"/>
          </a:xfrm>
          <a:prstGeom prst="rect">
            <a:avLst/>
          </a:prstGeom>
          <a:noFill/>
        </p:spPr>
        <p:txBody>
          <a:bodyPr wrap="none" rtlCol="0">
            <a:spAutoFit/>
          </a:bodyPr>
          <a:lstStyle/>
          <a:p>
            <a:r>
              <a:rPr lang="en-US" altLang="zh-CN" sz="2000" b="1" dirty="0">
                <a:solidFill>
                  <a:srgbClr val="00B050"/>
                </a:solidFill>
              </a:rPr>
              <a:t>count</a:t>
            </a:r>
            <a:r>
              <a:rPr lang="zh-CN" altLang="en-US" sz="2000" b="1" dirty="0">
                <a:solidFill>
                  <a:srgbClr val="00B050"/>
                </a:solidFill>
              </a:rPr>
              <a:t> </a:t>
            </a:r>
            <a:r>
              <a:rPr lang="en-US" altLang="zh-CN" sz="2000" b="1" dirty="0">
                <a:solidFill>
                  <a:srgbClr val="00B050"/>
                </a:solidFill>
              </a:rPr>
              <a:t>=</a:t>
            </a:r>
            <a:r>
              <a:rPr lang="zh-CN" altLang="en-US" sz="2000" b="1" dirty="0">
                <a:solidFill>
                  <a:srgbClr val="00B050"/>
                </a:solidFill>
              </a:rPr>
              <a:t> </a:t>
            </a:r>
            <a:r>
              <a:rPr lang="en-US" altLang="zh-CN" sz="2000" b="1" dirty="0">
                <a:solidFill>
                  <a:srgbClr val="00B050"/>
                </a:solidFill>
              </a:rPr>
              <a:t>1</a:t>
            </a:r>
            <a:endParaRPr lang="en-US" sz="2000" b="1" dirty="0">
              <a:solidFill>
                <a:srgbClr val="00B050"/>
              </a:solidFill>
            </a:endParaRPr>
          </a:p>
        </p:txBody>
      </p:sp>
      <p:sp>
        <p:nvSpPr>
          <p:cNvPr id="123" name="TextBox 122">
            <a:extLst>
              <a:ext uri="{FF2B5EF4-FFF2-40B4-BE49-F238E27FC236}">
                <a16:creationId xmlns:a16="http://schemas.microsoft.com/office/drawing/2014/main" id="{2B9D26ED-2171-043F-8EFA-85F875360336}"/>
              </a:ext>
            </a:extLst>
          </p:cNvPr>
          <p:cNvSpPr txBox="1"/>
          <p:nvPr/>
        </p:nvSpPr>
        <p:spPr>
          <a:xfrm>
            <a:off x="3673064" y="5092213"/>
            <a:ext cx="1163652" cy="400110"/>
          </a:xfrm>
          <a:prstGeom prst="rect">
            <a:avLst/>
          </a:prstGeom>
          <a:noFill/>
        </p:spPr>
        <p:txBody>
          <a:bodyPr wrap="none" rtlCol="0">
            <a:spAutoFit/>
          </a:bodyPr>
          <a:lstStyle/>
          <a:p>
            <a:r>
              <a:rPr lang="en-US" altLang="zh-CN" sz="2000" b="1" dirty="0">
                <a:solidFill>
                  <a:srgbClr val="00B050"/>
                </a:solidFill>
              </a:rPr>
              <a:t>count</a:t>
            </a:r>
            <a:r>
              <a:rPr lang="zh-CN" altLang="en-US" sz="2000" b="1" dirty="0">
                <a:solidFill>
                  <a:srgbClr val="00B050"/>
                </a:solidFill>
              </a:rPr>
              <a:t> </a:t>
            </a:r>
            <a:r>
              <a:rPr lang="en-US" altLang="zh-CN" sz="2000" b="1" dirty="0">
                <a:solidFill>
                  <a:srgbClr val="00B050"/>
                </a:solidFill>
              </a:rPr>
              <a:t>=</a:t>
            </a:r>
            <a:r>
              <a:rPr lang="zh-CN" altLang="en-US" sz="2000" b="1" dirty="0">
                <a:solidFill>
                  <a:srgbClr val="00B050"/>
                </a:solidFill>
              </a:rPr>
              <a:t> </a:t>
            </a:r>
            <a:r>
              <a:rPr lang="en-US" altLang="zh-CN" sz="2000" b="1" dirty="0">
                <a:solidFill>
                  <a:srgbClr val="00B050"/>
                </a:solidFill>
              </a:rPr>
              <a:t>3</a:t>
            </a:r>
            <a:endParaRPr lang="en-US" sz="2000" b="1" dirty="0">
              <a:solidFill>
                <a:srgbClr val="00B050"/>
              </a:solidFill>
            </a:endParaRPr>
          </a:p>
        </p:txBody>
      </p:sp>
      <p:pic>
        <p:nvPicPr>
          <p:cNvPr id="4" name="Picture 3" descr="A screenshot of a phone&#10;&#10;Description automatically generated">
            <a:extLst>
              <a:ext uri="{FF2B5EF4-FFF2-40B4-BE49-F238E27FC236}">
                <a16:creationId xmlns:a16="http://schemas.microsoft.com/office/drawing/2014/main" id="{FC495DED-3839-4B22-7BB3-9C1FBA48B7D7}"/>
              </a:ext>
            </a:extLst>
          </p:cNvPr>
          <p:cNvPicPr>
            <a:picLocks noChangeAspect="1"/>
          </p:cNvPicPr>
          <p:nvPr/>
        </p:nvPicPr>
        <p:blipFill>
          <a:blip r:embed="rId3"/>
          <a:stretch>
            <a:fillRect/>
          </a:stretch>
        </p:blipFill>
        <p:spPr>
          <a:xfrm>
            <a:off x="5275616" y="110561"/>
            <a:ext cx="6724895" cy="959028"/>
          </a:xfrm>
          <a:prstGeom prst="rect">
            <a:avLst/>
          </a:prstGeom>
        </p:spPr>
      </p:pic>
    </p:spTree>
    <p:extLst>
      <p:ext uri="{BB962C8B-B14F-4D97-AF65-F5344CB8AC3E}">
        <p14:creationId xmlns:p14="http://schemas.microsoft.com/office/powerpoint/2010/main" val="116048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F5C26-7AA9-AA2F-C90D-101337670296}"/>
              </a:ext>
            </a:extLst>
          </p:cNvPr>
          <p:cNvSpPr>
            <a:spLocks noGrp="1"/>
          </p:cNvSpPr>
          <p:nvPr>
            <p:ph type="ctrTitle"/>
          </p:nvPr>
        </p:nvSpPr>
        <p:spPr>
          <a:xfrm>
            <a:off x="361950" y="2462567"/>
            <a:ext cx="11468100" cy="1619975"/>
          </a:xfrm>
        </p:spPr>
        <p:txBody>
          <a:bodyPr>
            <a:noAutofit/>
          </a:bodyPr>
          <a:lstStyle/>
          <a:p>
            <a:r>
              <a:rPr lang="en-US" sz="4400" b="1" dirty="0"/>
              <a:t>Vertex Analytics: </a:t>
            </a:r>
            <a:br>
              <a:rPr lang="en-US" sz="4400" b="1" dirty="0"/>
            </a:br>
            <a:r>
              <a:rPr lang="en-US" sz="4400" b="1" dirty="0"/>
              <a:t>Think-Like-a-Vertex (TLAV) Model</a:t>
            </a:r>
          </a:p>
        </p:txBody>
      </p:sp>
      <p:pic>
        <p:nvPicPr>
          <p:cNvPr id="5" name="Picture 2" descr="IU's Marketing Lockups: Logo and Marks: Design: IU Brand: Indiana University">
            <a:extLst>
              <a:ext uri="{FF2B5EF4-FFF2-40B4-BE49-F238E27FC236}">
                <a16:creationId xmlns:a16="http://schemas.microsoft.com/office/drawing/2014/main" id="{B26C29F8-A51F-E57D-21FC-8F06BB86F7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89" t="20000" r="9836" b="18798"/>
          <a:stretch/>
        </p:blipFill>
        <p:spPr bwMode="auto">
          <a:xfrm>
            <a:off x="4510118" y="733810"/>
            <a:ext cx="3171764" cy="1500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0">
            <a:extLst>
              <a:ext uri="{FF2B5EF4-FFF2-40B4-BE49-F238E27FC236}">
                <a16:creationId xmlns:a16="http://schemas.microsoft.com/office/drawing/2014/main" id="{41D4DA59-5BFB-124E-65F5-81DACFB8D782}"/>
              </a:ext>
            </a:extLst>
          </p:cNvPr>
          <p:cNvSpPr>
            <a:spLocks noChangeArrowheads="1"/>
          </p:cNvSpPr>
          <p:nvPr/>
        </p:nvSpPr>
        <p:spPr bwMode="auto">
          <a:xfrm>
            <a:off x="1524000" y="4330302"/>
            <a:ext cx="9144000" cy="1615827"/>
          </a:xfrm>
          <a:prstGeom prst="rect">
            <a:avLst/>
          </a:prstGeom>
          <a:noFill/>
          <a:ln w="9525">
            <a:noFill/>
            <a:miter lim="800000"/>
            <a:headEnd/>
            <a:tailEnd/>
          </a:ln>
        </p:spPr>
        <p:txBody>
          <a:bodyPr wrap="square">
            <a:prstTxWarp prst="textNoShape">
              <a:avLst/>
            </a:prstTxWarp>
            <a:spAutoFit/>
          </a:bodyPr>
          <a:lstStyle/>
          <a:p>
            <a:pPr algn="ctr"/>
            <a:r>
              <a:rPr lang="en-US" altLang="zh-CN" sz="28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Da</a:t>
            </a:r>
            <a:r>
              <a:rPr lang="zh-CN" altLang="en-US" sz="28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 </a:t>
            </a:r>
            <a:r>
              <a:rPr lang="en-US" altLang="zh-CN" sz="2800"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Yan</a:t>
            </a:r>
          </a:p>
          <a:p>
            <a:pPr algn="ctr"/>
            <a:r>
              <a:rPr lang="en-US" altLang="zh-CN" sz="2400" b="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hlinkClick r:id="rId4"/>
              </a:rPr>
              <a:t>yanda@iu.edu</a:t>
            </a:r>
            <a:endParaRPr lang="en-US" altLang="zh-CN" sz="2400" b="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endParaRPr>
          </a:p>
          <a:p>
            <a:pPr algn="ctr"/>
            <a:endParaRPr lang="en-US" altLang="zh-CN" sz="700" b="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endParaRPr>
          </a:p>
          <a:p>
            <a:pPr algn="ctr"/>
            <a:r>
              <a:rPr lang="en-US" altLang="zh-CN" sz="20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Associate Professor of Computer Science</a:t>
            </a:r>
          </a:p>
          <a:p>
            <a:pPr algn="ctr"/>
            <a:r>
              <a:rPr lang="en-US" altLang="zh-CN" sz="2000" i="1" dirty="0">
                <a:solidFill>
                  <a:schemeClr val="tx1">
                    <a:lumMod val="65000"/>
                    <a:lumOff val="35000"/>
                  </a:schemeClr>
                </a:solidFill>
                <a:latin typeface="Times New Roman" panose="02020603050405020304" pitchFamily="18" charset="0"/>
                <a:ea typeface="Corbel" charset="0"/>
                <a:cs typeface="Times New Roman" panose="02020603050405020304" pitchFamily="18" charset="0"/>
              </a:rPr>
              <a:t>Indiana University Bloomington</a:t>
            </a:r>
          </a:p>
        </p:txBody>
      </p:sp>
    </p:spTree>
    <p:extLst>
      <p:ext uri="{BB962C8B-B14F-4D97-AF65-F5344CB8AC3E}">
        <p14:creationId xmlns:p14="http://schemas.microsoft.com/office/powerpoint/2010/main" val="757984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40</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1508105"/>
          </a:xfrm>
          <a:prstGeom prst="rect">
            <a:avLst/>
          </a:prstGeom>
          <a:noFill/>
        </p:spPr>
        <p:txBody>
          <a:bodyPr wrap="square">
            <a:spAutoFit/>
          </a:bodyPr>
          <a:lstStyle/>
          <a:p>
            <a:r>
              <a:rPr lang="en-US" altLang="zh-CN" sz="3600" b="1" dirty="0">
                <a:solidFill>
                  <a:srgbClr val="C00000"/>
                </a:solidFill>
              </a:rPr>
              <a:t>Frequent</a:t>
            </a:r>
            <a:r>
              <a:rPr lang="zh-CN" altLang="en-US" sz="3600" b="1" dirty="0">
                <a:solidFill>
                  <a:srgbClr val="C00000"/>
                </a:solidFill>
              </a:rPr>
              <a:t> </a:t>
            </a:r>
            <a:r>
              <a:rPr lang="en-US" altLang="zh-CN" sz="3600" b="1" dirty="0">
                <a:solidFill>
                  <a:srgbClr val="C00000"/>
                </a:solidFill>
              </a:rPr>
              <a:t>Subgraph</a:t>
            </a:r>
            <a:r>
              <a:rPr lang="zh-CN" altLang="en-US" sz="3600" b="1" dirty="0">
                <a:solidFill>
                  <a:srgbClr val="C00000"/>
                </a:solidFill>
              </a:rPr>
              <a:t> </a:t>
            </a:r>
            <a:r>
              <a:rPr lang="en-US" altLang="zh-CN" sz="3600" b="1" dirty="0">
                <a:solidFill>
                  <a:srgbClr val="C00000"/>
                </a:solidFill>
              </a:rPr>
              <a:t>Patterns</a:t>
            </a:r>
            <a:r>
              <a:rPr lang="zh-CN" altLang="en-US" sz="3600" b="1" dirty="0">
                <a:solidFill>
                  <a:srgbClr val="C00000"/>
                </a:solidFill>
              </a:rPr>
              <a:t> </a:t>
            </a:r>
            <a:r>
              <a:rPr lang="en-US" altLang="zh-CN" sz="3600" b="1" dirty="0">
                <a:solidFill>
                  <a:srgbClr val="C00000"/>
                </a:solidFill>
              </a:rPr>
              <a:t>from</a:t>
            </a:r>
            <a:r>
              <a:rPr lang="zh-CN" altLang="en-US" sz="3600" b="1" dirty="0">
                <a:solidFill>
                  <a:srgbClr val="C00000"/>
                </a:solidFill>
              </a:rPr>
              <a:t> </a:t>
            </a:r>
            <a:r>
              <a:rPr lang="en-US" altLang="zh-CN" sz="3600" b="1" dirty="0">
                <a:solidFill>
                  <a:srgbClr val="C00000"/>
                </a:solidFill>
              </a:rPr>
              <a:t>a</a:t>
            </a:r>
            <a:r>
              <a:rPr lang="zh-CN" altLang="en-US" sz="3600" b="1" dirty="0">
                <a:solidFill>
                  <a:srgbClr val="C00000"/>
                </a:solidFill>
              </a:rPr>
              <a:t> </a:t>
            </a:r>
            <a:r>
              <a:rPr lang="en-US" altLang="zh-CN" sz="3600" b="1" dirty="0">
                <a:solidFill>
                  <a:srgbClr val="C00000"/>
                </a:solidFill>
              </a:rPr>
              <a:t>Big</a:t>
            </a:r>
            <a:r>
              <a:rPr lang="zh-CN" altLang="en-US" sz="3600" b="1" dirty="0">
                <a:solidFill>
                  <a:srgbClr val="C00000"/>
                </a:solidFill>
              </a:rPr>
              <a:t> </a:t>
            </a:r>
            <a:r>
              <a:rPr lang="en-US" altLang="zh-CN" sz="3600" b="1" dirty="0">
                <a:solidFill>
                  <a:srgbClr val="C00000"/>
                </a:solidFill>
              </a:rPr>
              <a:t>Graph</a:t>
            </a:r>
          </a:p>
          <a:p>
            <a:pPr marL="571500" indent="-571500">
              <a:buFont typeface="Arial" panose="020B0604020202020204" pitchFamily="34" charset="0"/>
              <a:buChar char="•"/>
            </a:pPr>
            <a:r>
              <a:rPr lang="en-US" altLang="zh-CN" sz="3200" dirty="0"/>
              <a:t>Anti-monotonic</a:t>
            </a:r>
            <a:r>
              <a:rPr lang="zh-CN" altLang="en-US" sz="3200" dirty="0"/>
              <a:t> </a:t>
            </a:r>
            <a:r>
              <a:rPr lang="en-US" altLang="zh-CN" sz="3200" dirty="0"/>
              <a:t>measure:</a:t>
            </a:r>
            <a:r>
              <a:rPr lang="zh-CN" altLang="en-US" sz="3200" dirty="0"/>
              <a:t> </a:t>
            </a:r>
            <a:r>
              <a:rPr lang="en-US" altLang="zh-CN" sz="3200" dirty="0"/>
              <a:t>MNI</a:t>
            </a:r>
          </a:p>
          <a:p>
            <a:pPr marL="1028700" lvl="1" indent="-571500">
              <a:buFont typeface="Wingdings" pitchFamily="2" charset="2"/>
              <a:buChar char="Ø"/>
            </a:pPr>
            <a:r>
              <a:rPr lang="en-US" altLang="zh-CN" sz="2400" dirty="0"/>
              <a:t>Least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distinct valid matches from any</a:t>
            </a:r>
            <a:r>
              <a:rPr lang="zh-CN" altLang="en-US" sz="2400" dirty="0"/>
              <a:t> </a:t>
            </a:r>
            <a:r>
              <a:rPr lang="en-US" altLang="zh-CN" sz="2400" dirty="0"/>
              <a:t>pattern</a:t>
            </a:r>
            <a:r>
              <a:rPr lang="zh-CN" altLang="en-US" sz="2400" dirty="0"/>
              <a:t> </a:t>
            </a:r>
            <a:r>
              <a:rPr lang="en-US" altLang="zh-CN" sz="2400" dirty="0"/>
              <a:t>vertex</a:t>
            </a:r>
            <a:endParaRPr lang="en-US" sz="2400" dirty="0"/>
          </a:p>
        </p:txBody>
      </p:sp>
      <p:cxnSp>
        <p:nvCxnSpPr>
          <p:cNvPr id="10" name="Straight Connector 9">
            <a:extLst>
              <a:ext uri="{FF2B5EF4-FFF2-40B4-BE49-F238E27FC236}">
                <a16:creationId xmlns:a16="http://schemas.microsoft.com/office/drawing/2014/main" id="{5F513B5B-148B-5398-FCE1-470F3B08454B}"/>
              </a:ext>
            </a:extLst>
          </p:cNvPr>
          <p:cNvCxnSpPr>
            <a:cxnSpLocks/>
          </p:cNvCxnSpPr>
          <p:nvPr/>
        </p:nvCxnSpPr>
        <p:spPr>
          <a:xfrm>
            <a:off x="2945864" y="4841315"/>
            <a:ext cx="41155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C67F5F3-41C4-53A0-D0B7-1E57C1C159F8}"/>
              </a:ext>
            </a:extLst>
          </p:cNvPr>
          <p:cNvCxnSpPr>
            <a:cxnSpLocks/>
          </p:cNvCxnSpPr>
          <p:nvPr/>
        </p:nvCxnSpPr>
        <p:spPr>
          <a:xfrm>
            <a:off x="6500676" y="3731599"/>
            <a:ext cx="0" cy="492942"/>
          </a:xfrm>
          <a:prstGeom prst="line">
            <a:avLst/>
          </a:prstGeom>
          <a:ln w="12700"/>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B443576B-3721-A3C8-74A2-38BD4EBC0B38}"/>
              </a:ext>
            </a:extLst>
          </p:cNvPr>
          <p:cNvSpPr/>
          <p:nvPr/>
        </p:nvSpPr>
        <p:spPr>
          <a:xfrm>
            <a:off x="2252446" y="4508767"/>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13" name="Rectangle 12">
            <a:extLst>
              <a:ext uri="{FF2B5EF4-FFF2-40B4-BE49-F238E27FC236}">
                <a16:creationId xmlns:a16="http://schemas.microsoft.com/office/drawing/2014/main" id="{03646032-3A60-BE11-5A79-1647FABD0C37}"/>
              </a:ext>
            </a:extLst>
          </p:cNvPr>
          <p:cNvSpPr/>
          <p:nvPr/>
        </p:nvSpPr>
        <p:spPr>
          <a:xfrm>
            <a:off x="3588053" y="4508767"/>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2</a:t>
            </a:r>
            <a:endParaRPr lang="en-US" baseline="-25000" dirty="0"/>
          </a:p>
        </p:txBody>
      </p:sp>
      <p:sp>
        <p:nvSpPr>
          <p:cNvPr id="15" name="Oval 14">
            <a:extLst>
              <a:ext uri="{FF2B5EF4-FFF2-40B4-BE49-F238E27FC236}">
                <a16:creationId xmlns:a16="http://schemas.microsoft.com/office/drawing/2014/main" id="{8DC86388-2D60-9AE6-56B9-8F58B9AECC88}"/>
              </a:ext>
            </a:extLst>
          </p:cNvPr>
          <p:cNvSpPr/>
          <p:nvPr/>
        </p:nvSpPr>
        <p:spPr>
          <a:xfrm>
            <a:off x="2270223" y="4419818"/>
            <a:ext cx="1761004" cy="71676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67" name="Rectangle 66">
            <a:extLst>
              <a:ext uri="{FF2B5EF4-FFF2-40B4-BE49-F238E27FC236}">
                <a16:creationId xmlns:a16="http://schemas.microsoft.com/office/drawing/2014/main" id="{6BA45B34-EC3E-496C-2721-0A83D289EB44}"/>
              </a:ext>
            </a:extLst>
          </p:cNvPr>
          <p:cNvSpPr/>
          <p:nvPr/>
        </p:nvSpPr>
        <p:spPr>
          <a:xfrm>
            <a:off x="1725754" y="4569513"/>
            <a:ext cx="450763"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S</a:t>
            </a:r>
            <a:r>
              <a:rPr lang="en-US" altLang="zh-CN" sz="2000" b="1" baseline="-25000" dirty="0">
                <a:latin typeface="Arial" panose="020B0604020202020204" pitchFamily="34" charset="0"/>
                <a:cs typeface="Arial" panose="020B0604020202020204" pitchFamily="34" charset="0"/>
              </a:rPr>
              <a:t>2</a:t>
            </a:r>
            <a:endParaRPr lang="en-US" b="1" baseline="-25000" dirty="0"/>
          </a:p>
        </p:txBody>
      </p:sp>
      <p:sp>
        <p:nvSpPr>
          <p:cNvPr id="74" name="Rectangle 73">
            <a:extLst>
              <a:ext uri="{FF2B5EF4-FFF2-40B4-BE49-F238E27FC236}">
                <a16:creationId xmlns:a16="http://schemas.microsoft.com/office/drawing/2014/main" id="{D0233046-DA8F-D725-EF7E-F954D3C2896C}"/>
              </a:ext>
            </a:extLst>
          </p:cNvPr>
          <p:cNvSpPr/>
          <p:nvPr/>
        </p:nvSpPr>
        <p:spPr>
          <a:xfrm>
            <a:off x="5975032" y="405085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75" name="Rectangle 74">
            <a:extLst>
              <a:ext uri="{FF2B5EF4-FFF2-40B4-BE49-F238E27FC236}">
                <a16:creationId xmlns:a16="http://schemas.microsoft.com/office/drawing/2014/main" id="{56112794-8B1A-C02A-753C-20ABD8CB313A}"/>
              </a:ext>
            </a:extLst>
          </p:cNvPr>
          <p:cNvSpPr/>
          <p:nvPr/>
        </p:nvSpPr>
        <p:spPr>
          <a:xfrm>
            <a:off x="5971449" y="3240187"/>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2</a:t>
            </a:r>
            <a:endParaRPr lang="en-US" baseline="-25000" dirty="0"/>
          </a:p>
        </p:txBody>
      </p:sp>
      <p:sp>
        <p:nvSpPr>
          <p:cNvPr id="76" name="Rectangle 75">
            <a:extLst>
              <a:ext uri="{FF2B5EF4-FFF2-40B4-BE49-F238E27FC236}">
                <a16:creationId xmlns:a16="http://schemas.microsoft.com/office/drawing/2014/main" id="{6CCB2A51-6189-C062-A854-B5E049879840}"/>
              </a:ext>
            </a:extLst>
          </p:cNvPr>
          <p:cNvSpPr/>
          <p:nvPr/>
        </p:nvSpPr>
        <p:spPr>
          <a:xfrm>
            <a:off x="5303807" y="458499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3</a:t>
            </a:r>
            <a:endParaRPr lang="en-US" baseline="-25000" dirty="0"/>
          </a:p>
        </p:txBody>
      </p:sp>
      <p:sp>
        <p:nvSpPr>
          <p:cNvPr id="77" name="Rectangle 76">
            <a:extLst>
              <a:ext uri="{FF2B5EF4-FFF2-40B4-BE49-F238E27FC236}">
                <a16:creationId xmlns:a16="http://schemas.microsoft.com/office/drawing/2014/main" id="{515F4EF6-5DBE-D524-8307-DFA1CB74B758}"/>
              </a:ext>
            </a:extLst>
          </p:cNvPr>
          <p:cNvSpPr/>
          <p:nvPr/>
        </p:nvSpPr>
        <p:spPr>
          <a:xfrm>
            <a:off x="6664867" y="4660333"/>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4</a:t>
            </a:r>
            <a:endParaRPr lang="en-US" baseline="-25000" dirty="0"/>
          </a:p>
        </p:txBody>
      </p:sp>
      <p:cxnSp>
        <p:nvCxnSpPr>
          <p:cNvPr id="78" name="Straight Connector 77">
            <a:extLst>
              <a:ext uri="{FF2B5EF4-FFF2-40B4-BE49-F238E27FC236}">
                <a16:creationId xmlns:a16="http://schemas.microsoft.com/office/drawing/2014/main" id="{0121982A-83FC-A322-790C-8A30037E890C}"/>
              </a:ext>
            </a:extLst>
          </p:cNvPr>
          <p:cNvCxnSpPr>
            <a:cxnSpLocks/>
          </p:cNvCxnSpPr>
          <p:nvPr/>
        </p:nvCxnSpPr>
        <p:spPr>
          <a:xfrm flipH="1">
            <a:off x="5932266" y="4498162"/>
            <a:ext cx="466670" cy="352265"/>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508CF7AA-0675-5D37-F05D-6FE6330EBEF3}"/>
              </a:ext>
            </a:extLst>
          </p:cNvPr>
          <p:cNvCxnSpPr>
            <a:cxnSpLocks/>
          </p:cNvCxnSpPr>
          <p:nvPr/>
        </p:nvCxnSpPr>
        <p:spPr>
          <a:xfrm>
            <a:off x="6629500" y="4477970"/>
            <a:ext cx="518641" cy="372531"/>
          </a:xfrm>
          <a:prstGeom prst="line">
            <a:avLst/>
          </a:prstGeom>
          <a:ln w="127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AA1731E-6492-767D-B422-3E04A43D8FEE}"/>
              </a:ext>
            </a:extLst>
          </p:cNvPr>
          <p:cNvCxnSpPr>
            <a:cxnSpLocks/>
          </p:cNvCxnSpPr>
          <p:nvPr/>
        </p:nvCxnSpPr>
        <p:spPr>
          <a:xfrm>
            <a:off x="8914581" y="3759502"/>
            <a:ext cx="0" cy="492942"/>
          </a:xfrm>
          <a:prstGeom prst="line">
            <a:avLst/>
          </a:prstGeom>
          <a:ln w="12700"/>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61131833-CCFD-9649-B0BB-5DAC0B4F56F5}"/>
              </a:ext>
            </a:extLst>
          </p:cNvPr>
          <p:cNvSpPr/>
          <p:nvPr/>
        </p:nvSpPr>
        <p:spPr>
          <a:xfrm>
            <a:off x="8388938" y="4078759"/>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5</a:t>
            </a:r>
            <a:endParaRPr lang="en-US" baseline="-25000" dirty="0"/>
          </a:p>
        </p:txBody>
      </p:sp>
      <p:sp>
        <p:nvSpPr>
          <p:cNvPr id="84" name="Rectangle 83">
            <a:extLst>
              <a:ext uri="{FF2B5EF4-FFF2-40B4-BE49-F238E27FC236}">
                <a16:creationId xmlns:a16="http://schemas.microsoft.com/office/drawing/2014/main" id="{10D9A2CE-FF10-D16E-F6C7-0AC5231E008F}"/>
              </a:ext>
            </a:extLst>
          </p:cNvPr>
          <p:cNvSpPr/>
          <p:nvPr/>
        </p:nvSpPr>
        <p:spPr>
          <a:xfrm>
            <a:off x="8385354" y="3268090"/>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6</a:t>
            </a:r>
            <a:endParaRPr lang="en-US" baseline="-25000" dirty="0"/>
          </a:p>
        </p:txBody>
      </p:sp>
      <p:sp>
        <p:nvSpPr>
          <p:cNvPr id="85" name="Rectangle 84">
            <a:extLst>
              <a:ext uri="{FF2B5EF4-FFF2-40B4-BE49-F238E27FC236}">
                <a16:creationId xmlns:a16="http://schemas.microsoft.com/office/drawing/2014/main" id="{626D9112-7DD3-658E-B43A-DA894B2A26A3}"/>
              </a:ext>
            </a:extLst>
          </p:cNvPr>
          <p:cNvSpPr/>
          <p:nvPr/>
        </p:nvSpPr>
        <p:spPr>
          <a:xfrm>
            <a:off x="7747400" y="4689990"/>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7</a:t>
            </a:r>
            <a:endParaRPr lang="en-US" baseline="-25000" dirty="0"/>
          </a:p>
        </p:txBody>
      </p:sp>
      <p:sp>
        <p:nvSpPr>
          <p:cNvPr id="86" name="Rectangle 85">
            <a:extLst>
              <a:ext uri="{FF2B5EF4-FFF2-40B4-BE49-F238E27FC236}">
                <a16:creationId xmlns:a16="http://schemas.microsoft.com/office/drawing/2014/main" id="{3A0E7070-3892-5AD5-9156-535AD532536C}"/>
              </a:ext>
            </a:extLst>
          </p:cNvPr>
          <p:cNvSpPr/>
          <p:nvPr/>
        </p:nvSpPr>
        <p:spPr>
          <a:xfrm>
            <a:off x="9078772" y="468823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8</a:t>
            </a:r>
            <a:endParaRPr lang="en-US" baseline="-25000" dirty="0"/>
          </a:p>
        </p:txBody>
      </p:sp>
      <p:cxnSp>
        <p:nvCxnSpPr>
          <p:cNvPr id="87" name="Straight Connector 86">
            <a:extLst>
              <a:ext uri="{FF2B5EF4-FFF2-40B4-BE49-F238E27FC236}">
                <a16:creationId xmlns:a16="http://schemas.microsoft.com/office/drawing/2014/main" id="{2C051A22-42DC-F236-DB94-CE46C50EEE97}"/>
              </a:ext>
            </a:extLst>
          </p:cNvPr>
          <p:cNvCxnSpPr>
            <a:cxnSpLocks/>
          </p:cNvCxnSpPr>
          <p:nvPr/>
        </p:nvCxnSpPr>
        <p:spPr>
          <a:xfrm flipH="1">
            <a:off x="8346172" y="4526065"/>
            <a:ext cx="466670" cy="352265"/>
          </a:xfrm>
          <a:prstGeom prst="line">
            <a:avLst/>
          </a:prstGeom>
          <a:ln w="1270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041965A2-1F48-29FC-F6A2-ECBF9CD8F129}"/>
              </a:ext>
            </a:extLst>
          </p:cNvPr>
          <p:cNvCxnSpPr>
            <a:cxnSpLocks/>
          </p:cNvCxnSpPr>
          <p:nvPr/>
        </p:nvCxnSpPr>
        <p:spPr>
          <a:xfrm>
            <a:off x="9043405" y="4505874"/>
            <a:ext cx="518641" cy="372531"/>
          </a:xfrm>
          <a:prstGeom prst="line">
            <a:avLst/>
          </a:prstGeom>
          <a:ln w="12700"/>
        </p:spPr>
        <p:style>
          <a:lnRef idx="1">
            <a:schemeClr val="dk1"/>
          </a:lnRef>
          <a:fillRef idx="0">
            <a:schemeClr val="dk1"/>
          </a:fillRef>
          <a:effectRef idx="0">
            <a:schemeClr val="dk1"/>
          </a:effectRef>
          <a:fontRef idx="minor">
            <a:schemeClr val="tx1"/>
          </a:fontRef>
        </p:style>
      </p:cxnSp>
      <p:sp>
        <p:nvSpPr>
          <p:cNvPr id="89" name="Rounded Rectangle 88">
            <a:extLst>
              <a:ext uri="{FF2B5EF4-FFF2-40B4-BE49-F238E27FC236}">
                <a16:creationId xmlns:a16="http://schemas.microsoft.com/office/drawing/2014/main" id="{67AFBAA6-62B4-4CB0-4535-6ECA9E35D78E}"/>
              </a:ext>
            </a:extLst>
          </p:cNvPr>
          <p:cNvSpPr/>
          <p:nvPr/>
        </p:nvSpPr>
        <p:spPr>
          <a:xfrm>
            <a:off x="4754296" y="3043658"/>
            <a:ext cx="5335120" cy="244665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x</a:t>
            </a:r>
            <a:endParaRPr lang="en-US" sz="4800" dirty="0"/>
          </a:p>
        </p:txBody>
      </p:sp>
      <p:sp>
        <p:nvSpPr>
          <p:cNvPr id="90" name="Rectangle 89">
            <a:extLst>
              <a:ext uri="{FF2B5EF4-FFF2-40B4-BE49-F238E27FC236}">
                <a16:creationId xmlns:a16="http://schemas.microsoft.com/office/drawing/2014/main" id="{1B449278-5C2F-253C-470E-1A123093F224}"/>
              </a:ext>
            </a:extLst>
          </p:cNvPr>
          <p:cNvSpPr/>
          <p:nvPr/>
        </p:nvSpPr>
        <p:spPr>
          <a:xfrm>
            <a:off x="4794281" y="3135882"/>
            <a:ext cx="478016"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G</a:t>
            </a:r>
            <a:r>
              <a:rPr lang="en-US" altLang="zh-CN" sz="2000" b="1" baseline="-25000" dirty="0">
                <a:latin typeface="Arial" panose="020B0604020202020204" pitchFamily="34" charset="0"/>
                <a:cs typeface="Arial" panose="020B0604020202020204" pitchFamily="34" charset="0"/>
              </a:rPr>
              <a:t>2</a:t>
            </a:r>
            <a:endParaRPr lang="en-US" b="1" baseline="-25000" dirty="0"/>
          </a:p>
        </p:txBody>
      </p:sp>
      <p:grpSp>
        <p:nvGrpSpPr>
          <p:cNvPr id="91" name="Group 90">
            <a:extLst>
              <a:ext uri="{FF2B5EF4-FFF2-40B4-BE49-F238E27FC236}">
                <a16:creationId xmlns:a16="http://schemas.microsoft.com/office/drawing/2014/main" id="{E91C2C72-AB88-C50D-8917-6F0EEFF298EA}"/>
              </a:ext>
            </a:extLst>
          </p:cNvPr>
          <p:cNvGrpSpPr/>
          <p:nvPr/>
        </p:nvGrpSpPr>
        <p:grpSpPr>
          <a:xfrm>
            <a:off x="2607325" y="4621070"/>
            <a:ext cx="356188" cy="400110"/>
            <a:chOff x="2387548" y="2297353"/>
            <a:chExt cx="196993" cy="221284"/>
          </a:xfrm>
        </p:grpSpPr>
        <p:sp>
          <p:nvSpPr>
            <p:cNvPr id="92" name="Oval 91">
              <a:extLst>
                <a:ext uri="{FF2B5EF4-FFF2-40B4-BE49-F238E27FC236}">
                  <a16:creationId xmlns:a16="http://schemas.microsoft.com/office/drawing/2014/main" id="{EBCD7B13-5E65-4580-9D08-2AAE45479E64}"/>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3" name="TextBox 92">
              <a:extLst>
                <a:ext uri="{FF2B5EF4-FFF2-40B4-BE49-F238E27FC236}">
                  <a16:creationId xmlns:a16="http://schemas.microsoft.com/office/drawing/2014/main" id="{D36F3AE9-EB3C-7DC8-1384-25BB217D6B73}"/>
                </a:ext>
              </a:extLst>
            </p:cNvPr>
            <p:cNvSpPr txBox="1"/>
            <p:nvPr/>
          </p:nvSpPr>
          <p:spPr>
            <a:xfrm>
              <a:off x="2387548"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4E2CC61C-0702-84FC-FCA7-D27D7A7BCD32}"/>
              </a:ext>
            </a:extLst>
          </p:cNvPr>
          <p:cNvGrpSpPr/>
          <p:nvPr/>
        </p:nvGrpSpPr>
        <p:grpSpPr>
          <a:xfrm>
            <a:off x="6322057" y="4167903"/>
            <a:ext cx="356188" cy="400110"/>
            <a:chOff x="2387548" y="2297353"/>
            <a:chExt cx="196993" cy="221284"/>
          </a:xfrm>
        </p:grpSpPr>
        <p:sp>
          <p:nvSpPr>
            <p:cNvPr id="95" name="Oval 94">
              <a:extLst>
                <a:ext uri="{FF2B5EF4-FFF2-40B4-BE49-F238E27FC236}">
                  <a16:creationId xmlns:a16="http://schemas.microsoft.com/office/drawing/2014/main" id="{CA766E1A-F8C3-E0D0-0505-3B594FEA5611}"/>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6" name="TextBox 95">
              <a:extLst>
                <a:ext uri="{FF2B5EF4-FFF2-40B4-BE49-F238E27FC236}">
                  <a16:creationId xmlns:a16="http://schemas.microsoft.com/office/drawing/2014/main" id="{AF9EC96A-DA9E-7B23-44C6-5B3EC642FF7E}"/>
                </a:ext>
              </a:extLst>
            </p:cNvPr>
            <p:cNvSpPr txBox="1"/>
            <p:nvPr/>
          </p:nvSpPr>
          <p:spPr>
            <a:xfrm>
              <a:off x="2387548"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a16="http://schemas.microsoft.com/office/drawing/2014/main" id="{8124AA48-3264-9902-91E6-40B181297FEC}"/>
              </a:ext>
            </a:extLst>
          </p:cNvPr>
          <p:cNvGrpSpPr/>
          <p:nvPr/>
        </p:nvGrpSpPr>
        <p:grpSpPr>
          <a:xfrm>
            <a:off x="8741245" y="3381693"/>
            <a:ext cx="356188" cy="400110"/>
            <a:chOff x="2387549" y="2297353"/>
            <a:chExt cx="196993" cy="221284"/>
          </a:xfrm>
        </p:grpSpPr>
        <p:sp>
          <p:nvSpPr>
            <p:cNvPr id="98" name="Oval 97">
              <a:extLst>
                <a:ext uri="{FF2B5EF4-FFF2-40B4-BE49-F238E27FC236}">
                  <a16:creationId xmlns:a16="http://schemas.microsoft.com/office/drawing/2014/main" id="{0B535CD5-92B7-E337-3D0F-EF11BE6B6AE3}"/>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9" name="TextBox 98">
              <a:extLst>
                <a:ext uri="{FF2B5EF4-FFF2-40B4-BE49-F238E27FC236}">
                  <a16:creationId xmlns:a16="http://schemas.microsoft.com/office/drawing/2014/main" id="{D4CEB76C-69E8-4CFF-6238-63F01767BD57}"/>
                </a:ext>
              </a:extLst>
            </p:cNvPr>
            <p:cNvSpPr txBox="1"/>
            <p:nvPr/>
          </p:nvSpPr>
          <p:spPr>
            <a:xfrm>
              <a:off x="2387549"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7717375B-8CF4-0898-362E-2C3831A58E83}"/>
              </a:ext>
            </a:extLst>
          </p:cNvPr>
          <p:cNvGrpSpPr/>
          <p:nvPr/>
        </p:nvGrpSpPr>
        <p:grpSpPr>
          <a:xfrm>
            <a:off x="9472356" y="4753738"/>
            <a:ext cx="356188" cy="400110"/>
            <a:chOff x="2387550" y="2297353"/>
            <a:chExt cx="196993" cy="221284"/>
          </a:xfrm>
        </p:grpSpPr>
        <p:sp>
          <p:nvSpPr>
            <p:cNvPr id="101" name="Oval 100">
              <a:extLst>
                <a:ext uri="{FF2B5EF4-FFF2-40B4-BE49-F238E27FC236}">
                  <a16:creationId xmlns:a16="http://schemas.microsoft.com/office/drawing/2014/main" id="{948F6430-BB9B-AA97-5085-688BA63D9789}"/>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2" name="TextBox 101">
              <a:extLst>
                <a:ext uri="{FF2B5EF4-FFF2-40B4-BE49-F238E27FC236}">
                  <a16:creationId xmlns:a16="http://schemas.microsoft.com/office/drawing/2014/main" id="{8990F6F4-B8BB-B79D-B3E8-300C3F8D57CB}"/>
                </a:ext>
              </a:extLst>
            </p:cNvPr>
            <p:cNvSpPr txBox="1"/>
            <p:nvPr/>
          </p:nvSpPr>
          <p:spPr>
            <a:xfrm>
              <a:off x="2387550"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a16="http://schemas.microsoft.com/office/drawing/2014/main" id="{63BECF15-40FC-5898-5691-61A5B86B11DA}"/>
              </a:ext>
            </a:extLst>
          </p:cNvPr>
          <p:cNvGrpSpPr/>
          <p:nvPr/>
        </p:nvGrpSpPr>
        <p:grpSpPr>
          <a:xfrm>
            <a:off x="8115403" y="4753738"/>
            <a:ext cx="356188" cy="400110"/>
            <a:chOff x="2392065" y="2297353"/>
            <a:chExt cx="196993" cy="221284"/>
          </a:xfrm>
        </p:grpSpPr>
        <p:sp>
          <p:nvSpPr>
            <p:cNvPr id="104" name="Oval 103">
              <a:extLst>
                <a:ext uri="{FF2B5EF4-FFF2-40B4-BE49-F238E27FC236}">
                  <a16:creationId xmlns:a16="http://schemas.microsoft.com/office/drawing/2014/main" id="{5A44317C-47D7-2D41-2590-B2EC0B4ACA57}"/>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5" name="TextBox 104">
              <a:extLst>
                <a:ext uri="{FF2B5EF4-FFF2-40B4-BE49-F238E27FC236}">
                  <a16:creationId xmlns:a16="http://schemas.microsoft.com/office/drawing/2014/main" id="{D09671A6-EB04-F17E-C6D9-97407E6A0DED}"/>
                </a:ext>
              </a:extLst>
            </p:cNvPr>
            <p:cNvSpPr txBox="1"/>
            <p:nvPr/>
          </p:nvSpPr>
          <p:spPr>
            <a:xfrm>
              <a:off x="2392065"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DE9B94AD-2239-3BC8-3480-41B0A77398B9}"/>
              </a:ext>
            </a:extLst>
          </p:cNvPr>
          <p:cNvGrpSpPr/>
          <p:nvPr/>
        </p:nvGrpSpPr>
        <p:grpSpPr>
          <a:xfrm>
            <a:off x="3316878" y="4623542"/>
            <a:ext cx="356186" cy="400110"/>
            <a:chOff x="1981201" y="2408804"/>
            <a:chExt cx="196992" cy="221284"/>
          </a:xfrm>
        </p:grpSpPr>
        <p:sp>
          <p:nvSpPr>
            <p:cNvPr id="107" name="Oval 106">
              <a:extLst>
                <a:ext uri="{FF2B5EF4-FFF2-40B4-BE49-F238E27FC236}">
                  <a16:creationId xmlns:a16="http://schemas.microsoft.com/office/drawing/2014/main" id="{BBA5E553-97BA-3AC8-B8C0-802A67842AD4}"/>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8" name="TextBox 107">
              <a:extLst>
                <a:ext uri="{FF2B5EF4-FFF2-40B4-BE49-F238E27FC236}">
                  <a16:creationId xmlns:a16="http://schemas.microsoft.com/office/drawing/2014/main" id="{1E723381-BEA8-4EF8-C765-65AB2DD061D3}"/>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0767ACBC-EED6-A420-C599-948FC3F623E4}"/>
              </a:ext>
            </a:extLst>
          </p:cNvPr>
          <p:cNvGrpSpPr/>
          <p:nvPr/>
        </p:nvGrpSpPr>
        <p:grpSpPr>
          <a:xfrm>
            <a:off x="6321392" y="3380054"/>
            <a:ext cx="356186" cy="400110"/>
            <a:chOff x="1981201" y="2408804"/>
            <a:chExt cx="196992" cy="221284"/>
          </a:xfrm>
        </p:grpSpPr>
        <p:sp>
          <p:nvSpPr>
            <p:cNvPr id="110" name="Oval 109">
              <a:extLst>
                <a:ext uri="{FF2B5EF4-FFF2-40B4-BE49-F238E27FC236}">
                  <a16:creationId xmlns:a16="http://schemas.microsoft.com/office/drawing/2014/main" id="{DA8BAABC-BA2E-3CE2-32D5-73A82F7F4CC1}"/>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1" name="TextBox 110">
              <a:extLst>
                <a:ext uri="{FF2B5EF4-FFF2-40B4-BE49-F238E27FC236}">
                  <a16:creationId xmlns:a16="http://schemas.microsoft.com/office/drawing/2014/main" id="{12AF2E69-CF39-E891-E4DD-CD18B4876B6B}"/>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880A0603-864F-F3EC-479E-952D9537671D}"/>
              </a:ext>
            </a:extLst>
          </p:cNvPr>
          <p:cNvGrpSpPr/>
          <p:nvPr/>
        </p:nvGrpSpPr>
        <p:grpSpPr>
          <a:xfrm>
            <a:off x="5666126" y="4734752"/>
            <a:ext cx="356186" cy="400110"/>
            <a:chOff x="1985718" y="2408804"/>
            <a:chExt cx="196992" cy="221284"/>
          </a:xfrm>
        </p:grpSpPr>
        <p:sp>
          <p:nvSpPr>
            <p:cNvPr id="113" name="Oval 112">
              <a:extLst>
                <a:ext uri="{FF2B5EF4-FFF2-40B4-BE49-F238E27FC236}">
                  <a16:creationId xmlns:a16="http://schemas.microsoft.com/office/drawing/2014/main" id="{E3F88687-BA70-80F3-B862-5EDFE67CF04A}"/>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4" name="TextBox 113">
              <a:extLst>
                <a:ext uri="{FF2B5EF4-FFF2-40B4-BE49-F238E27FC236}">
                  <a16:creationId xmlns:a16="http://schemas.microsoft.com/office/drawing/2014/main" id="{BDEA92DC-446E-9F62-BD87-946119712034}"/>
                </a:ext>
              </a:extLst>
            </p:cNvPr>
            <p:cNvSpPr txBox="1"/>
            <p:nvPr/>
          </p:nvSpPr>
          <p:spPr>
            <a:xfrm>
              <a:off x="1985718"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a16="http://schemas.microsoft.com/office/drawing/2014/main" id="{6B5F6F14-5D39-3A20-1E27-4D675C06986D}"/>
              </a:ext>
            </a:extLst>
          </p:cNvPr>
          <p:cNvGrpSpPr/>
          <p:nvPr/>
        </p:nvGrpSpPr>
        <p:grpSpPr>
          <a:xfrm>
            <a:off x="7036358" y="4734752"/>
            <a:ext cx="356186" cy="400110"/>
            <a:chOff x="1981201" y="2408804"/>
            <a:chExt cx="196992" cy="221284"/>
          </a:xfrm>
        </p:grpSpPr>
        <p:sp>
          <p:nvSpPr>
            <p:cNvPr id="116" name="Oval 115">
              <a:extLst>
                <a:ext uri="{FF2B5EF4-FFF2-40B4-BE49-F238E27FC236}">
                  <a16:creationId xmlns:a16="http://schemas.microsoft.com/office/drawing/2014/main" id="{5504A019-070F-5C3A-C0E1-8DE50B8188D1}"/>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7" name="TextBox 116">
              <a:extLst>
                <a:ext uri="{FF2B5EF4-FFF2-40B4-BE49-F238E27FC236}">
                  <a16:creationId xmlns:a16="http://schemas.microsoft.com/office/drawing/2014/main" id="{6C002AA7-81EB-D790-54A2-2D9CF6FF92A7}"/>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8" name="Group 117">
            <a:extLst>
              <a:ext uri="{FF2B5EF4-FFF2-40B4-BE49-F238E27FC236}">
                <a16:creationId xmlns:a16="http://schemas.microsoft.com/office/drawing/2014/main" id="{CDE24E37-A660-A14F-F258-F129F0B30FD8}"/>
              </a:ext>
            </a:extLst>
          </p:cNvPr>
          <p:cNvGrpSpPr/>
          <p:nvPr/>
        </p:nvGrpSpPr>
        <p:grpSpPr>
          <a:xfrm>
            <a:off x="8738985" y="4205360"/>
            <a:ext cx="356186" cy="400110"/>
            <a:chOff x="1981202" y="2408804"/>
            <a:chExt cx="196992" cy="221284"/>
          </a:xfrm>
        </p:grpSpPr>
        <p:sp>
          <p:nvSpPr>
            <p:cNvPr id="119" name="Oval 118">
              <a:extLst>
                <a:ext uri="{FF2B5EF4-FFF2-40B4-BE49-F238E27FC236}">
                  <a16:creationId xmlns:a16="http://schemas.microsoft.com/office/drawing/2014/main" id="{7BB79C93-DCD8-DD7A-ECA4-E5E0B53B8065}"/>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20" name="TextBox 119">
              <a:extLst>
                <a:ext uri="{FF2B5EF4-FFF2-40B4-BE49-F238E27FC236}">
                  <a16:creationId xmlns:a16="http://schemas.microsoft.com/office/drawing/2014/main" id="{054F825E-FEB6-C79D-1A16-35709B8E2BAF}"/>
                </a:ext>
              </a:extLst>
            </p:cNvPr>
            <p:cNvSpPr txBox="1"/>
            <p:nvPr/>
          </p:nvSpPr>
          <p:spPr>
            <a:xfrm>
              <a:off x="1981202"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sp>
        <p:nvSpPr>
          <p:cNvPr id="3" name="Oval 2">
            <a:extLst>
              <a:ext uri="{FF2B5EF4-FFF2-40B4-BE49-F238E27FC236}">
                <a16:creationId xmlns:a16="http://schemas.microsoft.com/office/drawing/2014/main" id="{01796CD8-40FC-F68D-8844-815DC612B5A7}"/>
              </a:ext>
            </a:extLst>
          </p:cNvPr>
          <p:cNvSpPr/>
          <p:nvPr/>
        </p:nvSpPr>
        <p:spPr>
          <a:xfrm>
            <a:off x="2207222" y="4369636"/>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02B3B464-776F-7A20-396C-24D2D477211F}"/>
              </a:ext>
            </a:extLst>
          </p:cNvPr>
          <p:cNvCxnSpPr>
            <a:cxnSpLocks/>
          </p:cNvCxnSpPr>
          <p:nvPr/>
        </p:nvCxnSpPr>
        <p:spPr>
          <a:xfrm>
            <a:off x="6500676" y="3747605"/>
            <a:ext cx="0" cy="492942"/>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FB0F5F83-455C-782B-E4FC-5C876900340D}"/>
              </a:ext>
            </a:extLst>
          </p:cNvPr>
          <p:cNvCxnSpPr>
            <a:cxnSpLocks/>
          </p:cNvCxnSpPr>
          <p:nvPr/>
        </p:nvCxnSpPr>
        <p:spPr>
          <a:xfrm flipV="1">
            <a:off x="8396633" y="4533974"/>
            <a:ext cx="407484" cy="297689"/>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AFDD6F39-1B95-6069-594F-96FE2DFDC0F2}"/>
              </a:ext>
            </a:extLst>
          </p:cNvPr>
          <p:cNvCxnSpPr>
            <a:cxnSpLocks/>
          </p:cNvCxnSpPr>
          <p:nvPr/>
        </p:nvCxnSpPr>
        <p:spPr>
          <a:xfrm flipH="1" flipV="1">
            <a:off x="9051458" y="4520021"/>
            <a:ext cx="466670" cy="325593"/>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E677A4B-264B-B385-4AF7-FF53269D9B30}"/>
              </a:ext>
            </a:extLst>
          </p:cNvPr>
          <p:cNvCxnSpPr>
            <a:cxnSpLocks/>
          </p:cNvCxnSpPr>
          <p:nvPr/>
        </p:nvCxnSpPr>
        <p:spPr>
          <a:xfrm>
            <a:off x="8910548" y="3754532"/>
            <a:ext cx="0" cy="492942"/>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sp>
        <p:nvSpPr>
          <p:cNvPr id="21" name="Oval 20">
            <a:extLst>
              <a:ext uri="{FF2B5EF4-FFF2-40B4-BE49-F238E27FC236}">
                <a16:creationId xmlns:a16="http://schemas.microsoft.com/office/drawing/2014/main" id="{DE332B74-9CD1-2F1F-08CA-B89982E7F19E}"/>
              </a:ext>
            </a:extLst>
          </p:cNvPr>
          <p:cNvSpPr/>
          <p:nvPr/>
        </p:nvSpPr>
        <p:spPr>
          <a:xfrm>
            <a:off x="5987741" y="3953810"/>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1AEB6A2-D23E-7354-6BCF-667FC8253791}"/>
              </a:ext>
            </a:extLst>
          </p:cNvPr>
          <p:cNvSpPr/>
          <p:nvPr/>
        </p:nvSpPr>
        <p:spPr>
          <a:xfrm>
            <a:off x="8434213" y="3100122"/>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E5804DE-D789-4D6E-28D2-9D3FAAE5D8E0}"/>
              </a:ext>
            </a:extLst>
          </p:cNvPr>
          <p:cNvSpPr/>
          <p:nvPr/>
        </p:nvSpPr>
        <p:spPr>
          <a:xfrm>
            <a:off x="7692291" y="4539482"/>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FC5AD71-B08B-0066-04E3-E2C361FBF333}"/>
              </a:ext>
            </a:extLst>
          </p:cNvPr>
          <p:cNvSpPr/>
          <p:nvPr/>
        </p:nvSpPr>
        <p:spPr>
          <a:xfrm>
            <a:off x="9085162" y="4549835"/>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332AA07-9E4B-0A03-CC93-7754C0B54F29}"/>
              </a:ext>
            </a:extLst>
          </p:cNvPr>
          <p:cNvSpPr txBox="1"/>
          <p:nvPr/>
        </p:nvSpPr>
        <p:spPr>
          <a:xfrm>
            <a:off x="2615333" y="5208919"/>
            <a:ext cx="314510" cy="400110"/>
          </a:xfrm>
          <a:prstGeom prst="rect">
            <a:avLst/>
          </a:prstGeom>
          <a:noFill/>
        </p:spPr>
        <p:txBody>
          <a:bodyPr wrap="none" rtlCol="0">
            <a:spAutoFit/>
          </a:bodyPr>
          <a:lstStyle/>
          <a:p>
            <a:r>
              <a:rPr lang="en-US" altLang="zh-CN" sz="2000" b="1" dirty="0">
                <a:solidFill>
                  <a:srgbClr val="00B050"/>
                </a:solidFill>
              </a:rPr>
              <a:t>4</a:t>
            </a:r>
            <a:endParaRPr lang="en-US" sz="2000" b="1" dirty="0">
              <a:solidFill>
                <a:srgbClr val="00B050"/>
              </a:solidFill>
            </a:endParaRPr>
          </a:p>
        </p:txBody>
      </p:sp>
      <p:pic>
        <p:nvPicPr>
          <p:cNvPr id="8" name="Picture 7" descr="A screenshot of a phone&#10;&#10;Description automatically generated">
            <a:extLst>
              <a:ext uri="{FF2B5EF4-FFF2-40B4-BE49-F238E27FC236}">
                <a16:creationId xmlns:a16="http://schemas.microsoft.com/office/drawing/2014/main" id="{D62B27C5-00D6-AE9C-1098-7B34329773FE}"/>
              </a:ext>
            </a:extLst>
          </p:cNvPr>
          <p:cNvPicPr>
            <a:picLocks noChangeAspect="1"/>
          </p:cNvPicPr>
          <p:nvPr/>
        </p:nvPicPr>
        <p:blipFill>
          <a:blip r:embed="rId3"/>
          <a:stretch>
            <a:fillRect/>
          </a:stretch>
        </p:blipFill>
        <p:spPr>
          <a:xfrm>
            <a:off x="5275616" y="110561"/>
            <a:ext cx="6724895" cy="959028"/>
          </a:xfrm>
          <a:prstGeom prst="rect">
            <a:avLst/>
          </a:prstGeom>
        </p:spPr>
      </p:pic>
    </p:spTree>
    <p:extLst>
      <p:ext uri="{BB962C8B-B14F-4D97-AF65-F5344CB8AC3E}">
        <p14:creationId xmlns:p14="http://schemas.microsoft.com/office/powerpoint/2010/main" val="3299065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41</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1508105"/>
          </a:xfrm>
          <a:prstGeom prst="rect">
            <a:avLst/>
          </a:prstGeom>
          <a:noFill/>
        </p:spPr>
        <p:txBody>
          <a:bodyPr wrap="square">
            <a:spAutoFit/>
          </a:bodyPr>
          <a:lstStyle/>
          <a:p>
            <a:r>
              <a:rPr lang="en-US" altLang="zh-CN" sz="3600" b="1" dirty="0">
                <a:solidFill>
                  <a:srgbClr val="C00000"/>
                </a:solidFill>
              </a:rPr>
              <a:t>Frequent</a:t>
            </a:r>
            <a:r>
              <a:rPr lang="zh-CN" altLang="en-US" sz="3600" b="1" dirty="0">
                <a:solidFill>
                  <a:srgbClr val="C00000"/>
                </a:solidFill>
              </a:rPr>
              <a:t> </a:t>
            </a:r>
            <a:r>
              <a:rPr lang="en-US" altLang="zh-CN" sz="3600" b="1" dirty="0">
                <a:solidFill>
                  <a:srgbClr val="C00000"/>
                </a:solidFill>
              </a:rPr>
              <a:t>Subgraph</a:t>
            </a:r>
            <a:r>
              <a:rPr lang="zh-CN" altLang="en-US" sz="3600" b="1" dirty="0">
                <a:solidFill>
                  <a:srgbClr val="C00000"/>
                </a:solidFill>
              </a:rPr>
              <a:t> </a:t>
            </a:r>
            <a:r>
              <a:rPr lang="en-US" altLang="zh-CN" sz="3600" b="1" dirty="0">
                <a:solidFill>
                  <a:srgbClr val="C00000"/>
                </a:solidFill>
              </a:rPr>
              <a:t>Patterns</a:t>
            </a:r>
            <a:r>
              <a:rPr lang="zh-CN" altLang="en-US" sz="3600" b="1" dirty="0">
                <a:solidFill>
                  <a:srgbClr val="C00000"/>
                </a:solidFill>
              </a:rPr>
              <a:t> </a:t>
            </a:r>
            <a:r>
              <a:rPr lang="en-US" altLang="zh-CN" sz="3600" b="1" dirty="0">
                <a:solidFill>
                  <a:srgbClr val="C00000"/>
                </a:solidFill>
              </a:rPr>
              <a:t>from</a:t>
            </a:r>
            <a:r>
              <a:rPr lang="zh-CN" altLang="en-US" sz="3600" b="1" dirty="0">
                <a:solidFill>
                  <a:srgbClr val="C00000"/>
                </a:solidFill>
              </a:rPr>
              <a:t> </a:t>
            </a:r>
            <a:r>
              <a:rPr lang="en-US" altLang="zh-CN" sz="3600" b="1" dirty="0">
                <a:solidFill>
                  <a:srgbClr val="C00000"/>
                </a:solidFill>
              </a:rPr>
              <a:t>a</a:t>
            </a:r>
            <a:r>
              <a:rPr lang="zh-CN" altLang="en-US" sz="3600" b="1" dirty="0">
                <a:solidFill>
                  <a:srgbClr val="C00000"/>
                </a:solidFill>
              </a:rPr>
              <a:t> </a:t>
            </a:r>
            <a:r>
              <a:rPr lang="en-US" altLang="zh-CN" sz="3600" b="1" dirty="0">
                <a:solidFill>
                  <a:srgbClr val="C00000"/>
                </a:solidFill>
              </a:rPr>
              <a:t>Big</a:t>
            </a:r>
            <a:r>
              <a:rPr lang="zh-CN" altLang="en-US" sz="3600" b="1" dirty="0">
                <a:solidFill>
                  <a:srgbClr val="C00000"/>
                </a:solidFill>
              </a:rPr>
              <a:t> </a:t>
            </a:r>
            <a:r>
              <a:rPr lang="en-US" altLang="zh-CN" sz="3600" b="1" dirty="0">
                <a:solidFill>
                  <a:srgbClr val="C00000"/>
                </a:solidFill>
              </a:rPr>
              <a:t>Graph</a:t>
            </a:r>
          </a:p>
          <a:p>
            <a:pPr marL="571500" indent="-571500">
              <a:buFont typeface="Arial" panose="020B0604020202020204" pitchFamily="34" charset="0"/>
              <a:buChar char="•"/>
            </a:pPr>
            <a:r>
              <a:rPr lang="en-US" altLang="zh-CN" sz="3200" dirty="0"/>
              <a:t>Anti-monotonic</a:t>
            </a:r>
            <a:r>
              <a:rPr lang="zh-CN" altLang="en-US" sz="3200" dirty="0"/>
              <a:t> </a:t>
            </a:r>
            <a:r>
              <a:rPr lang="en-US" altLang="zh-CN" sz="3200" dirty="0"/>
              <a:t>measure:</a:t>
            </a:r>
            <a:r>
              <a:rPr lang="zh-CN" altLang="en-US" sz="3200" dirty="0"/>
              <a:t> </a:t>
            </a:r>
            <a:r>
              <a:rPr lang="en-US" altLang="zh-CN" sz="3200" dirty="0"/>
              <a:t>MNI</a:t>
            </a:r>
          </a:p>
          <a:p>
            <a:pPr marL="1028700" lvl="1" indent="-571500">
              <a:buFont typeface="Wingdings" pitchFamily="2" charset="2"/>
              <a:buChar char="Ø"/>
            </a:pPr>
            <a:r>
              <a:rPr lang="en-US" altLang="zh-CN" sz="2400" dirty="0"/>
              <a:t>Least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distinct valid matches from any</a:t>
            </a:r>
            <a:r>
              <a:rPr lang="zh-CN" altLang="en-US" sz="2400" dirty="0"/>
              <a:t> </a:t>
            </a:r>
            <a:r>
              <a:rPr lang="en-US" altLang="zh-CN" sz="2400" dirty="0"/>
              <a:t>pattern</a:t>
            </a:r>
            <a:r>
              <a:rPr lang="zh-CN" altLang="en-US" sz="2400" dirty="0"/>
              <a:t> </a:t>
            </a:r>
            <a:r>
              <a:rPr lang="en-US" altLang="zh-CN" sz="2400" dirty="0"/>
              <a:t>vertex</a:t>
            </a:r>
            <a:endParaRPr lang="en-US" sz="2400" dirty="0"/>
          </a:p>
        </p:txBody>
      </p:sp>
      <p:cxnSp>
        <p:nvCxnSpPr>
          <p:cNvPr id="10" name="Straight Connector 9">
            <a:extLst>
              <a:ext uri="{FF2B5EF4-FFF2-40B4-BE49-F238E27FC236}">
                <a16:creationId xmlns:a16="http://schemas.microsoft.com/office/drawing/2014/main" id="{5F513B5B-148B-5398-FCE1-470F3B08454B}"/>
              </a:ext>
            </a:extLst>
          </p:cNvPr>
          <p:cNvCxnSpPr>
            <a:cxnSpLocks/>
          </p:cNvCxnSpPr>
          <p:nvPr/>
        </p:nvCxnSpPr>
        <p:spPr>
          <a:xfrm>
            <a:off x="2945864" y="4841315"/>
            <a:ext cx="411556"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FC67F5F3-41C4-53A0-D0B7-1E57C1C159F8}"/>
              </a:ext>
            </a:extLst>
          </p:cNvPr>
          <p:cNvCxnSpPr>
            <a:cxnSpLocks/>
          </p:cNvCxnSpPr>
          <p:nvPr/>
        </p:nvCxnSpPr>
        <p:spPr>
          <a:xfrm>
            <a:off x="6500676" y="3731599"/>
            <a:ext cx="0" cy="492942"/>
          </a:xfrm>
          <a:prstGeom prst="line">
            <a:avLst/>
          </a:prstGeom>
          <a:ln w="12700"/>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B443576B-3721-A3C8-74A2-38BD4EBC0B38}"/>
              </a:ext>
            </a:extLst>
          </p:cNvPr>
          <p:cNvSpPr/>
          <p:nvPr/>
        </p:nvSpPr>
        <p:spPr>
          <a:xfrm>
            <a:off x="2252446" y="4508767"/>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13" name="Rectangle 12">
            <a:extLst>
              <a:ext uri="{FF2B5EF4-FFF2-40B4-BE49-F238E27FC236}">
                <a16:creationId xmlns:a16="http://schemas.microsoft.com/office/drawing/2014/main" id="{03646032-3A60-BE11-5A79-1647FABD0C37}"/>
              </a:ext>
            </a:extLst>
          </p:cNvPr>
          <p:cNvSpPr/>
          <p:nvPr/>
        </p:nvSpPr>
        <p:spPr>
          <a:xfrm>
            <a:off x="3588053" y="4508767"/>
            <a:ext cx="421909"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u</a:t>
            </a:r>
            <a:r>
              <a:rPr lang="en-US" altLang="zh-CN" sz="2000" baseline="-25000" dirty="0">
                <a:latin typeface="Arial" panose="020B0604020202020204" pitchFamily="34" charset="0"/>
                <a:cs typeface="Arial" panose="020B0604020202020204" pitchFamily="34" charset="0"/>
              </a:rPr>
              <a:t>2</a:t>
            </a:r>
            <a:endParaRPr lang="en-US" baseline="-25000" dirty="0"/>
          </a:p>
        </p:txBody>
      </p:sp>
      <p:sp>
        <p:nvSpPr>
          <p:cNvPr id="15" name="Oval 14">
            <a:extLst>
              <a:ext uri="{FF2B5EF4-FFF2-40B4-BE49-F238E27FC236}">
                <a16:creationId xmlns:a16="http://schemas.microsoft.com/office/drawing/2014/main" id="{8DC86388-2D60-9AE6-56B9-8F58B9AECC88}"/>
              </a:ext>
            </a:extLst>
          </p:cNvPr>
          <p:cNvSpPr/>
          <p:nvPr/>
        </p:nvSpPr>
        <p:spPr>
          <a:xfrm>
            <a:off x="2270223" y="4419818"/>
            <a:ext cx="1761004" cy="71676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67" name="Rectangle 66">
            <a:extLst>
              <a:ext uri="{FF2B5EF4-FFF2-40B4-BE49-F238E27FC236}">
                <a16:creationId xmlns:a16="http://schemas.microsoft.com/office/drawing/2014/main" id="{6BA45B34-EC3E-496C-2721-0A83D289EB44}"/>
              </a:ext>
            </a:extLst>
          </p:cNvPr>
          <p:cNvSpPr/>
          <p:nvPr/>
        </p:nvSpPr>
        <p:spPr>
          <a:xfrm>
            <a:off x="1725754" y="4569513"/>
            <a:ext cx="450763"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S</a:t>
            </a:r>
            <a:r>
              <a:rPr lang="en-US" altLang="zh-CN" sz="2000" b="1" baseline="-25000" dirty="0">
                <a:latin typeface="Arial" panose="020B0604020202020204" pitchFamily="34" charset="0"/>
                <a:cs typeface="Arial" panose="020B0604020202020204" pitchFamily="34" charset="0"/>
              </a:rPr>
              <a:t>2</a:t>
            </a:r>
            <a:endParaRPr lang="en-US" b="1" baseline="-25000" dirty="0"/>
          </a:p>
        </p:txBody>
      </p:sp>
      <p:sp>
        <p:nvSpPr>
          <p:cNvPr id="74" name="Rectangle 73">
            <a:extLst>
              <a:ext uri="{FF2B5EF4-FFF2-40B4-BE49-F238E27FC236}">
                <a16:creationId xmlns:a16="http://schemas.microsoft.com/office/drawing/2014/main" id="{D0233046-DA8F-D725-EF7E-F954D3C2896C}"/>
              </a:ext>
            </a:extLst>
          </p:cNvPr>
          <p:cNvSpPr/>
          <p:nvPr/>
        </p:nvSpPr>
        <p:spPr>
          <a:xfrm>
            <a:off x="5975032" y="405085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1</a:t>
            </a:r>
            <a:endParaRPr lang="en-US" baseline="-25000" dirty="0"/>
          </a:p>
        </p:txBody>
      </p:sp>
      <p:sp>
        <p:nvSpPr>
          <p:cNvPr id="75" name="Rectangle 74">
            <a:extLst>
              <a:ext uri="{FF2B5EF4-FFF2-40B4-BE49-F238E27FC236}">
                <a16:creationId xmlns:a16="http://schemas.microsoft.com/office/drawing/2014/main" id="{56112794-8B1A-C02A-753C-20ABD8CB313A}"/>
              </a:ext>
            </a:extLst>
          </p:cNvPr>
          <p:cNvSpPr/>
          <p:nvPr/>
        </p:nvSpPr>
        <p:spPr>
          <a:xfrm>
            <a:off x="5971449" y="3240187"/>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2</a:t>
            </a:r>
            <a:endParaRPr lang="en-US" baseline="-25000" dirty="0"/>
          </a:p>
        </p:txBody>
      </p:sp>
      <p:sp>
        <p:nvSpPr>
          <p:cNvPr id="76" name="Rectangle 75">
            <a:extLst>
              <a:ext uri="{FF2B5EF4-FFF2-40B4-BE49-F238E27FC236}">
                <a16:creationId xmlns:a16="http://schemas.microsoft.com/office/drawing/2014/main" id="{6CCB2A51-6189-C062-A854-B5E049879840}"/>
              </a:ext>
            </a:extLst>
          </p:cNvPr>
          <p:cNvSpPr/>
          <p:nvPr/>
        </p:nvSpPr>
        <p:spPr>
          <a:xfrm>
            <a:off x="5303807" y="458499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3</a:t>
            </a:r>
            <a:endParaRPr lang="en-US" baseline="-25000" dirty="0"/>
          </a:p>
        </p:txBody>
      </p:sp>
      <p:sp>
        <p:nvSpPr>
          <p:cNvPr id="77" name="Rectangle 76">
            <a:extLst>
              <a:ext uri="{FF2B5EF4-FFF2-40B4-BE49-F238E27FC236}">
                <a16:creationId xmlns:a16="http://schemas.microsoft.com/office/drawing/2014/main" id="{515F4EF6-5DBE-D524-8307-DFA1CB74B758}"/>
              </a:ext>
            </a:extLst>
          </p:cNvPr>
          <p:cNvSpPr/>
          <p:nvPr/>
        </p:nvSpPr>
        <p:spPr>
          <a:xfrm>
            <a:off x="6664867" y="4660333"/>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4</a:t>
            </a:r>
            <a:endParaRPr lang="en-US" baseline="-25000" dirty="0"/>
          </a:p>
        </p:txBody>
      </p:sp>
      <p:cxnSp>
        <p:nvCxnSpPr>
          <p:cNvPr id="78" name="Straight Connector 77">
            <a:extLst>
              <a:ext uri="{FF2B5EF4-FFF2-40B4-BE49-F238E27FC236}">
                <a16:creationId xmlns:a16="http://schemas.microsoft.com/office/drawing/2014/main" id="{0121982A-83FC-A322-790C-8A30037E890C}"/>
              </a:ext>
            </a:extLst>
          </p:cNvPr>
          <p:cNvCxnSpPr>
            <a:cxnSpLocks/>
          </p:cNvCxnSpPr>
          <p:nvPr/>
        </p:nvCxnSpPr>
        <p:spPr>
          <a:xfrm flipH="1">
            <a:off x="5932266" y="4498162"/>
            <a:ext cx="466670" cy="352265"/>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508CF7AA-0675-5D37-F05D-6FE6330EBEF3}"/>
              </a:ext>
            </a:extLst>
          </p:cNvPr>
          <p:cNvCxnSpPr>
            <a:cxnSpLocks/>
          </p:cNvCxnSpPr>
          <p:nvPr/>
        </p:nvCxnSpPr>
        <p:spPr>
          <a:xfrm>
            <a:off x="6629500" y="4477970"/>
            <a:ext cx="518641" cy="372531"/>
          </a:xfrm>
          <a:prstGeom prst="line">
            <a:avLst/>
          </a:prstGeom>
          <a:ln w="127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DAA1731E-6492-767D-B422-3E04A43D8FEE}"/>
              </a:ext>
            </a:extLst>
          </p:cNvPr>
          <p:cNvCxnSpPr>
            <a:cxnSpLocks/>
          </p:cNvCxnSpPr>
          <p:nvPr/>
        </p:nvCxnSpPr>
        <p:spPr>
          <a:xfrm>
            <a:off x="8914581" y="3759502"/>
            <a:ext cx="0" cy="492942"/>
          </a:xfrm>
          <a:prstGeom prst="line">
            <a:avLst/>
          </a:prstGeom>
          <a:ln w="12700"/>
        </p:spPr>
        <p:style>
          <a:lnRef idx="1">
            <a:schemeClr val="dk1"/>
          </a:lnRef>
          <a:fillRef idx="0">
            <a:schemeClr val="dk1"/>
          </a:fillRef>
          <a:effectRef idx="0">
            <a:schemeClr val="dk1"/>
          </a:effectRef>
          <a:fontRef idx="minor">
            <a:schemeClr val="tx1"/>
          </a:fontRef>
        </p:style>
      </p:cxnSp>
      <p:sp>
        <p:nvSpPr>
          <p:cNvPr id="83" name="Rectangle 82">
            <a:extLst>
              <a:ext uri="{FF2B5EF4-FFF2-40B4-BE49-F238E27FC236}">
                <a16:creationId xmlns:a16="http://schemas.microsoft.com/office/drawing/2014/main" id="{61131833-CCFD-9649-B0BB-5DAC0B4F56F5}"/>
              </a:ext>
            </a:extLst>
          </p:cNvPr>
          <p:cNvSpPr/>
          <p:nvPr/>
        </p:nvSpPr>
        <p:spPr>
          <a:xfrm>
            <a:off x="8388938" y="4078759"/>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5</a:t>
            </a:r>
            <a:endParaRPr lang="en-US" baseline="-25000" dirty="0"/>
          </a:p>
        </p:txBody>
      </p:sp>
      <p:sp>
        <p:nvSpPr>
          <p:cNvPr id="84" name="Rectangle 83">
            <a:extLst>
              <a:ext uri="{FF2B5EF4-FFF2-40B4-BE49-F238E27FC236}">
                <a16:creationId xmlns:a16="http://schemas.microsoft.com/office/drawing/2014/main" id="{10D9A2CE-FF10-D16E-F6C7-0AC5231E008F}"/>
              </a:ext>
            </a:extLst>
          </p:cNvPr>
          <p:cNvSpPr/>
          <p:nvPr/>
        </p:nvSpPr>
        <p:spPr>
          <a:xfrm>
            <a:off x="8385354" y="3268090"/>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6</a:t>
            </a:r>
            <a:endParaRPr lang="en-US" baseline="-25000" dirty="0"/>
          </a:p>
        </p:txBody>
      </p:sp>
      <p:sp>
        <p:nvSpPr>
          <p:cNvPr id="85" name="Rectangle 84">
            <a:extLst>
              <a:ext uri="{FF2B5EF4-FFF2-40B4-BE49-F238E27FC236}">
                <a16:creationId xmlns:a16="http://schemas.microsoft.com/office/drawing/2014/main" id="{626D9112-7DD3-658E-B43A-DA894B2A26A3}"/>
              </a:ext>
            </a:extLst>
          </p:cNvPr>
          <p:cNvSpPr/>
          <p:nvPr/>
        </p:nvSpPr>
        <p:spPr>
          <a:xfrm>
            <a:off x="7747400" y="4689990"/>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7</a:t>
            </a:r>
            <a:endParaRPr lang="en-US" baseline="-25000" dirty="0"/>
          </a:p>
        </p:txBody>
      </p:sp>
      <p:sp>
        <p:nvSpPr>
          <p:cNvPr id="86" name="Rectangle 85">
            <a:extLst>
              <a:ext uri="{FF2B5EF4-FFF2-40B4-BE49-F238E27FC236}">
                <a16:creationId xmlns:a16="http://schemas.microsoft.com/office/drawing/2014/main" id="{3A0E7070-3892-5AD5-9156-535AD532536C}"/>
              </a:ext>
            </a:extLst>
          </p:cNvPr>
          <p:cNvSpPr/>
          <p:nvPr/>
        </p:nvSpPr>
        <p:spPr>
          <a:xfrm>
            <a:off x="9078772" y="4688236"/>
            <a:ext cx="407484" cy="400110"/>
          </a:xfrm>
          <a:prstGeom prst="rect">
            <a:avLst/>
          </a:prstGeom>
        </p:spPr>
        <p:txBody>
          <a:bodyPr wrap="none">
            <a:spAutoFit/>
          </a:bodyPr>
          <a:lstStyle/>
          <a:p>
            <a:r>
              <a:rPr lang="en-US" altLang="zh-CN" sz="2000" i="1" dirty="0">
                <a:latin typeface="Arial" panose="020B0604020202020204" pitchFamily="34" charset="0"/>
                <a:cs typeface="Arial" panose="020B0604020202020204" pitchFamily="34" charset="0"/>
              </a:rPr>
              <a:t>v</a:t>
            </a:r>
            <a:r>
              <a:rPr lang="en-US" altLang="zh-CN" sz="2000" baseline="-25000" dirty="0">
                <a:latin typeface="Arial" panose="020B0604020202020204" pitchFamily="34" charset="0"/>
                <a:cs typeface="Arial" panose="020B0604020202020204" pitchFamily="34" charset="0"/>
              </a:rPr>
              <a:t>8</a:t>
            </a:r>
            <a:endParaRPr lang="en-US" baseline="-25000" dirty="0"/>
          </a:p>
        </p:txBody>
      </p:sp>
      <p:cxnSp>
        <p:nvCxnSpPr>
          <p:cNvPr id="87" name="Straight Connector 86">
            <a:extLst>
              <a:ext uri="{FF2B5EF4-FFF2-40B4-BE49-F238E27FC236}">
                <a16:creationId xmlns:a16="http://schemas.microsoft.com/office/drawing/2014/main" id="{2C051A22-42DC-F236-DB94-CE46C50EEE97}"/>
              </a:ext>
            </a:extLst>
          </p:cNvPr>
          <p:cNvCxnSpPr>
            <a:cxnSpLocks/>
          </p:cNvCxnSpPr>
          <p:nvPr/>
        </p:nvCxnSpPr>
        <p:spPr>
          <a:xfrm flipH="1">
            <a:off x="8346172" y="4526065"/>
            <a:ext cx="466670" cy="352265"/>
          </a:xfrm>
          <a:prstGeom prst="line">
            <a:avLst/>
          </a:prstGeom>
          <a:ln w="12700"/>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041965A2-1F48-29FC-F6A2-ECBF9CD8F129}"/>
              </a:ext>
            </a:extLst>
          </p:cNvPr>
          <p:cNvCxnSpPr>
            <a:cxnSpLocks/>
          </p:cNvCxnSpPr>
          <p:nvPr/>
        </p:nvCxnSpPr>
        <p:spPr>
          <a:xfrm>
            <a:off x="9043405" y="4505874"/>
            <a:ext cx="518641" cy="372531"/>
          </a:xfrm>
          <a:prstGeom prst="line">
            <a:avLst/>
          </a:prstGeom>
          <a:ln w="12700"/>
        </p:spPr>
        <p:style>
          <a:lnRef idx="1">
            <a:schemeClr val="dk1"/>
          </a:lnRef>
          <a:fillRef idx="0">
            <a:schemeClr val="dk1"/>
          </a:fillRef>
          <a:effectRef idx="0">
            <a:schemeClr val="dk1"/>
          </a:effectRef>
          <a:fontRef idx="minor">
            <a:schemeClr val="tx1"/>
          </a:fontRef>
        </p:style>
      </p:cxnSp>
      <p:sp>
        <p:nvSpPr>
          <p:cNvPr id="89" name="Rounded Rectangle 88">
            <a:extLst>
              <a:ext uri="{FF2B5EF4-FFF2-40B4-BE49-F238E27FC236}">
                <a16:creationId xmlns:a16="http://schemas.microsoft.com/office/drawing/2014/main" id="{67AFBAA6-62B4-4CB0-4535-6ECA9E35D78E}"/>
              </a:ext>
            </a:extLst>
          </p:cNvPr>
          <p:cNvSpPr/>
          <p:nvPr/>
        </p:nvSpPr>
        <p:spPr>
          <a:xfrm>
            <a:off x="4754296" y="3043658"/>
            <a:ext cx="5335120" cy="2446656"/>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x</a:t>
            </a:r>
            <a:endParaRPr lang="en-US" sz="4800" dirty="0"/>
          </a:p>
        </p:txBody>
      </p:sp>
      <p:sp>
        <p:nvSpPr>
          <p:cNvPr id="90" name="Rectangle 89">
            <a:extLst>
              <a:ext uri="{FF2B5EF4-FFF2-40B4-BE49-F238E27FC236}">
                <a16:creationId xmlns:a16="http://schemas.microsoft.com/office/drawing/2014/main" id="{1B449278-5C2F-253C-470E-1A123093F224}"/>
              </a:ext>
            </a:extLst>
          </p:cNvPr>
          <p:cNvSpPr/>
          <p:nvPr/>
        </p:nvSpPr>
        <p:spPr>
          <a:xfrm>
            <a:off x="4794281" y="3135882"/>
            <a:ext cx="478016" cy="400110"/>
          </a:xfrm>
          <a:prstGeom prst="rect">
            <a:avLst/>
          </a:prstGeom>
        </p:spPr>
        <p:txBody>
          <a:bodyPr wrap="none">
            <a:spAutoFit/>
          </a:bodyPr>
          <a:lstStyle/>
          <a:p>
            <a:r>
              <a:rPr lang="en-US" altLang="zh-CN" sz="2000" b="1" i="1" dirty="0">
                <a:latin typeface="Arial" panose="020B0604020202020204" pitchFamily="34" charset="0"/>
                <a:cs typeface="Arial" panose="020B0604020202020204" pitchFamily="34" charset="0"/>
              </a:rPr>
              <a:t>G</a:t>
            </a:r>
            <a:r>
              <a:rPr lang="en-US" altLang="zh-CN" sz="2000" b="1" baseline="-25000" dirty="0">
                <a:latin typeface="Arial" panose="020B0604020202020204" pitchFamily="34" charset="0"/>
                <a:cs typeface="Arial" panose="020B0604020202020204" pitchFamily="34" charset="0"/>
              </a:rPr>
              <a:t>2</a:t>
            </a:r>
            <a:endParaRPr lang="en-US" b="1" baseline="-25000" dirty="0"/>
          </a:p>
        </p:txBody>
      </p:sp>
      <p:grpSp>
        <p:nvGrpSpPr>
          <p:cNvPr id="91" name="Group 90">
            <a:extLst>
              <a:ext uri="{FF2B5EF4-FFF2-40B4-BE49-F238E27FC236}">
                <a16:creationId xmlns:a16="http://schemas.microsoft.com/office/drawing/2014/main" id="{E91C2C72-AB88-C50D-8917-6F0EEFF298EA}"/>
              </a:ext>
            </a:extLst>
          </p:cNvPr>
          <p:cNvGrpSpPr/>
          <p:nvPr/>
        </p:nvGrpSpPr>
        <p:grpSpPr>
          <a:xfrm>
            <a:off x="2607325" y="4621070"/>
            <a:ext cx="356188" cy="400110"/>
            <a:chOff x="2387548" y="2297353"/>
            <a:chExt cx="196993" cy="221284"/>
          </a:xfrm>
        </p:grpSpPr>
        <p:sp>
          <p:nvSpPr>
            <p:cNvPr id="92" name="Oval 91">
              <a:extLst>
                <a:ext uri="{FF2B5EF4-FFF2-40B4-BE49-F238E27FC236}">
                  <a16:creationId xmlns:a16="http://schemas.microsoft.com/office/drawing/2014/main" id="{EBCD7B13-5E65-4580-9D08-2AAE45479E64}"/>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3" name="TextBox 92">
              <a:extLst>
                <a:ext uri="{FF2B5EF4-FFF2-40B4-BE49-F238E27FC236}">
                  <a16:creationId xmlns:a16="http://schemas.microsoft.com/office/drawing/2014/main" id="{D36F3AE9-EB3C-7DC8-1384-25BB217D6B73}"/>
                </a:ext>
              </a:extLst>
            </p:cNvPr>
            <p:cNvSpPr txBox="1"/>
            <p:nvPr/>
          </p:nvSpPr>
          <p:spPr>
            <a:xfrm>
              <a:off x="2387548"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4E2CC61C-0702-84FC-FCA7-D27D7A7BCD32}"/>
              </a:ext>
            </a:extLst>
          </p:cNvPr>
          <p:cNvGrpSpPr/>
          <p:nvPr/>
        </p:nvGrpSpPr>
        <p:grpSpPr>
          <a:xfrm>
            <a:off x="6322057" y="4167903"/>
            <a:ext cx="356188" cy="400110"/>
            <a:chOff x="2387548" y="2297353"/>
            <a:chExt cx="196993" cy="221284"/>
          </a:xfrm>
        </p:grpSpPr>
        <p:sp>
          <p:nvSpPr>
            <p:cNvPr id="95" name="Oval 94">
              <a:extLst>
                <a:ext uri="{FF2B5EF4-FFF2-40B4-BE49-F238E27FC236}">
                  <a16:creationId xmlns:a16="http://schemas.microsoft.com/office/drawing/2014/main" id="{CA766E1A-F8C3-E0D0-0505-3B594FEA5611}"/>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6" name="TextBox 95">
              <a:extLst>
                <a:ext uri="{FF2B5EF4-FFF2-40B4-BE49-F238E27FC236}">
                  <a16:creationId xmlns:a16="http://schemas.microsoft.com/office/drawing/2014/main" id="{AF9EC96A-DA9E-7B23-44C6-5B3EC642FF7E}"/>
                </a:ext>
              </a:extLst>
            </p:cNvPr>
            <p:cNvSpPr txBox="1"/>
            <p:nvPr/>
          </p:nvSpPr>
          <p:spPr>
            <a:xfrm>
              <a:off x="2387548"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a16="http://schemas.microsoft.com/office/drawing/2014/main" id="{8124AA48-3264-9902-91E6-40B181297FEC}"/>
              </a:ext>
            </a:extLst>
          </p:cNvPr>
          <p:cNvGrpSpPr/>
          <p:nvPr/>
        </p:nvGrpSpPr>
        <p:grpSpPr>
          <a:xfrm>
            <a:off x="8741245" y="3381693"/>
            <a:ext cx="356188" cy="400110"/>
            <a:chOff x="2387549" y="2297353"/>
            <a:chExt cx="196993" cy="221284"/>
          </a:xfrm>
        </p:grpSpPr>
        <p:sp>
          <p:nvSpPr>
            <p:cNvPr id="98" name="Oval 97">
              <a:extLst>
                <a:ext uri="{FF2B5EF4-FFF2-40B4-BE49-F238E27FC236}">
                  <a16:creationId xmlns:a16="http://schemas.microsoft.com/office/drawing/2014/main" id="{0B535CD5-92B7-E337-3D0F-EF11BE6B6AE3}"/>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99" name="TextBox 98">
              <a:extLst>
                <a:ext uri="{FF2B5EF4-FFF2-40B4-BE49-F238E27FC236}">
                  <a16:creationId xmlns:a16="http://schemas.microsoft.com/office/drawing/2014/main" id="{D4CEB76C-69E8-4CFF-6238-63F01767BD57}"/>
                </a:ext>
              </a:extLst>
            </p:cNvPr>
            <p:cNvSpPr txBox="1"/>
            <p:nvPr/>
          </p:nvSpPr>
          <p:spPr>
            <a:xfrm>
              <a:off x="2387549"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7717375B-8CF4-0898-362E-2C3831A58E83}"/>
              </a:ext>
            </a:extLst>
          </p:cNvPr>
          <p:cNvGrpSpPr/>
          <p:nvPr/>
        </p:nvGrpSpPr>
        <p:grpSpPr>
          <a:xfrm>
            <a:off x="9472356" y="4753738"/>
            <a:ext cx="356188" cy="400110"/>
            <a:chOff x="2387550" y="2297353"/>
            <a:chExt cx="196993" cy="221284"/>
          </a:xfrm>
        </p:grpSpPr>
        <p:sp>
          <p:nvSpPr>
            <p:cNvPr id="101" name="Oval 100">
              <a:extLst>
                <a:ext uri="{FF2B5EF4-FFF2-40B4-BE49-F238E27FC236}">
                  <a16:creationId xmlns:a16="http://schemas.microsoft.com/office/drawing/2014/main" id="{948F6430-BB9B-AA97-5085-688BA63D9789}"/>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2" name="TextBox 101">
              <a:extLst>
                <a:ext uri="{FF2B5EF4-FFF2-40B4-BE49-F238E27FC236}">
                  <a16:creationId xmlns:a16="http://schemas.microsoft.com/office/drawing/2014/main" id="{8990F6F4-B8BB-B79D-B3E8-300C3F8D57CB}"/>
                </a:ext>
              </a:extLst>
            </p:cNvPr>
            <p:cNvSpPr txBox="1"/>
            <p:nvPr/>
          </p:nvSpPr>
          <p:spPr>
            <a:xfrm>
              <a:off x="2387550"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a16="http://schemas.microsoft.com/office/drawing/2014/main" id="{63BECF15-40FC-5898-5691-61A5B86B11DA}"/>
              </a:ext>
            </a:extLst>
          </p:cNvPr>
          <p:cNvGrpSpPr/>
          <p:nvPr/>
        </p:nvGrpSpPr>
        <p:grpSpPr>
          <a:xfrm>
            <a:off x="8115403" y="4753738"/>
            <a:ext cx="356188" cy="400110"/>
            <a:chOff x="2392065" y="2297353"/>
            <a:chExt cx="196993" cy="221284"/>
          </a:xfrm>
        </p:grpSpPr>
        <p:sp>
          <p:nvSpPr>
            <p:cNvPr id="104" name="Oval 103">
              <a:extLst>
                <a:ext uri="{FF2B5EF4-FFF2-40B4-BE49-F238E27FC236}">
                  <a16:creationId xmlns:a16="http://schemas.microsoft.com/office/drawing/2014/main" id="{5A44317C-47D7-2D41-2590-B2EC0B4ACA57}"/>
                </a:ext>
              </a:extLst>
            </p:cNvPr>
            <p:cNvSpPr/>
            <p:nvPr/>
          </p:nvSpPr>
          <p:spPr>
            <a:xfrm>
              <a:off x="2396862" y="2324909"/>
              <a:ext cx="175721" cy="175721"/>
            </a:xfrm>
            <a:prstGeom prst="ellipse">
              <a:avLst/>
            </a:prstGeom>
            <a:solidFill>
              <a:srgbClr val="CFD6E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5" name="TextBox 104">
              <a:extLst>
                <a:ext uri="{FF2B5EF4-FFF2-40B4-BE49-F238E27FC236}">
                  <a16:creationId xmlns:a16="http://schemas.microsoft.com/office/drawing/2014/main" id="{D09671A6-EB04-F17E-C6D9-97407E6A0DED}"/>
                </a:ext>
              </a:extLst>
            </p:cNvPr>
            <p:cNvSpPr txBox="1"/>
            <p:nvPr/>
          </p:nvSpPr>
          <p:spPr>
            <a:xfrm>
              <a:off x="2392065" y="2297353"/>
              <a:ext cx="196993"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A</a:t>
              </a:r>
              <a:endParaRPr lang="en-US" sz="2000" i="1" dirty="0">
                <a:latin typeface="Arial" panose="020B0604020202020204" pitchFamily="34" charset="0"/>
                <a:cs typeface="Arial" panose="020B0604020202020204" pitchFamily="34" charset="0"/>
              </a:endParaRPr>
            </a:p>
          </p:txBody>
        </p:sp>
      </p:grpSp>
      <p:grpSp>
        <p:nvGrpSpPr>
          <p:cNvPr id="106" name="Group 105">
            <a:extLst>
              <a:ext uri="{FF2B5EF4-FFF2-40B4-BE49-F238E27FC236}">
                <a16:creationId xmlns:a16="http://schemas.microsoft.com/office/drawing/2014/main" id="{DE9B94AD-2239-3BC8-3480-41B0A77398B9}"/>
              </a:ext>
            </a:extLst>
          </p:cNvPr>
          <p:cNvGrpSpPr/>
          <p:nvPr/>
        </p:nvGrpSpPr>
        <p:grpSpPr>
          <a:xfrm>
            <a:off x="3316878" y="4623542"/>
            <a:ext cx="356186" cy="400110"/>
            <a:chOff x="1981201" y="2408804"/>
            <a:chExt cx="196992" cy="221284"/>
          </a:xfrm>
        </p:grpSpPr>
        <p:sp>
          <p:nvSpPr>
            <p:cNvPr id="107" name="Oval 106">
              <a:extLst>
                <a:ext uri="{FF2B5EF4-FFF2-40B4-BE49-F238E27FC236}">
                  <a16:creationId xmlns:a16="http://schemas.microsoft.com/office/drawing/2014/main" id="{BBA5E553-97BA-3AC8-B8C0-802A67842AD4}"/>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08" name="TextBox 107">
              <a:extLst>
                <a:ext uri="{FF2B5EF4-FFF2-40B4-BE49-F238E27FC236}">
                  <a16:creationId xmlns:a16="http://schemas.microsoft.com/office/drawing/2014/main" id="{1E723381-BEA8-4EF8-C765-65AB2DD061D3}"/>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09" name="Group 108">
            <a:extLst>
              <a:ext uri="{FF2B5EF4-FFF2-40B4-BE49-F238E27FC236}">
                <a16:creationId xmlns:a16="http://schemas.microsoft.com/office/drawing/2014/main" id="{0767ACBC-EED6-A420-C599-948FC3F623E4}"/>
              </a:ext>
            </a:extLst>
          </p:cNvPr>
          <p:cNvGrpSpPr/>
          <p:nvPr/>
        </p:nvGrpSpPr>
        <p:grpSpPr>
          <a:xfrm>
            <a:off x="6321392" y="3380054"/>
            <a:ext cx="356186" cy="400110"/>
            <a:chOff x="1981201" y="2408804"/>
            <a:chExt cx="196992" cy="221284"/>
          </a:xfrm>
        </p:grpSpPr>
        <p:sp>
          <p:nvSpPr>
            <p:cNvPr id="110" name="Oval 109">
              <a:extLst>
                <a:ext uri="{FF2B5EF4-FFF2-40B4-BE49-F238E27FC236}">
                  <a16:creationId xmlns:a16="http://schemas.microsoft.com/office/drawing/2014/main" id="{DA8BAABC-BA2E-3CE2-32D5-73A82F7F4CC1}"/>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1" name="TextBox 110">
              <a:extLst>
                <a:ext uri="{FF2B5EF4-FFF2-40B4-BE49-F238E27FC236}">
                  <a16:creationId xmlns:a16="http://schemas.microsoft.com/office/drawing/2014/main" id="{12AF2E69-CF39-E891-E4DD-CD18B4876B6B}"/>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2" name="Group 111">
            <a:extLst>
              <a:ext uri="{FF2B5EF4-FFF2-40B4-BE49-F238E27FC236}">
                <a16:creationId xmlns:a16="http://schemas.microsoft.com/office/drawing/2014/main" id="{880A0603-864F-F3EC-479E-952D9537671D}"/>
              </a:ext>
            </a:extLst>
          </p:cNvPr>
          <p:cNvGrpSpPr/>
          <p:nvPr/>
        </p:nvGrpSpPr>
        <p:grpSpPr>
          <a:xfrm>
            <a:off x="5666126" y="4734752"/>
            <a:ext cx="356186" cy="400110"/>
            <a:chOff x="1985718" y="2408804"/>
            <a:chExt cx="196992" cy="221284"/>
          </a:xfrm>
        </p:grpSpPr>
        <p:sp>
          <p:nvSpPr>
            <p:cNvPr id="113" name="Oval 112">
              <a:extLst>
                <a:ext uri="{FF2B5EF4-FFF2-40B4-BE49-F238E27FC236}">
                  <a16:creationId xmlns:a16="http://schemas.microsoft.com/office/drawing/2014/main" id="{E3F88687-BA70-80F3-B862-5EDFE67CF04A}"/>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4" name="TextBox 113">
              <a:extLst>
                <a:ext uri="{FF2B5EF4-FFF2-40B4-BE49-F238E27FC236}">
                  <a16:creationId xmlns:a16="http://schemas.microsoft.com/office/drawing/2014/main" id="{BDEA92DC-446E-9F62-BD87-946119712034}"/>
                </a:ext>
              </a:extLst>
            </p:cNvPr>
            <p:cNvSpPr txBox="1"/>
            <p:nvPr/>
          </p:nvSpPr>
          <p:spPr>
            <a:xfrm>
              <a:off x="1985718"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5" name="Group 114">
            <a:extLst>
              <a:ext uri="{FF2B5EF4-FFF2-40B4-BE49-F238E27FC236}">
                <a16:creationId xmlns:a16="http://schemas.microsoft.com/office/drawing/2014/main" id="{6B5F6F14-5D39-3A20-1E27-4D675C06986D}"/>
              </a:ext>
            </a:extLst>
          </p:cNvPr>
          <p:cNvGrpSpPr/>
          <p:nvPr/>
        </p:nvGrpSpPr>
        <p:grpSpPr>
          <a:xfrm>
            <a:off x="7036358" y="4734752"/>
            <a:ext cx="356186" cy="400110"/>
            <a:chOff x="1981201" y="2408804"/>
            <a:chExt cx="196992" cy="221284"/>
          </a:xfrm>
        </p:grpSpPr>
        <p:sp>
          <p:nvSpPr>
            <p:cNvPr id="116" name="Oval 115">
              <a:extLst>
                <a:ext uri="{FF2B5EF4-FFF2-40B4-BE49-F238E27FC236}">
                  <a16:creationId xmlns:a16="http://schemas.microsoft.com/office/drawing/2014/main" id="{5504A019-070F-5C3A-C0E1-8DE50B8188D1}"/>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17" name="TextBox 116">
              <a:extLst>
                <a:ext uri="{FF2B5EF4-FFF2-40B4-BE49-F238E27FC236}">
                  <a16:creationId xmlns:a16="http://schemas.microsoft.com/office/drawing/2014/main" id="{6C002AA7-81EB-D790-54A2-2D9CF6FF92A7}"/>
                </a:ext>
              </a:extLst>
            </p:cNvPr>
            <p:cNvSpPr txBox="1"/>
            <p:nvPr/>
          </p:nvSpPr>
          <p:spPr>
            <a:xfrm>
              <a:off x="1981201"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grpSp>
        <p:nvGrpSpPr>
          <p:cNvPr id="118" name="Group 117">
            <a:extLst>
              <a:ext uri="{FF2B5EF4-FFF2-40B4-BE49-F238E27FC236}">
                <a16:creationId xmlns:a16="http://schemas.microsoft.com/office/drawing/2014/main" id="{CDE24E37-A660-A14F-F258-F129F0B30FD8}"/>
              </a:ext>
            </a:extLst>
          </p:cNvPr>
          <p:cNvGrpSpPr/>
          <p:nvPr/>
        </p:nvGrpSpPr>
        <p:grpSpPr>
          <a:xfrm>
            <a:off x="8738985" y="4205360"/>
            <a:ext cx="356186" cy="400110"/>
            <a:chOff x="1981202" y="2408804"/>
            <a:chExt cx="196992" cy="221284"/>
          </a:xfrm>
        </p:grpSpPr>
        <p:sp>
          <p:nvSpPr>
            <p:cNvPr id="119" name="Oval 118">
              <a:extLst>
                <a:ext uri="{FF2B5EF4-FFF2-40B4-BE49-F238E27FC236}">
                  <a16:creationId xmlns:a16="http://schemas.microsoft.com/office/drawing/2014/main" id="{7BB79C93-DCD8-DD7A-ECA4-E5E0B53B8065}"/>
                </a:ext>
              </a:extLst>
            </p:cNvPr>
            <p:cNvSpPr/>
            <p:nvPr/>
          </p:nvSpPr>
          <p:spPr>
            <a:xfrm>
              <a:off x="1994130" y="2436360"/>
              <a:ext cx="175721" cy="175721"/>
            </a:xfrm>
            <a:prstGeom prst="ellipse">
              <a:avLst/>
            </a:prstGeom>
            <a:solidFill>
              <a:srgbClr val="F9D7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120" name="TextBox 119">
              <a:extLst>
                <a:ext uri="{FF2B5EF4-FFF2-40B4-BE49-F238E27FC236}">
                  <a16:creationId xmlns:a16="http://schemas.microsoft.com/office/drawing/2014/main" id="{054F825E-FEB6-C79D-1A16-35709B8E2BAF}"/>
                </a:ext>
              </a:extLst>
            </p:cNvPr>
            <p:cNvSpPr txBox="1"/>
            <p:nvPr/>
          </p:nvSpPr>
          <p:spPr>
            <a:xfrm>
              <a:off x="1981202" y="2408804"/>
              <a:ext cx="196992" cy="221284"/>
            </a:xfrm>
            <a:prstGeom prst="rect">
              <a:avLst/>
            </a:prstGeom>
            <a:noFill/>
          </p:spPr>
          <p:txBody>
            <a:bodyPr wrap="none" rtlCol="0">
              <a:spAutoFit/>
            </a:bodyPr>
            <a:lstStyle/>
            <a:p>
              <a:r>
                <a:rPr lang="en-US" altLang="zh-CN" sz="2000" i="1" dirty="0">
                  <a:latin typeface="Arial" panose="020B0604020202020204" pitchFamily="34" charset="0"/>
                  <a:cs typeface="Arial" panose="020B0604020202020204" pitchFamily="34" charset="0"/>
                </a:rPr>
                <a:t>B</a:t>
              </a:r>
              <a:endParaRPr lang="en-US" sz="2000" i="1" dirty="0">
                <a:latin typeface="Arial" panose="020B0604020202020204" pitchFamily="34" charset="0"/>
                <a:cs typeface="Arial" panose="020B0604020202020204" pitchFamily="34" charset="0"/>
              </a:endParaRPr>
            </a:p>
          </p:txBody>
        </p:sp>
      </p:grpSp>
      <p:sp>
        <p:nvSpPr>
          <p:cNvPr id="3" name="Oval 2">
            <a:extLst>
              <a:ext uri="{FF2B5EF4-FFF2-40B4-BE49-F238E27FC236}">
                <a16:creationId xmlns:a16="http://schemas.microsoft.com/office/drawing/2014/main" id="{24F9B2E9-F012-9657-2475-8DDCBC005B29}"/>
              </a:ext>
            </a:extLst>
          </p:cNvPr>
          <p:cNvSpPr/>
          <p:nvPr/>
        </p:nvSpPr>
        <p:spPr>
          <a:xfrm>
            <a:off x="3220671" y="4369636"/>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E79A47B-8ADB-54B2-5EB0-3DF5124F09F0}"/>
              </a:ext>
            </a:extLst>
          </p:cNvPr>
          <p:cNvSpPr/>
          <p:nvPr/>
        </p:nvSpPr>
        <p:spPr>
          <a:xfrm>
            <a:off x="5974683" y="3118780"/>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72B47EB-10C3-102D-AC48-82A23BCB7207}"/>
              </a:ext>
            </a:extLst>
          </p:cNvPr>
          <p:cNvCxnSpPr>
            <a:cxnSpLocks/>
          </p:cNvCxnSpPr>
          <p:nvPr/>
        </p:nvCxnSpPr>
        <p:spPr>
          <a:xfrm>
            <a:off x="6500676" y="3747605"/>
            <a:ext cx="0" cy="492942"/>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9CDB0CD-8369-16B2-372E-1EB9B66ADF85}"/>
              </a:ext>
            </a:extLst>
          </p:cNvPr>
          <p:cNvCxnSpPr>
            <a:cxnSpLocks/>
          </p:cNvCxnSpPr>
          <p:nvPr/>
        </p:nvCxnSpPr>
        <p:spPr>
          <a:xfrm flipV="1">
            <a:off x="5971449" y="4512801"/>
            <a:ext cx="407484" cy="297689"/>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DEF34532-743F-A229-4932-9E9F56DDBBFD}"/>
              </a:ext>
            </a:extLst>
          </p:cNvPr>
          <p:cNvCxnSpPr>
            <a:cxnSpLocks/>
          </p:cNvCxnSpPr>
          <p:nvPr/>
        </p:nvCxnSpPr>
        <p:spPr>
          <a:xfrm flipH="1" flipV="1">
            <a:off x="6629058" y="4484897"/>
            <a:ext cx="466670" cy="325593"/>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2D910E8C-9493-4864-25A7-E2DCB17BE180}"/>
              </a:ext>
            </a:extLst>
          </p:cNvPr>
          <p:cNvCxnSpPr>
            <a:cxnSpLocks/>
          </p:cNvCxnSpPr>
          <p:nvPr/>
        </p:nvCxnSpPr>
        <p:spPr>
          <a:xfrm>
            <a:off x="8910548" y="3754532"/>
            <a:ext cx="0" cy="492942"/>
          </a:xfrm>
          <a:prstGeom prst="line">
            <a:avLst/>
          </a:prstGeom>
          <a:ln w="50800">
            <a:solidFill>
              <a:srgbClr val="00B050"/>
            </a:solidFill>
          </a:ln>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D467394F-F3C2-4199-D1AA-ED04FF740DCB}"/>
              </a:ext>
            </a:extLst>
          </p:cNvPr>
          <p:cNvSpPr/>
          <p:nvPr/>
        </p:nvSpPr>
        <p:spPr>
          <a:xfrm>
            <a:off x="5255595" y="4511801"/>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008BCA-C3C4-B1D6-F990-00931A46EE73}"/>
              </a:ext>
            </a:extLst>
          </p:cNvPr>
          <p:cNvSpPr/>
          <p:nvPr/>
        </p:nvSpPr>
        <p:spPr>
          <a:xfrm>
            <a:off x="6641481" y="4533974"/>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E2D5709-1643-EBFA-233A-7B977E56168F}"/>
              </a:ext>
            </a:extLst>
          </p:cNvPr>
          <p:cNvSpPr/>
          <p:nvPr/>
        </p:nvSpPr>
        <p:spPr>
          <a:xfrm>
            <a:off x="8391286" y="3961653"/>
            <a:ext cx="888160" cy="80791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DB159E2-836B-2E98-916D-B1A26968E5A6}"/>
              </a:ext>
            </a:extLst>
          </p:cNvPr>
          <p:cNvSpPr txBox="1"/>
          <p:nvPr/>
        </p:nvSpPr>
        <p:spPr>
          <a:xfrm>
            <a:off x="2615333" y="5208919"/>
            <a:ext cx="314510" cy="400110"/>
          </a:xfrm>
          <a:prstGeom prst="rect">
            <a:avLst/>
          </a:prstGeom>
          <a:noFill/>
        </p:spPr>
        <p:txBody>
          <a:bodyPr wrap="none" rtlCol="0">
            <a:spAutoFit/>
          </a:bodyPr>
          <a:lstStyle/>
          <a:p>
            <a:r>
              <a:rPr lang="en-US" altLang="zh-CN" sz="2000" b="1" dirty="0">
                <a:solidFill>
                  <a:srgbClr val="00B050"/>
                </a:solidFill>
              </a:rPr>
              <a:t>4</a:t>
            </a:r>
            <a:endParaRPr lang="en-US" sz="2000" b="1" dirty="0">
              <a:solidFill>
                <a:srgbClr val="00B050"/>
              </a:solidFill>
            </a:endParaRPr>
          </a:p>
        </p:txBody>
      </p:sp>
      <p:sp>
        <p:nvSpPr>
          <p:cNvPr id="25" name="TextBox 24">
            <a:extLst>
              <a:ext uri="{FF2B5EF4-FFF2-40B4-BE49-F238E27FC236}">
                <a16:creationId xmlns:a16="http://schemas.microsoft.com/office/drawing/2014/main" id="{078B4B4B-3354-CA0B-95AD-F77DA4F1A9CD}"/>
              </a:ext>
            </a:extLst>
          </p:cNvPr>
          <p:cNvSpPr txBox="1"/>
          <p:nvPr/>
        </p:nvSpPr>
        <p:spPr>
          <a:xfrm>
            <a:off x="3350241" y="5204120"/>
            <a:ext cx="314510" cy="400110"/>
          </a:xfrm>
          <a:prstGeom prst="rect">
            <a:avLst/>
          </a:prstGeom>
          <a:noFill/>
        </p:spPr>
        <p:txBody>
          <a:bodyPr wrap="none" rtlCol="0">
            <a:spAutoFit/>
          </a:bodyPr>
          <a:lstStyle/>
          <a:p>
            <a:r>
              <a:rPr lang="en-US" altLang="zh-CN" sz="2000" b="1" dirty="0">
                <a:solidFill>
                  <a:srgbClr val="00B050"/>
                </a:solidFill>
              </a:rPr>
              <a:t>4</a:t>
            </a:r>
            <a:endParaRPr lang="en-US" sz="2000" b="1" dirty="0">
              <a:solidFill>
                <a:srgbClr val="00B050"/>
              </a:solidFill>
            </a:endParaRPr>
          </a:p>
        </p:txBody>
      </p:sp>
      <p:sp>
        <p:nvSpPr>
          <p:cNvPr id="26" name="TextBox 25">
            <a:extLst>
              <a:ext uri="{FF2B5EF4-FFF2-40B4-BE49-F238E27FC236}">
                <a16:creationId xmlns:a16="http://schemas.microsoft.com/office/drawing/2014/main" id="{28B55403-DFBC-AE39-9AE9-62B0BDC8B962}"/>
              </a:ext>
            </a:extLst>
          </p:cNvPr>
          <p:cNvSpPr txBox="1"/>
          <p:nvPr/>
        </p:nvSpPr>
        <p:spPr>
          <a:xfrm>
            <a:off x="1869660" y="5214146"/>
            <a:ext cx="2412840" cy="369332"/>
          </a:xfrm>
          <a:prstGeom prst="rect">
            <a:avLst/>
          </a:prstGeom>
          <a:noFill/>
        </p:spPr>
        <p:txBody>
          <a:bodyPr wrap="none" rtlCol="0">
            <a:spAutoFit/>
          </a:bodyPr>
          <a:lstStyle/>
          <a:p>
            <a:r>
              <a:rPr lang="en-US" altLang="zh-CN" b="1" dirty="0">
                <a:solidFill>
                  <a:srgbClr val="00B050"/>
                </a:solidFill>
              </a:rPr>
              <a:t>MNI</a:t>
            </a:r>
            <a:r>
              <a:rPr lang="zh-CN" altLang="en-US" b="1" dirty="0">
                <a:solidFill>
                  <a:srgbClr val="00B050"/>
                </a:solidFill>
              </a:rPr>
              <a:t> </a:t>
            </a:r>
            <a:r>
              <a:rPr lang="en-US" altLang="zh-CN" b="1" dirty="0">
                <a:solidFill>
                  <a:srgbClr val="00B050"/>
                </a:solidFill>
              </a:rPr>
              <a:t>=</a:t>
            </a:r>
            <a:r>
              <a:rPr lang="zh-CN" altLang="en-US" b="1" dirty="0">
                <a:solidFill>
                  <a:srgbClr val="00B050"/>
                </a:solidFill>
              </a:rPr>
              <a:t> </a:t>
            </a:r>
            <a:r>
              <a:rPr lang="en-US" altLang="zh-CN" b="1" dirty="0">
                <a:solidFill>
                  <a:srgbClr val="00B050"/>
                </a:solidFill>
              </a:rPr>
              <a:t>{</a:t>
            </a:r>
            <a:r>
              <a:rPr lang="zh-CN" altLang="en-US" b="1" dirty="0">
                <a:solidFill>
                  <a:srgbClr val="00B050"/>
                </a:solidFill>
              </a:rPr>
              <a:t>    </a:t>
            </a:r>
            <a:r>
              <a:rPr lang="en-US" altLang="zh-CN" b="1" dirty="0">
                <a:solidFill>
                  <a:srgbClr val="00B050"/>
                </a:solidFill>
              </a:rPr>
              <a:t>,</a:t>
            </a:r>
            <a:r>
              <a:rPr lang="zh-CN" altLang="en-US" b="1" dirty="0">
                <a:solidFill>
                  <a:srgbClr val="00B050"/>
                </a:solidFill>
              </a:rPr>
              <a:t>          </a:t>
            </a:r>
            <a:r>
              <a:rPr lang="en-US" altLang="zh-CN" b="1" dirty="0">
                <a:solidFill>
                  <a:srgbClr val="00B050"/>
                </a:solidFill>
              </a:rPr>
              <a:t>  </a:t>
            </a:r>
            <a:r>
              <a:rPr lang="zh-CN" altLang="en-US" b="1" dirty="0">
                <a:solidFill>
                  <a:srgbClr val="00B050"/>
                </a:solidFill>
              </a:rPr>
              <a:t>   </a:t>
            </a:r>
            <a:r>
              <a:rPr lang="en-US" altLang="zh-CN" b="1" dirty="0">
                <a:solidFill>
                  <a:srgbClr val="00B050"/>
                </a:solidFill>
              </a:rPr>
              <a:t>} </a:t>
            </a:r>
            <a:r>
              <a:rPr lang="zh-CN" altLang="en-US" b="1" dirty="0">
                <a:solidFill>
                  <a:srgbClr val="00B050"/>
                </a:solidFill>
              </a:rPr>
              <a:t> </a:t>
            </a:r>
            <a:r>
              <a:rPr lang="en-US" altLang="zh-CN" b="1" dirty="0">
                <a:solidFill>
                  <a:srgbClr val="00B050"/>
                </a:solidFill>
              </a:rPr>
              <a:t>=</a:t>
            </a:r>
            <a:r>
              <a:rPr lang="zh-CN" altLang="en-US" b="1" dirty="0">
                <a:solidFill>
                  <a:srgbClr val="00B050"/>
                </a:solidFill>
              </a:rPr>
              <a:t> </a:t>
            </a:r>
            <a:r>
              <a:rPr lang="en-US" altLang="zh-CN" b="1" dirty="0">
                <a:solidFill>
                  <a:srgbClr val="00B050"/>
                </a:solidFill>
              </a:rPr>
              <a:t> 4</a:t>
            </a:r>
            <a:endParaRPr lang="en-US" b="1" dirty="0">
              <a:solidFill>
                <a:srgbClr val="00B050"/>
              </a:solidFill>
            </a:endParaRPr>
          </a:p>
        </p:txBody>
      </p:sp>
      <p:sp>
        <p:nvSpPr>
          <p:cNvPr id="27" name="Rectangle 26">
            <a:extLst>
              <a:ext uri="{FF2B5EF4-FFF2-40B4-BE49-F238E27FC236}">
                <a16:creationId xmlns:a16="http://schemas.microsoft.com/office/drawing/2014/main" id="{5A638C06-B322-FE86-7128-A73BA16E0032}"/>
              </a:ext>
            </a:extLst>
          </p:cNvPr>
          <p:cNvSpPr/>
          <p:nvPr/>
        </p:nvSpPr>
        <p:spPr>
          <a:xfrm>
            <a:off x="6283167" y="5483913"/>
            <a:ext cx="2360967" cy="461665"/>
          </a:xfrm>
          <a:prstGeom prst="rect">
            <a:avLst/>
          </a:prstGeom>
        </p:spPr>
        <p:txBody>
          <a:bodyPr wrap="none">
            <a:spAutoFit/>
          </a:bodyPr>
          <a:lstStyle/>
          <a:p>
            <a:r>
              <a:rPr lang="en-US" altLang="zh-CN" sz="2400" b="1" dirty="0">
                <a:solidFill>
                  <a:srgbClr val="950001"/>
                </a:solidFill>
              </a:rPr>
              <a:t>Ground</a:t>
            </a:r>
            <a:r>
              <a:rPr lang="zh-CN" altLang="en-US" sz="2400" b="1" dirty="0">
                <a:solidFill>
                  <a:srgbClr val="950001"/>
                </a:solidFill>
              </a:rPr>
              <a:t> </a:t>
            </a:r>
            <a:r>
              <a:rPr lang="en-US" altLang="zh-CN" sz="2400" b="1" dirty="0">
                <a:solidFill>
                  <a:srgbClr val="950001"/>
                </a:solidFill>
              </a:rPr>
              <a:t>truth</a:t>
            </a:r>
            <a:r>
              <a:rPr lang="zh-CN" altLang="en-US" sz="2400" b="1" dirty="0">
                <a:solidFill>
                  <a:srgbClr val="950001"/>
                </a:solidFill>
              </a:rPr>
              <a:t> </a:t>
            </a:r>
            <a:r>
              <a:rPr lang="en-US" altLang="zh-CN" sz="2400" b="1" dirty="0">
                <a:solidFill>
                  <a:srgbClr val="950001"/>
                </a:solidFill>
              </a:rPr>
              <a:t>is</a:t>
            </a:r>
            <a:r>
              <a:rPr lang="zh-CN" altLang="en-US" sz="2400" b="1" dirty="0">
                <a:solidFill>
                  <a:srgbClr val="950001"/>
                </a:solidFill>
              </a:rPr>
              <a:t> </a:t>
            </a:r>
            <a:r>
              <a:rPr lang="en-US" altLang="zh-CN" sz="2400" b="1" dirty="0">
                <a:solidFill>
                  <a:srgbClr val="950001"/>
                </a:solidFill>
              </a:rPr>
              <a:t>2</a:t>
            </a:r>
            <a:endParaRPr lang="en-US" sz="2400" b="1" dirty="0">
              <a:solidFill>
                <a:srgbClr val="950001"/>
              </a:solidFill>
            </a:endParaRPr>
          </a:p>
        </p:txBody>
      </p:sp>
      <p:pic>
        <p:nvPicPr>
          <p:cNvPr id="9" name="Picture 8" descr="A screenshot of a phone&#10;&#10;Description automatically generated">
            <a:extLst>
              <a:ext uri="{FF2B5EF4-FFF2-40B4-BE49-F238E27FC236}">
                <a16:creationId xmlns:a16="http://schemas.microsoft.com/office/drawing/2014/main" id="{9617FBD6-64D9-2D14-75F4-EC81EDABD68C}"/>
              </a:ext>
            </a:extLst>
          </p:cNvPr>
          <p:cNvPicPr>
            <a:picLocks noChangeAspect="1"/>
          </p:cNvPicPr>
          <p:nvPr/>
        </p:nvPicPr>
        <p:blipFill>
          <a:blip r:embed="rId3"/>
          <a:stretch>
            <a:fillRect/>
          </a:stretch>
        </p:blipFill>
        <p:spPr>
          <a:xfrm>
            <a:off x="5275616" y="110561"/>
            <a:ext cx="6724895" cy="959028"/>
          </a:xfrm>
          <a:prstGeom prst="rect">
            <a:avLst/>
          </a:prstGeom>
        </p:spPr>
      </p:pic>
    </p:spTree>
    <p:extLst>
      <p:ext uri="{BB962C8B-B14F-4D97-AF65-F5344CB8AC3E}">
        <p14:creationId xmlns:p14="http://schemas.microsoft.com/office/powerpoint/2010/main" val="601922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2" grpId="0" animBg="1"/>
      <p:bldP spid="25" grpId="0"/>
      <p:bldP spid="26"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42</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1033876" cy="1138773"/>
          </a:xfrm>
          <a:prstGeom prst="rect">
            <a:avLst/>
          </a:prstGeom>
          <a:noFill/>
        </p:spPr>
        <p:txBody>
          <a:bodyPr wrap="square">
            <a:spAutoFit/>
          </a:bodyPr>
          <a:lstStyle/>
          <a:p>
            <a:r>
              <a:rPr lang="en-US" altLang="zh-CN" sz="3600" b="1" dirty="0">
                <a:solidFill>
                  <a:srgbClr val="C00000"/>
                </a:solidFill>
              </a:rPr>
              <a:t>Solution:</a:t>
            </a:r>
            <a:r>
              <a:rPr lang="zh-CN" altLang="en-US" sz="3600" b="1" dirty="0">
                <a:solidFill>
                  <a:srgbClr val="C00000"/>
                </a:solidFill>
              </a:rPr>
              <a:t> </a:t>
            </a:r>
            <a:r>
              <a:rPr lang="en-US" altLang="zh-CN" sz="3600" b="1" dirty="0">
                <a:solidFill>
                  <a:srgbClr val="C00000"/>
                </a:solidFill>
              </a:rPr>
              <a:t>Fraction-Score</a:t>
            </a:r>
          </a:p>
          <a:p>
            <a:pPr marL="571500" indent="-571500">
              <a:buFont typeface="Arial" panose="020B0604020202020204" pitchFamily="34" charset="0"/>
              <a:buChar char="•"/>
            </a:pPr>
            <a:r>
              <a:rPr lang="en-US" altLang="zh-CN" sz="3200" dirty="0"/>
              <a:t>Extending</a:t>
            </a:r>
            <a:r>
              <a:rPr lang="zh-CN" altLang="en-US" sz="3200" dirty="0"/>
              <a:t> </a:t>
            </a:r>
            <a:r>
              <a:rPr lang="en-US" altLang="zh-CN" sz="3200" dirty="0"/>
              <a:t>from</a:t>
            </a:r>
            <a:r>
              <a:rPr lang="zh-CN" altLang="en-US" sz="3200" dirty="0"/>
              <a:t> </a:t>
            </a:r>
            <a:r>
              <a:rPr lang="en-US" altLang="zh-CN" sz="3200" dirty="0"/>
              <a:t>our</a:t>
            </a:r>
            <a:r>
              <a:rPr lang="zh-CN" altLang="en-US" sz="3200" dirty="0"/>
              <a:t> </a:t>
            </a:r>
            <a:r>
              <a:rPr lang="en-US" altLang="zh-CN" sz="3200" dirty="0"/>
              <a:t>prior</a:t>
            </a:r>
            <a:r>
              <a:rPr lang="zh-CN" altLang="en-US" sz="3200" dirty="0"/>
              <a:t> </a:t>
            </a:r>
            <a:r>
              <a:rPr lang="en-US" altLang="zh-CN" sz="3200" dirty="0"/>
              <a:t>work</a:t>
            </a:r>
            <a:r>
              <a:rPr lang="zh-CN" altLang="en-US" sz="3200" dirty="0"/>
              <a:t> </a:t>
            </a:r>
            <a:r>
              <a:rPr lang="en-US" altLang="zh-CN" sz="3200" dirty="0"/>
              <a:t>on</a:t>
            </a:r>
            <a:r>
              <a:rPr lang="zh-CN" altLang="en-US" sz="3200" dirty="0"/>
              <a:t> </a:t>
            </a:r>
            <a:r>
              <a:rPr lang="en-US" altLang="zh-CN" sz="3200" dirty="0"/>
              <a:t>colocation</a:t>
            </a:r>
            <a:r>
              <a:rPr lang="zh-CN" altLang="en-US" sz="3200" dirty="0"/>
              <a:t> </a:t>
            </a:r>
            <a:r>
              <a:rPr lang="en-US" altLang="zh-CN" sz="3200" dirty="0"/>
              <a:t>pattern</a:t>
            </a:r>
            <a:r>
              <a:rPr lang="zh-CN" altLang="en-US" sz="3200" dirty="0"/>
              <a:t> </a:t>
            </a:r>
            <a:r>
              <a:rPr lang="en-US" altLang="zh-CN" sz="3200" dirty="0"/>
              <a:t>mining</a:t>
            </a:r>
            <a:endParaRPr lang="en-US" sz="2400" dirty="0"/>
          </a:p>
        </p:txBody>
      </p:sp>
      <p:pic>
        <p:nvPicPr>
          <p:cNvPr id="17" name="Picture 16" descr="Chart, line chart&#10;&#10;Description automatically generated">
            <a:extLst>
              <a:ext uri="{FF2B5EF4-FFF2-40B4-BE49-F238E27FC236}">
                <a16:creationId xmlns:a16="http://schemas.microsoft.com/office/drawing/2014/main" id="{46ADD863-8C12-257F-A5F5-3E4B5A2F31D4}"/>
              </a:ext>
            </a:extLst>
          </p:cNvPr>
          <p:cNvPicPr>
            <a:picLocks noChangeAspect="1"/>
          </p:cNvPicPr>
          <p:nvPr/>
        </p:nvPicPr>
        <p:blipFill>
          <a:blip r:embed="rId3"/>
          <a:stretch>
            <a:fillRect/>
          </a:stretch>
        </p:blipFill>
        <p:spPr>
          <a:xfrm>
            <a:off x="1156042" y="3155087"/>
            <a:ext cx="3905816" cy="2844453"/>
          </a:xfrm>
          <a:prstGeom prst="rect">
            <a:avLst/>
          </a:prstGeom>
        </p:spPr>
      </p:pic>
      <p:pic>
        <p:nvPicPr>
          <p:cNvPr id="23" name="Picture 22" descr="Diagram&#10;&#10;Description automatically generated">
            <a:extLst>
              <a:ext uri="{FF2B5EF4-FFF2-40B4-BE49-F238E27FC236}">
                <a16:creationId xmlns:a16="http://schemas.microsoft.com/office/drawing/2014/main" id="{9E152F8B-A7DE-8B48-664B-00D9E0C65F9C}"/>
              </a:ext>
            </a:extLst>
          </p:cNvPr>
          <p:cNvPicPr>
            <a:picLocks noChangeAspect="1"/>
          </p:cNvPicPr>
          <p:nvPr/>
        </p:nvPicPr>
        <p:blipFill>
          <a:blip r:embed="rId4"/>
          <a:stretch>
            <a:fillRect/>
          </a:stretch>
        </p:blipFill>
        <p:spPr>
          <a:xfrm>
            <a:off x="5470338" y="3355827"/>
            <a:ext cx="5166179" cy="2463751"/>
          </a:xfrm>
          <a:prstGeom prst="rect">
            <a:avLst/>
          </a:prstGeom>
        </p:spPr>
      </p:pic>
      <p:pic>
        <p:nvPicPr>
          <p:cNvPr id="30" name="Picture 29">
            <a:extLst>
              <a:ext uri="{FF2B5EF4-FFF2-40B4-BE49-F238E27FC236}">
                <a16:creationId xmlns:a16="http://schemas.microsoft.com/office/drawing/2014/main" id="{C255B8BF-89C3-19AF-DC95-EB12B0C3248E}"/>
              </a:ext>
            </a:extLst>
          </p:cNvPr>
          <p:cNvPicPr>
            <a:picLocks noChangeAspect="1"/>
          </p:cNvPicPr>
          <p:nvPr/>
        </p:nvPicPr>
        <p:blipFill>
          <a:blip r:embed="rId5"/>
          <a:stretch>
            <a:fillRect/>
          </a:stretch>
        </p:blipFill>
        <p:spPr>
          <a:xfrm>
            <a:off x="2728573" y="2498755"/>
            <a:ext cx="8835798" cy="576247"/>
          </a:xfrm>
          <a:prstGeom prst="rect">
            <a:avLst/>
          </a:prstGeom>
        </p:spPr>
      </p:pic>
      <p:pic>
        <p:nvPicPr>
          <p:cNvPr id="3" name="Picture 2" descr="A screenshot of a phone&#10;&#10;Description automatically generated">
            <a:extLst>
              <a:ext uri="{FF2B5EF4-FFF2-40B4-BE49-F238E27FC236}">
                <a16:creationId xmlns:a16="http://schemas.microsoft.com/office/drawing/2014/main" id="{A1AD4774-9D7F-4C26-4D45-5EC13BD15830}"/>
              </a:ext>
            </a:extLst>
          </p:cNvPr>
          <p:cNvPicPr>
            <a:picLocks noChangeAspect="1"/>
          </p:cNvPicPr>
          <p:nvPr/>
        </p:nvPicPr>
        <p:blipFill>
          <a:blip r:embed="rId6"/>
          <a:stretch>
            <a:fillRect/>
          </a:stretch>
        </p:blipFill>
        <p:spPr>
          <a:xfrm>
            <a:off x="5275616" y="110561"/>
            <a:ext cx="6724895" cy="959028"/>
          </a:xfrm>
          <a:prstGeom prst="rect">
            <a:avLst/>
          </a:prstGeom>
        </p:spPr>
      </p:pic>
    </p:spTree>
    <p:extLst>
      <p:ext uri="{BB962C8B-B14F-4D97-AF65-F5344CB8AC3E}">
        <p14:creationId xmlns:p14="http://schemas.microsoft.com/office/powerpoint/2010/main" val="354294615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43</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1138773"/>
          </a:xfrm>
          <a:prstGeom prst="rect">
            <a:avLst/>
          </a:prstGeom>
          <a:noFill/>
        </p:spPr>
        <p:txBody>
          <a:bodyPr wrap="square">
            <a:spAutoFit/>
          </a:bodyPr>
          <a:lstStyle/>
          <a:p>
            <a:r>
              <a:rPr lang="en-US" altLang="zh-CN" sz="3600" b="1" dirty="0">
                <a:solidFill>
                  <a:srgbClr val="C00000"/>
                </a:solidFill>
              </a:rPr>
              <a:t>Domain</a:t>
            </a:r>
            <a:r>
              <a:rPr lang="zh-CN" altLang="en-US" sz="3600" b="1" dirty="0">
                <a:solidFill>
                  <a:srgbClr val="C00000"/>
                </a:solidFill>
              </a:rPr>
              <a:t> </a:t>
            </a:r>
            <a:r>
              <a:rPr lang="en-US" altLang="zh-CN" sz="3600" b="1" dirty="0">
                <a:solidFill>
                  <a:srgbClr val="C00000"/>
                </a:solidFill>
              </a:rPr>
              <a:t>Table</a:t>
            </a:r>
          </a:p>
          <a:p>
            <a:pPr marL="571500" indent="-571500">
              <a:buFont typeface="Arial" panose="020B0604020202020204" pitchFamily="34" charset="0"/>
              <a:buChar char="•"/>
            </a:pPr>
            <a:r>
              <a:rPr lang="en-US" altLang="zh-CN" sz="3200" dirty="0"/>
              <a:t>Each</a:t>
            </a:r>
            <a:r>
              <a:rPr lang="zh-CN" altLang="en-US" sz="3200" dirty="0"/>
              <a:t> </a:t>
            </a:r>
            <a:r>
              <a:rPr lang="en-US" altLang="zh-CN" sz="3200" dirty="0"/>
              <a:t>pattern</a:t>
            </a:r>
            <a:r>
              <a:rPr lang="zh-CN" altLang="en-US" sz="3200" dirty="0"/>
              <a:t> </a:t>
            </a:r>
            <a:r>
              <a:rPr lang="en-US" altLang="zh-CN" sz="3200" dirty="0"/>
              <a:t>=</a:t>
            </a:r>
            <a:r>
              <a:rPr lang="zh-CN" altLang="en-US" sz="3200" dirty="0"/>
              <a:t> </a:t>
            </a:r>
            <a:r>
              <a:rPr lang="en-US" altLang="zh-CN" sz="3200" dirty="0"/>
              <a:t>many</a:t>
            </a:r>
            <a:r>
              <a:rPr lang="zh-CN" altLang="en-US" sz="3200" dirty="0"/>
              <a:t> </a:t>
            </a:r>
            <a:r>
              <a:rPr lang="en-US" altLang="zh-CN" sz="3200" dirty="0"/>
              <a:t>subgraph-matching</a:t>
            </a:r>
            <a:r>
              <a:rPr lang="zh-CN" altLang="en-US" sz="3200" dirty="0"/>
              <a:t> </a:t>
            </a:r>
            <a:r>
              <a:rPr lang="en-US" altLang="zh-CN" sz="3200" dirty="0"/>
              <a:t>tasks</a:t>
            </a:r>
            <a:endParaRPr lang="en-US" sz="2400" dirty="0"/>
          </a:p>
        </p:txBody>
      </p:sp>
      <p:pic>
        <p:nvPicPr>
          <p:cNvPr id="4" name="Picture 3" descr="A picture containing text, watch, clock&#10;&#10;Description automatically generated">
            <a:extLst>
              <a:ext uri="{FF2B5EF4-FFF2-40B4-BE49-F238E27FC236}">
                <a16:creationId xmlns:a16="http://schemas.microsoft.com/office/drawing/2014/main" id="{00281525-AFE2-F575-5898-DD79EF696B3D}"/>
              </a:ext>
            </a:extLst>
          </p:cNvPr>
          <p:cNvPicPr>
            <a:picLocks noChangeAspect="1"/>
          </p:cNvPicPr>
          <p:nvPr/>
        </p:nvPicPr>
        <p:blipFill>
          <a:blip r:embed="rId3"/>
          <a:stretch>
            <a:fillRect/>
          </a:stretch>
        </p:blipFill>
        <p:spPr>
          <a:xfrm>
            <a:off x="1220125" y="2796978"/>
            <a:ext cx="9751750" cy="2592237"/>
          </a:xfrm>
          <a:prstGeom prst="rect">
            <a:avLst/>
          </a:prstGeom>
        </p:spPr>
      </p:pic>
      <p:pic>
        <p:nvPicPr>
          <p:cNvPr id="3" name="Picture 2" descr="A screenshot of a phone&#10;&#10;Description automatically generated">
            <a:extLst>
              <a:ext uri="{FF2B5EF4-FFF2-40B4-BE49-F238E27FC236}">
                <a16:creationId xmlns:a16="http://schemas.microsoft.com/office/drawing/2014/main" id="{B78EB408-8A1B-9F9B-0712-DD70DB4F8055}"/>
              </a:ext>
            </a:extLst>
          </p:cNvPr>
          <p:cNvPicPr>
            <a:picLocks noChangeAspect="1"/>
          </p:cNvPicPr>
          <p:nvPr/>
        </p:nvPicPr>
        <p:blipFill>
          <a:blip r:embed="rId4"/>
          <a:stretch>
            <a:fillRect/>
          </a:stretch>
        </p:blipFill>
        <p:spPr>
          <a:xfrm>
            <a:off x="5275616" y="110561"/>
            <a:ext cx="6724895" cy="959028"/>
          </a:xfrm>
          <a:prstGeom prst="rect">
            <a:avLst/>
          </a:prstGeom>
        </p:spPr>
      </p:pic>
    </p:spTree>
    <p:extLst>
      <p:ext uri="{BB962C8B-B14F-4D97-AF65-F5344CB8AC3E}">
        <p14:creationId xmlns:p14="http://schemas.microsoft.com/office/powerpoint/2010/main" val="174244566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descr="Text&#10;&#10;Description automatically generated with low confidence">
            <a:extLst>
              <a:ext uri="{FF2B5EF4-FFF2-40B4-BE49-F238E27FC236}">
                <a16:creationId xmlns:a16="http://schemas.microsoft.com/office/drawing/2014/main" id="{8D35FF7D-B2BD-C299-81D4-116816F92E2C}"/>
              </a:ext>
            </a:extLst>
          </p:cNvPr>
          <p:cNvPicPr>
            <a:picLocks noChangeAspect="1"/>
          </p:cNvPicPr>
          <p:nvPr/>
        </p:nvPicPr>
        <p:blipFill>
          <a:blip r:embed="rId3"/>
          <a:stretch>
            <a:fillRect/>
          </a:stretch>
        </p:blipFill>
        <p:spPr>
          <a:xfrm>
            <a:off x="6797636" y="3009087"/>
            <a:ext cx="5180609" cy="3573029"/>
          </a:xfrm>
          <a:prstGeom prst="rect">
            <a:avLst/>
          </a:prstGeom>
        </p:spPr>
      </p:pic>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44</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1138773"/>
          </a:xfrm>
          <a:prstGeom prst="rect">
            <a:avLst/>
          </a:prstGeom>
          <a:noFill/>
        </p:spPr>
        <p:txBody>
          <a:bodyPr wrap="square">
            <a:spAutoFit/>
          </a:bodyPr>
          <a:lstStyle/>
          <a:p>
            <a:r>
              <a:rPr lang="en-US" altLang="zh-CN" sz="3600" b="1" dirty="0">
                <a:solidFill>
                  <a:srgbClr val="C00000"/>
                </a:solidFill>
              </a:rPr>
              <a:t>Task</a:t>
            </a:r>
            <a:r>
              <a:rPr lang="zh-CN" altLang="en-US" sz="3600" b="1" dirty="0">
                <a:solidFill>
                  <a:srgbClr val="C00000"/>
                </a:solidFill>
              </a:rPr>
              <a:t> </a:t>
            </a:r>
            <a:r>
              <a:rPr lang="en-US" altLang="zh-CN" sz="3600" b="1" dirty="0">
                <a:solidFill>
                  <a:srgbClr val="C00000"/>
                </a:solidFill>
              </a:rPr>
              <a:t>Management</a:t>
            </a:r>
          </a:p>
          <a:p>
            <a:pPr marL="571500" indent="-571500">
              <a:buFont typeface="Arial" panose="020B0604020202020204" pitchFamily="34" charset="0"/>
              <a:buChar char="•"/>
            </a:pPr>
            <a:r>
              <a:rPr lang="en-US" altLang="zh-CN" sz="3200" dirty="0"/>
              <a:t>Each</a:t>
            </a:r>
            <a:r>
              <a:rPr lang="zh-CN" altLang="en-US" sz="3200" dirty="0"/>
              <a:t> </a:t>
            </a:r>
            <a:r>
              <a:rPr lang="en-US" altLang="zh-CN" sz="3200" dirty="0"/>
              <a:t>active</a:t>
            </a:r>
            <a:r>
              <a:rPr lang="zh-CN" altLang="en-US" sz="3200" dirty="0"/>
              <a:t> </a:t>
            </a:r>
            <a:r>
              <a:rPr lang="en-US" altLang="zh-CN" sz="3200" dirty="0"/>
              <a:t>pattern</a:t>
            </a:r>
            <a:r>
              <a:rPr lang="zh-CN" altLang="en-US" sz="3200" dirty="0"/>
              <a:t> </a:t>
            </a:r>
            <a:r>
              <a:rPr lang="en-US" altLang="zh-CN" sz="3200" dirty="0"/>
              <a:t>has</a:t>
            </a:r>
            <a:r>
              <a:rPr lang="zh-CN" altLang="en-US" sz="3200" dirty="0"/>
              <a:t> </a:t>
            </a:r>
            <a:r>
              <a:rPr lang="en-US" altLang="zh-CN" sz="3200" dirty="0"/>
              <a:t>a</a:t>
            </a:r>
            <a:r>
              <a:rPr lang="zh-CN" altLang="en-US" sz="3200" dirty="0"/>
              <a:t> </a:t>
            </a:r>
            <a:r>
              <a:rPr lang="en-US" altLang="zh-CN" sz="3200" b="1" dirty="0"/>
              <a:t>pattern</a:t>
            </a:r>
            <a:r>
              <a:rPr lang="zh-CN" altLang="en-US" sz="3200" b="1" dirty="0"/>
              <a:t> </a:t>
            </a:r>
            <a:r>
              <a:rPr lang="en-US" altLang="zh-CN" sz="3200" b="1" dirty="0"/>
              <a:t>capsule</a:t>
            </a:r>
            <a:endParaRPr lang="en-US" sz="2400" b="1" dirty="0"/>
          </a:p>
        </p:txBody>
      </p:sp>
      <p:cxnSp>
        <p:nvCxnSpPr>
          <p:cNvPr id="5" name="Straight Arrow Connector 4">
            <a:extLst>
              <a:ext uri="{FF2B5EF4-FFF2-40B4-BE49-F238E27FC236}">
                <a16:creationId xmlns:a16="http://schemas.microsoft.com/office/drawing/2014/main" id="{D2C2E36C-CA66-77E2-636E-E45C2811EAD8}"/>
              </a:ext>
            </a:extLst>
          </p:cNvPr>
          <p:cNvCxnSpPr>
            <a:cxnSpLocks/>
          </p:cNvCxnSpPr>
          <p:nvPr/>
        </p:nvCxnSpPr>
        <p:spPr>
          <a:xfrm rot="10800000" flipV="1">
            <a:off x="2833526" y="4001286"/>
            <a:ext cx="329520" cy="7390"/>
          </a:xfrm>
          <a:prstGeom prst="straightConnector1">
            <a:avLst/>
          </a:prstGeom>
          <a:ln w="25400">
            <a:headEnd w="sm" len="med"/>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38B0096-18F9-A94B-49A4-C8B3737FE45A}"/>
              </a:ext>
            </a:extLst>
          </p:cNvPr>
          <p:cNvCxnSpPr>
            <a:cxnSpLocks/>
          </p:cNvCxnSpPr>
          <p:nvPr/>
        </p:nvCxnSpPr>
        <p:spPr>
          <a:xfrm rot="10800000" flipV="1">
            <a:off x="3901160" y="4008299"/>
            <a:ext cx="329520" cy="73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007E919-B262-DD15-8043-2F1E7F8C4F21}"/>
              </a:ext>
            </a:extLst>
          </p:cNvPr>
          <p:cNvCxnSpPr>
            <a:cxnSpLocks/>
          </p:cNvCxnSpPr>
          <p:nvPr/>
        </p:nvCxnSpPr>
        <p:spPr>
          <a:xfrm rot="10800000" flipV="1">
            <a:off x="4700073" y="4001285"/>
            <a:ext cx="329520" cy="739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0" name="圆角矩形 229">
            <a:extLst>
              <a:ext uri="{FF2B5EF4-FFF2-40B4-BE49-F238E27FC236}">
                <a16:creationId xmlns:a16="http://schemas.microsoft.com/office/drawing/2014/main" id="{C5D61B23-B484-13CE-4346-DA60264698D8}"/>
              </a:ext>
            </a:extLst>
          </p:cNvPr>
          <p:cNvSpPr/>
          <p:nvPr/>
        </p:nvSpPr>
        <p:spPr>
          <a:xfrm>
            <a:off x="2557763" y="4944716"/>
            <a:ext cx="1978127" cy="373185"/>
          </a:xfrm>
          <a:prstGeom prst="roundRect">
            <a:avLst/>
          </a:prstGeom>
          <a:solidFill>
            <a:srgbClr val="D6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dirty="0"/>
          </a:p>
        </p:txBody>
      </p:sp>
      <p:sp>
        <p:nvSpPr>
          <p:cNvPr id="11" name="TextBox 10">
            <a:extLst>
              <a:ext uri="{FF2B5EF4-FFF2-40B4-BE49-F238E27FC236}">
                <a16:creationId xmlns:a16="http://schemas.microsoft.com/office/drawing/2014/main" id="{F0353428-471E-A3EC-F54A-F4AFC137D258}"/>
              </a:ext>
            </a:extLst>
          </p:cNvPr>
          <p:cNvSpPr txBox="1"/>
          <p:nvPr/>
        </p:nvSpPr>
        <p:spPr>
          <a:xfrm>
            <a:off x="1953645" y="4860510"/>
            <a:ext cx="698589" cy="523220"/>
          </a:xfrm>
          <a:prstGeom prst="rect">
            <a:avLst/>
          </a:prstGeom>
          <a:noFill/>
        </p:spPr>
        <p:txBody>
          <a:bodyPr wrap="none" rtlCol="0">
            <a:spAutoFit/>
          </a:bodyPr>
          <a:lstStyle/>
          <a:p>
            <a:r>
              <a:rPr lang="en-US" altLang="zh-CN" sz="2800" b="1" i="1" dirty="0" err="1">
                <a:solidFill>
                  <a:schemeClr val="accent6">
                    <a:lumMod val="75000"/>
                  </a:schemeClr>
                </a:solidFill>
              </a:rPr>
              <a:t>C</a:t>
            </a:r>
            <a:r>
              <a:rPr lang="en-US" altLang="zh-CN" sz="2800" b="1" baseline="-25000" dirty="0" err="1">
                <a:solidFill>
                  <a:schemeClr val="accent6">
                    <a:lumMod val="75000"/>
                  </a:schemeClr>
                </a:solidFill>
              </a:rPr>
              <a:t>pat</a:t>
            </a:r>
            <a:endParaRPr lang="en-US" sz="2800" b="1" baseline="-25000" dirty="0">
              <a:solidFill>
                <a:schemeClr val="accent6">
                  <a:lumMod val="75000"/>
                </a:schemeClr>
              </a:solidFill>
            </a:endParaRPr>
          </a:p>
        </p:txBody>
      </p:sp>
      <p:cxnSp>
        <p:nvCxnSpPr>
          <p:cNvPr id="12" name="Straight Arrow Connector 57">
            <a:extLst>
              <a:ext uri="{FF2B5EF4-FFF2-40B4-BE49-F238E27FC236}">
                <a16:creationId xmlns:a16="http://schemas.microsoft.com/office/drawing/2014/main" id="{1461D7E1-1877-1EE6-16BC-9045D4CC6EE8}"/>
              </a:ext>
            </a:extLst>
          </p:cNvPr>
          <p:cNvCxnSpPr>
            <a:cxnSpLocks/>
            <a:stCxn id="10" idx="3"/>
          </p:cNvCxnSpPr>
          <p:nvPr/>
        </p:nvCxnSpPr>
        <p:spPr>
          <a:xfrm flipV="1">
            <a:off x="4535890" y="3993184"/>
            <a:ext cx="1226392" cy="1138125"/>
          </a:xfrm>
          <a:prstGeom prst="bentConnector3">
            <a:avLst>
              <a:gd name="adj1" fmla="val 116132"/>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3263B07-F578-01C0-2683-C833278C3512}"/>
              </a:ext>
            </a:extLst>
          </p:cNvPr>
          <p:cNvGrpSpPr/>
          <p:nvPr/>
        </p:nvGrpSpPr>
        <p:grpSpPr>
          <a:xfrm>
            <a:off x="5377835" y="3649594"/>
            <a:ext cx="354716" cy="285834"/>
            <a:chOff x="3122291" y="5074708"/>
            <a:chExt cx="309030" cy="249020"/>
          </a:xfrm>
        </p:grpSpPr>
        <p:sp>
          <p:nvSpPr>
            <p:cNvPr id="15" name="Oval 14">
              <a:extLst>
                <a:ext uri="{FF2B5EF4-FFF2-40B4-BE49-F238E27FC236}">
                  <a16:creationId xmlns:a16="http://schemas.microsoft.com/office/drawing/2014/main" id="{E3D3BFF9-A5A3-B413-3782-5A8C8B757C3D}"/>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DAF542FA-4ED4-CF01-13C6-9C9D31C93A14}"/>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34508327-6B24-6CD5-4FDE-803904011277}"/>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Connector 17">
              <a:extLst>
                <a:ext uri="{FF2B5EF4-FFF2-40B4-BE49-F238E27FC236}">
                  <a16:creationId xmlns:a16="http://schemas.microsoft.com/office/drawing/2014/main" id="{12742483-FC3D-5034-0D5B-DFFCC45B36A2}"/>
                </a:ext>
              </a:extLst>
            </p:cNvPr>
            <p:cNvCxnSpPr>
              <a:cxnSpLocks/>
              <a:stCxn id="15" idx="7"/>
              <a:endCxn id="16" idx="3"/>
            </p:cNvCxnSpPr>
            <p:nvPr/>
          </p:nvCxnSpPr>
          <p:spPr>
            <a:xfrm flipH="1">
              <a:off x="3194812"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CD76332-832D-242E-B634-126E8756F4A8}"/>
                </a:ext>
              </a:extLst>
            </p:cNvPr>
            <p:cNvCxnSpPr>
              <a:stCxn id="16" idx="2"/>
              <a:endCxn id="17"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1B52A0C-4943-2823-A4D1-D05B91ED0A86}"/>
                </a:ext>
              </a:extLst>
            </p:cNvPr>
            <p:cNvCxnSpPr>
              <a:cxnSpLocks/>
              <a:stCxn id="17" idx="5"/>
              <a:endCxn id="15" idx="1"/>
            </p:cNvCxnSpPr>
            <p:nvPr/>
          </p:nvCxnSpPr>
          <p:spPr>
            <a:xfrm flipH="1" flipV="1">
              <a:off x="3306845"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grpSp>
      <p:pic>
        <p:nvPicPr>
          <p:cNvPr id="21" name="Picture 2" descr="Capsule Icon Transparent PNG &amp;amp; SVG Vector">
            <a:extLst>
              <a:ext uri="{FF2B5EF4-FFF2-40B4-BE49-F238E27FC236}">
                <a16:creationId xmlns:a16="http://schemas.microsoft.com/office/drawing/2014/main" id="{7DAD0391-B203-16DC-E822-641751D43134}"/>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06005" y="3537929"/>
            <a:ext cx="858927" cy="858927"/>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83">
            <a:extLst>
              <a:ext uri="{FF2B5EF4-FFF2-40B4-BE49-F238E27FC236}">
                <a16:creationId xmlns:a16="http://schemas.microsoft.com/office/drawing/2014/main" id="{9EF479A5-4905-7037-87FF-59E0B8F03D3D}"/>
              </a:ext>
            </a:extLst>
          </p:cNvPr>
          <p:cNvSpPr txBox="1"/>
          <p:nvPr/>
        </p:nvSpPr>
        <p:spPr>
          <a:xfrm>
            <a:off x="4170692" y="5135127"/>
            <a:ext cx="1956787" cy="26161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⑥ pop</a:t>
            </a:r>
            <a:endParaRPr lang="en-US" sz="1100" dirty="0"/>
          </a:p>
        </p:txBody>
      </p:sp>
      <p:sp>
        <p:nvSpPr>
          <p:cNvPr id="23" name="TextBox 83">
            <a:extLst>
              <a:ext uri="{FF2B5EF4-FFF2-40B4-BE49-F238E27FC236}">
                <a16:creationId xmlns:a16="http://schemas.microsoft.com/office/drawing/2014/main" id="{6942A2D6-F70C-8196-B7EA-C89174E5F764}"/>
              </a:ext>
            </a:extLst>
          </p:cNvPr>
          <p:cNvSpPr txBox="1"/>
          <p:nvPr/>
        </p:nvSpPr>
        <p:spPr>
          <a:xfrm rot="10800000">
            <a:off x="4073498" y="3972260"/>
            <a:ext cx="794017" cy="502702"/>
          </a:xfrm>
          <a:prstGeom prst="rect">
            <a:avLst/>
          </a:prstGeom>
          <a:noFill/>
        </p:spPr>
        <p:txBody>
          <a:bodyPr wrap="square" rtlCol="0">
            <a:spAutoFit/>
          </a:bodyPr>
          <a:lstStyle/>
          <a:p>
            <a:pPr algn="ctr"/>
            <a:r>
              <a:rPr lang="en-US" altLang="zh-CN" sz="4000" b="1" i="1" baseline="-25000" dirty="0">
                <a:solidFill>
                  <a:srgbClr val="0070C0"/>
                </a:solidFill>
                <a:latin typeface="Times New Roman" charset="0"/>
                <a:ea typeface="Times New Roman" charset="0"/>
                <a:cs typeface="Times New Roman" charset="0"/>
              </a:rPr>
              <a:t>…</a:t>
            </a:r>
            <a:endParaRPr lang="en-US" sz="4000" b="1" baseline="-25000" dirty="0">
              <a:solidFill>
                <a:srgbClr val="0070C0"/>
              </a:solidFill>
              <a:latin typeface="Times New Roman" charset="0"/>
              <a:ea typeface="Times New Roman" charset="0"/>
              <a:cs typeface="Times New Roman" charset="0"/>
            </a:endParaRPr>
          </a:p>
        </p:txBody>
      </p:sp>
      <p:sp>
        <p:nvSpPr>
          <p:cNvPr id="24" name="TextBox 23">
            <a:extLst>
              <a:ext uri="{FF2B5EF4-FFF2-40B4-BE49-F238E27FC236}">
                <a16:creationId xmlns:a16="http://schemas.microsoft.com/office/drawing/2014/main" id="{5E8F6675-2E9C-DDA9-00DC-2C3106AEF2FF}"/>
              </a:ext>
            </a:extLst>
          </p:cNvPr>
          <p:cNvSpPr txBox="1"/>
          <p:nvPr/>
        </p:nvSpPr>
        <p:spPr>
          <a:xfrm>
            <a:off x="1250795" y="3780238"/>
            <a:ext cx="415277" cy="523220"/>
          </a:xfrm>
          <a:prstGeom prst="rect">
            <a:avLst/>
          </a:prstGeom>
          <a:noFill/>
        </p:spPr>
        <p:txBody>
          <a:bodyPr wrap="square" rtlCol="0">
            <a:spAutoFit/>
          </a:bodyPr>
          <a:lstStyle/>
          <a:p>
            <a:r>
              <a:rPr lang="en-US" altLang="zh-CN" sz="2800" b="1" dirty="0">
                <a:solidFill>
                  <a:srgbClr val="0070C0"/>
                </a:solidFill>
                <a:latin typeface="APPLE CHANCERY" panose="03020702040506060504" pitchFamily="66" charset="-79"/>
                <a:ea typeface="Brush Script MT" panose="03060802040406070304" pitchFamily="66" charset="-122"/>
                <a:cs typeface="APPLE CHANCERY" panose="03020702040506060504" pitchFamily="66" charset="-79"/>
              </a:rPr>
              <a:t>L</a:t>
            </a:r>
            <a:endParaRPr lang="en-US" sz="2800" b="1" baseline="-25000" dirty="0">
              <a:solidFill>
                <a:srgbClr val="0070C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04A0124E-A26B-7675-45E7-8FA59D0EDACF}"/>
              </a:ext>
            </a:extLst>
          </p:cNvPr>
          <p:cNvGrpSpPr/>
          <p:nvPr/>
        </p:nvGrpSpPr>
        <p:grpSpPr>
          <a:xfrm>
            <a:off x="2460238" y="3666268"/>
            <a:ext cx="354716" cy="285834"/>
            <a:chOff x="3122291" y="5074708"/>
            <a:chExt cx="309030" cy="249020"/>
          </a:xfrm>
        </p:grpSpPr>
        <p:sp>
          <p:nvSpPr>
            <p:cNvPr id="26" name="Oval 25">
              <a:extLst>
                <a:ext uri="{FF2B5EF4-FFF2-40B4-BE49-F238E27FC236}">
                  <a16:creationId xmlns:a16="http://schemas.microsoft.com/office/drawing/2014/main" id="{49658A7A-2647-3523-1DE2-3A1771301AAE}"/>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B0226AD8-694D-5513-FAB6-6E9B2C5BECEC}"/>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502DB4E8-3278-4BD1-88C5-FD0F944DB34E}"/>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9" name="Straight Connector 28">
              <a:extLst>
                <a:ext uri="{FF2B5EF4-FFF2-40B4-BE49-F238E27FC236}">
                  <a16:creationId xmlns:a16="http://schemas.microsoft.com/office/drawing/2014/main" id="{18CAA0B8-AC12-D431-4CB6-592F4FEED148}"/>
                </a:ext>
              </a:extLst>
            </p:cNvPr>
            <p:cNvCxnSpPr>
              <a:stCxn id="27" idx="2"/>
              <a:endCxn id="28"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7A0F507-011B-010C-C722-D2008B1068CE}"/>
                </a:ext>
              </a:extLst>
            </p:cNvPr>
            <p:cNvCxnSpPr>
              <a:cxnSpLocks/>
              <a:stCxn id="28" idx="5"/>
              <a:endCxn id="26" idx="1"/>
            </p:cNvCxnSpPr>
            <p:nvPr/>
          </p:nvCxnSpPr>
          <p:spPr>
            <a:xfrm flipH="1" flipV="1">
              <a:off x="3306845"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70C8F752-5282-A6FB-67C8-A5EDE06FEA40}"/>
              </a:ext>
            </a:extLst>
          </p:cNvPr>
          <p:cNvGrpSpPr/>
          <p:nvPr/>
        </p:nvGrpSpPr>
        <p:grpSpPr>
          <a:xfrm>
            <a:off x="3139931" y="3548245"/>
            <a:ext cx="858927" cy="858927"/>
            <a:chOff x="4371685" y="4689099"/>
            <a:chExt cx="748301" cy="748301"/>
          </a:xfrm>
        </p:grpSpPr>
        <p:sp>
          <p:nvSpPr>
            <p:cNvPr id="32" name="Oval 31">
              <a:extLst>
                <a:ext uri="{FF2B5EF4-FFF2-40B4-BE49-F238E27FC236}">
                  <a16:creationId xmlns:a16="http://schemas.microsoft.com/office/drawing/2014/main" id="{1843B999-1E20-E7CE-01ED-97E321EF3032}"/>
                </a:ext>
              </a:extLst>
            </p:cNvPr>
            <p:cNvSpPr/>
            <p:nvPr/>
          </p:nvSpPr>
          <p:spPr>
            <a:xfrm rot="10800000">
              <a:off x="4807658" y="4786382"/>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Oval 32">
              <a:extLst>
                <a:ext uri="{FF2B5EF4-FFF2-40B4-BE49-F238E27FC236}">
                  <a16:creationId xmlns:a16="http://schemas.microsoft.com/office/drawing/2014/main" id="{7159AC89-AB88-FBC8-6BF6-A7269E7E4BAC}"/>
                </a:ext>
              </a:extLst>
            </p:cNvPr>
            <p:cNvSpPr/>
            <p:nvPr/>
          </p:nvSpPr>
          <p:spPr>
            <a:xfrm rot="10800000">
              <a:off x="4695625" y="4939709"/>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5FA4C263-BFEF-7DC6-AF97-5BCEFBCC1AAF}"/>
                </a:ext>
              </a:extLst>
            </p:cNvPr>
            <p:cNvSpPr/>
            <p:nvPr/>
          </p:nvSpPr>
          <p:spPr>
            <a:xfrm rot="10800000">
              <a:off x="4919691" y="4939709"/>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5" name="Straight Connector 34">
              <a:extLst>
                <a:ext uri="{FF2B5EF4-FFF2-40B4-BE49-F238E27FC236}">
                  <a16:creationId xmlns:a16="http://schemas.microsoft.com/office/drawing/2014/main" id="{2F99FAE3-FD9B-FD48-764A-6D7A19B84121}"/>
                </a:ext>
              </a:extLst>
            </p:cNvPr>
            <p:cNvCxnSpPr>
              <a:cxnSpLocks/>
              <a:stCxn id="32" idx="7"/>
              <a:endCxn id="33" idx="3"/>
            </p:cNvCxnSpPr>
            <p:nvPr/>
          </p:nvCxnSpPr>
          <p:spPr>
            <a:xfrm flipH="1">
              <a:off x="4768146" y="4868061"/>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A3C34C6-7E65-C79C-8A55-0A964E7793B0}"/>
                </a:ext>
              </a:extLst>
            </p:cNvPr>
            <p:cNvCxnSpPr>
              <a:stCxn id="33" idx="2"/>
              <a:endCxn id="34" idx="6"/>
            </p:cNvCxnSpPr>
            <p:nvPr/>
          </p:nvCxnSpPr>
          <p:spPr>
            <a:xfrm>
              <a:off x="4780589" y="4987555"/>
              <a:ext cx="139102" cy="0"/>
            </a:xfrm>
            <a:prstGeom prst="line">
              <a:avLst/>
            </a:prstGeom>
            <a:ln w="12700"/>
          </p:spPr>
          <p:style>
            <a:lnRef idx="1">
              <a:schemeClr val="dk1"/>
            </a:lnRef>
            <a:fillRef idx="0">
              <a:schemeClr val="dk1"/>
            </a:fillRef>
            <a:effectRef idx="0">
              <a:schemeClr val="dk1"/>
            </a:effectRef>
            <a:fontRef idx="minor">
              <a:schemeClr val="tx1"/>
            </a:fontRef>
          </p:style>
        </p:cxnSp>
        <p:pic>
          <p:nvPicPr>
            <p:cNvPr id="37" name="Picture 2" descr="Capsule Icon Transparent PNG &amp;amp; SVG Vector">
              <a:extLst>
                <a:ext uri="{FF2B5EF4-FFF2-40B4-BE49-F238E27FC236}">
                  <a16:creationId xmlns:a16="http://schemas.microsoft.com/office/drawing/2014/main" id="{8A3AA155-DFA6-15D1-074A-1B0CB757B982}"/>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71685" y="4689099"/>
              <a:ext cx="748301" cy="748301"/>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Capsule Icon Transparent PNG &amp;amp; SVG Vector">
            <a:extLst>
              <a:ext uri="{FF2B5EF4-FFF2-40B4-BE49-F238E27FC236}">
                <a16:creationId xmlns:a16="http://schemas.microsoft.com/office/drawing/2014/main" id="{DF734A3D-5FEE-3EDE-15E7-231D1DB3604D}"/>
              </a:ext>
            </a:extLst>
          </p:cNvPr>
          <p:cNvPicPr>
            <a:picLocks noChangeAspect="1" noChangeArrowheads="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90452" y="3563719"/>
            <a:ext cx="858927" cy="85892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8BD41CFC-DCD1-6865-6EC4-981208C9BBA7}"/>
              </a:ext>
            </a:extLst>
          </p:cNvPr>
          <p:cNvCxnSpPr>
            <a:cxnSpLocks/>
          </p:cNvCxnSpPr>
          <p:nvPr/>
        </p:nvCxnSpPr>
        <p:spPr>
          <a:xfrm>
            <a:off x="2332840" y="3258912"/>
            <a:ext cx="0" cy="44397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F75A05E-99A6-3379-A3B4-F63FAB88EFCB}"/>
              </a:ext>
            </a:extLst>
          </p:cNvPr>
          <p:cNvCxnSpPr>
            <a:cxnSpLocks/>
          </p:cNvCxnSpPr>
          <p:nvPr/>
        </p:nvCxnSpPr>
        <p:spPr>
          <a:xfrm>
            <a:off x="5864932" y="3258912"/>
            <a:ext cx="0" cy="44397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E25BEE1-E016-D7A3-F826-3E3F0564B380}"/>
              </a:ext>
            </a:extLst>
          </p:cNvPr>
          <p:cNvCxnSpPr>
            <a:cxnSpLocks/>
          </p:cNvCxnSpPr>
          <p:nvPr/>
        </p:nvCxnSpPr>
        <p:spPr>
          <a:xfrm>
            <a:off x="2345662" y="3440847"/>
            <a:ext cx="3519270" cy="0"/>
          </a:xfrm>
          <a:prstGeom prst="straightConnector1">
            <a:avLst/>
          </a:prstGeom>
          <a:ln w="12700">
            <a:prstDash val="solid"/>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173977D-2440-7FC6-80D7-D48ABC65811E}"/>
              </a:ext>
            </a:extLst>
          </p:cNvPr>
          <p:cNvSpPr txBox="1"/>
          <p:nvPr/>
        </p:nvSpPr>
        <p:spPr>
          <a:xfrm>
            <a:off x="1786865" y="3059336"/>
            <a:ext cx="649808" cy="338554"/>
          </a:xfrm>
          <a:prstGeom prst="rect">
            <a:avLst/>
          </a:prstGeom>
          <a:noFill/>
        </p:spPr>
        <p:txBody>
          <a:bodyPr wrap="square" rtlCol="0">
            <a:spAutoFit/>
          </a:bodyPr>
          <a:lstStyle/>
          <a:p>
            <a:r>
              <a:rPr lang="en-US" altLang="zh-CN" sz="1600" dirty="0">
                <a:solidFill>
                  <a:schemeClr val="accent1"/>
                </a:solidFill>
              </a:rPr>
              <a:t>head</a:t>
            </a:r>
            <a:endParaRPr lang="en-US" sz="1600" dirty="0">
              <a:solidFill>
                <a:schemeClr val="accent1"/>
              </a:solidFill>
            </a:endParaRPr>
          </a:p>
        </p:txBody>
      </p:sp>
      <p:sp>
        <p:nvSpPr>
          <p:cNvPr id="43" name="TextBox 42">
            <a:extLst>
              <a:ext uri="{FF2B5EF4-FFF2-40B4-BE49-F238E27FC236}">
                <a16:creationId xmlns:a16="http://schemas.microsoft.com/office/drawing/2014/main" id="{E2EA8599-1FD6-679E-5B67-4C3073773967}"/>
              </a:ext>
            </a:extLst>
          </p:cNvPr>
          <p:cNvSpPr txBox="1"/>
          <p:nvPr/>
        </p:nvSpPr>
        <p:spPr>
          <a:xfrm>
            <a:off x="5774038" y="3018801"/>
            <a:ext cx="649808" cy="338554"/>
          </a:xfrm>
          <a:prstGeom prst="rect">
            <a:avLst/>
          </a:prstGeom>
          <a:noFill/>
        </p:spPr>
        <p:txBody>
          <a:bodyPr wrap="square" rtlCol="0">
            <a:spAutoFit/>
          </a:bodyPr>
          <a:lstStyle/>
          <a:p>
            <a:r>
              <a:rPr lang="en-US" altLang="zh-CN" sz="1600" dirty="0">
                <a:solidFill>
                  <a:schemeClr val="accent1"/>
                </a:solidFill>
              </a:rPr>
              <a:t>tail</a:t>
            </a:r>
            <a:endParaRPr lang="en-US" sz="1600" dirty="0">
              <a:solidFill>
                <a:schemeClr val="accent1"/>
              </a:solidFill>
            </a:endParaRPr>
          </a:p>
        </p:txBody>
      </p:sp>
      <p:sp>
        <p:nvSpPr>
          <p:cNvPr id="44" name="TextBox 83">
            <a:extLst>
              <a:ext uri="{FF2B5EF4-FFF2-40B4-BE49-F238E27FC236}">
                <a16:creationId xmlns:a16="http://schemas.microsoft.com/office/drawing/2014/main" id="{E6CA2B4D-2C14-E832-6A0C-B57ED51F1DB0}"/>
              </a:ext>
            </a:extLst>
          </p:cNvPr>
          <p:cNvSpPr txBox="1"/>
          <p:nvPr/>
        </p:nvSpPr>
        <p:spPr>
          <a:xfrm>
            <a:off x="2207954" y="3089557"/>
            <a:ext cx="1956787" cy="26161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①</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fetch</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a</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task</a:t>
            </a:r>
            <a:endParaRPr lang="en-US" sz="1100" dirty="0"/>
          </a:p>
        </p:txBody>
      </p:sp>
      <p:cxnSp>
        <p:nvCxnSpPr>
          <p:cNvPr id="45" name="Straight Connector 44">
            <a:extLst>
              <a:ext uri="{FF2B5EF4-FFF2-40B4-BE49-F238E27FC236}">
                <a16:creationId xmlns:a16="http://schemas.microsoft.com/office/drawing/2014/main" id="{71D6407B-0748-23CB-D80F-F34C2B9156A5}"/>
              </a:ext>
            </a:extLst>
          </p:cNvPr>
          <p:cNvCxnSpPr>
            <a:cxnSpLocks/>
          </p:cNvCxnSpPr>
          <p:nvPr/>
        </p:nvCxnSpPr>
        <p:spPr>
          <a:xfrm>
            <a:off x="2674736" y="3018801"/>
            <a:ext cx="0" cy="422046"/>
          </a:xfrm>
          <a:prstGeom prst="line">
            <a:avLst/>
          </a:prstGeom>
          <a:ln w="25400">
            <a:solidFill>
              <a:schemeClr val="tx1"/>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FC850AE8-F003-1916-178D-99646D0C064C}"/>
              </a:ext>
            </a:extLst>
          </p:cNvPr>
          <p:cNvSpPr/>
          <p:nvPr/>
        </p:nvSpPr>
        <p:spPr>
          <a:xfrm>
            <a:off x="1547708" y="2700165"/>
            <a:ext cx="1717785" cy="2976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solidFill>
                  <a:schemeClr val="tx1"/>
                </a:solidFill>
              </a:rPr>
              <a:t>graph</a:t>
            </a:r>
            <a:r>
              <a:rPr lang="zh-CN" altLang="en-US" sz="1100" dirty="0">
                <a:solidFill>
                  <a:schemeClr val="tx1"/>
                </a:solidFill>
              </a:rPr>
              <a:t> </a:t>
            </a:r>
            <a:r>
              <a:rPr lang="en-US" altLang="zh-CN" sz="1100" dirty="0">
                <a:solidFill>
                  <a:schemeClr val="tx1"/>
                </a:solidFill>
              </a:rPr>
              <a:t>matching</a:t>
            </a:r>
            <a:r>
              <a:rPr lang="zh-CN" altLang="en-US" sz="1100" dirty="0">
                <a:solidFill>
                  <a:schemeClr val="tx1"/>
                </a:solidFill>
              </a:rPr>
              <a:t> </a:t>
            </a:r>
            <a:r>
              <a:rPr lang="en-US" altLang="zh-CN" sz="1100" dirty="0">
                <a:solidFill>
                  <a:schemeClr val="tx1"/>
                </a:solidFill>
              </a:rPr>
              <a:t>from</a:t>
            </a:r>
            <a:r>
              <a:rPr lang="zh-CN" altLang="en-US" sz="1100" dirty="0">
                <a:solidFill>
                  <a:schemeClr val="tx1"/>
                </a:solidFill>
              </a:rPr>
              <a:t> </a:t>
            </a:r>
            <a:r>
              <a:rPr lang="en-US" altLang="zh-CN" sz="1100" i="1" dirty="0">
                <a:solidFill>
                  <a:schemeClr val="tx1"/>
                </a:solidFill>
              </a:rPr>
              <a:t>v</a:t>
            </a:r>
            <a:r>
              <a:rPr lang="en-US" altLang="zh-CN" sz="1100" i="1" baseline="-25000" dirty="0">
                <a:solidFill>
                  <a:schemeClr val="tx1"/>
                </a:solidFill>
              </a:rPr>
              <a:t>i</a:t>
            </a:r>
            <a:endParaRPr lang="en-US" sz="1100" baseline="-25000" dirty="0">
              <a:solidFill>
                <a:schemeClr val="tx1"/>
              </a:solidFill>
            </a:endParaRPr>
          </a:p>
        </p:txBody>
      </p:sp>
      <p:sp>
        <p:nvSpPr>
          <p:cNvPr id="47" name="Oval 46">
            <a:extLst>
              <a:ext uri="{FF2B5EF4-FFF2-40B4-BE49-F238E27FC236}">
                <a16:creationId xmlns:a16="http://schemas.microsoft.com/office/drawing/2014/main" id="{C88C70EE-C1A4-59D7-0115-3C4732CFA850}"/>
              </a:ext>
            </a:extLst>
          </p:cNvPr>
          <p:cNvSpPr/>
          <p:nvPr/>
        </p:nvSpPr>
        <p:spPr>
          <a:xfrm>
            <a:off x="3717820" y="3135933"/>
            <a:ext cx="208025" cy="208026"/>
          </a:xfrm>
          <a:prstGeom prst="ellipse">
            <a:avLst/>
          </a:prstGeom>
          <a:no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dirty="0"/>
          </a:p>
        </p:txBody>
      </p:sp>
      <p:sp>
        <p:nvSpPr>
          <p:cNvPr id="48" name="Rectangle 47">
            <a:extLst>
              <a:ext uri="{FF2B5EF4-FFF2-40B4-BE49-F238E27FC236}">
                <a16:creationId xmlns:a16="http://schemas.microsoft.com/office/drawing/2014/main" id="{99965B38-4270-ABEE-FFAA-37AF50311FCD}"/>
              </a:ext>
            </a:extLst>
          </p:cNvPr>
          <p:cNvSpPr/>
          <p:nvPr/>
        </p:nvSpPr>
        <p:spPr>
          <a:xfrm>
            <a:off x="3663972" y="3083883"/>
            <a:ext cx="271228" cy="253916"/>
          </a:xfrm>
          <a:prstGeom prst="rect">
            <a:avLst/>
          </a:prstGeom>
        </p:spPr>
        <p:txBody>
          <a:bodyPr wrap="none">
            <a:spAutoFit/>
          </a:bodyPr>
          <a:lstStyle/>
          <a:p>
            <a:r>
              <a:rPr lang="en-US" altLang="zh-CN" sz="1050" i="1" dirty="0">
                <a:latin typeface="Arial" panose="020B0604020202020204" pitchFamily="34" charset="0"/>
                <a:cs typeface="Arial" panose="020B0604020202020204" pitchFamily="34" charset="0"/>
              </a:rPr>
              <a:t>v</a:t>
            </a:r>
            <a:r>
              <a:rPr lang="en-US" altLang="zh-CN" sz="1050" i="1" baseline="-25000" dirty="0">
                <a:latin typeface="Arial" panose="020B0604020202020204" pitchFamily="34" charset="0"/>
                <a:cs typeface="Arial" panose="020B0604020202020204" pitchFamily="34" charset="0"/>
              </a:rPr>
              <a:t>i</a:t>
            </a:r>
            <a:endParaRPr lang="en-US" sz="1000" i="1" baseline="-25000" dirty="0"/>
          </a:p>
        </p:txBody>
      </p:sp>
      <p:sp>
        <p:nvSpPr>
          <p:cNvPr id="49" name="TextBox 83">
            <a:extLst>
              <a:ext uri="{FF2B5EF4-FFF2-40B4-BE49-F238E27FC236}">
                <a16:creationId xmlns:a16="http://schemas.microsoft.com/office/drawing/2014/main" id="{4790AB2D-54A0-2801-37C1-AC12F72796B6}"/>
              </a:ext>
            </a:extLst>
          </p:cNvPr>
          <p:cNvSpPr txBox="1"/>
          <p:nvPr/>
        </p:nvSpPr>
        <p:spPr>
          <a:xfrm>
            <a:off x="3563926" y="3486290"/>
            <a:ext cx="1956787" cy="26161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②</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update</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status</a:t>
            </a:r>
            <a:endParaRPr lang="en-US" sz="1100" dirty="0"/>
          </a:p>
        </p:txBody>
      </p:sp>
      <p:grpSp>
        <p:nvGrpSpPr>
          <p:cNvPr id="113" name="Group 112">
            <a:extLst>
              <a:ext uri="{FF2B5EF4-FFF2-40B4-BE49-F238E27FC236}">
                <a16:creationId xmlns:a16="http://schemas.microsoft.com/office/drawing/2014/main" id="{73106CD7-CC1E-7B14-6E45-F3351E5B0822}"/>
              </a:ext>
            </a:extLst>
          </p:cNvPr>
          <p:cNvGrpSpPr/>
          <p:nvPr/>
        </p:nvGrpSpPr>
        <p:grpSpPr>
          <a:xfrm>
            <a:off x="737161" y="4236821"/>
            <a:ext cx="2597421" cy="538873"/>
            <a:chOff x="2627761" y="4236821"/>
            <a:chExt cx="2597421" cy="538873"/>
          </a:xfrm>
        </p:grpSpPr>
        <p:cxnSp>
          <p:nvCxnSpPr>
            <p:cNvPr id="50" name="Straight Connector 49">
              <a:extLst>
                <a:ext uri="{FF2B5EF4-FFF2-40B4-BE49-F238E27FC236}">
                  <a16:creationId xmlns:a16="http://schemas.microsoft.com/office/drawing/2014/main" id="{C83576AB-CD23-7A9D-A583-0F7B381B1305}"/>
                </a:ext>
              </a:extLst>
            </p:cNvPr>
            <p:cNvCxnSpPr>
              <a:cxnSpLocks/>
            </p:cNvCxnSpPr>
            <p:nvPr/>
          </p:nvCxnSpPr>
          <p:spPr>
            <a:xfrm flipV="1">
              <a:off x="5112324" y="4236821"/>
              <a:ext cx="0" cy="170352"/>
            </a:xfrm>
            <a:prstGeom prst="line">
              <a:avLst/>
            </a:prstGeom>
            <a:ln w="25400">
              <a:solidFill>
                <a:schemeClr val="tx1"/>
              </a:solidFill>
              <a:prstDash val="sysDot"/>
              <a:head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1D45A16-9B27-332A-55CF-883DD4EF73AD}"/>
                </a:ext>
              </a:extLst>
            </p:cNvPr>
            <p:cNvCxnSpPr>
              <a:cxnSpLocks/>
            </p:cNvCxnSpPr>
            <p:nvPr/>
          </p:nvCxnSpPr>
          <p:spPr>
            <a:xfrm flipH="1">
              <a:off x="3623199" y="4420382"/>
              <a:ext cx="1504728" cy="0"/>
            </a:xfrm>
            <a:prstGeom prst="straightConnector1">
              <a:avLst/>
            </a:prstGeom>
            <a:ln w="25400">
              <a:solidFill>
                <a:schemeClr val="tx1"/>
              </a:solidFill>
              <a:prstDash val="sysDot"/>
              <a:headEnd w="sm" len="med"/>
              <a:tailEnd type="none"/>
            </a:ln>
          </p:spPr>
          <p:style>
            <a:lnRef idx="1">
              <a:schemeClr val="accent1"/>
            </a:lnRef>
            <a:fillRef idx="0">
              <a:schemeClr val="accent1"/>
            </a:fillRef>
            <a:effectRef idx="0">
              <a:schemeClr val="accent1"/>
            </a:effectRef>
            <a:fontRef idx="minor">
              <a:schemeClr val="tx1"/>
            </a:fontRef>
          </p:style>
        </p:cxnSp>
        <p:sp>
          <p:nvSpPr>
            <p:cNvPr id="52" name="TextBox 83">
              <a:extLst>
                <a:ext uri="{FF2B5EF4-FFF2-40B4-BE49-F238E27FC236}">
                  <a16:creationId xmlns:a16="http://schemas.microsoft.com/office/drawing/2014/main" id="{89784AF9-F85B-E4B1-1732-CC681442B3F2}"/>
                </a:ext>
              </a:extLst>
            </p:cNvPr>
            <p:cNvSpPr txBox="1"/>
            <p:nvPr/>
          </p:nvSpPr>
          <p:spPr>
            <a:xfrm>
              <a:off x="2627761" y="4514084"/>
              <a:ext cx="2597421" cy="26161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③ if</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pattern</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frequentness</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finalized</a:t>
              </a:r>
              <a:endParaRPr lang="en-US" sz="1100" dirty="0"/>
            </a:p>
          </p:txBody>
        </p:sp>
        <p:cxnSp>
          <p:nvCxnSpPr>
            <p:cNvPr id="53" name="Straight Connector 52">
              <a:extLst>
                <a:ext uri="{FF2B5EF4-FFF2-40B4-BE49-F238E27FC236}">
                  <a16:creationId xmlns:a16="http://schemas.microsoft.com/office/drawing/2014/main" id="{CC4E8310-08CB-CBCF-090F-8903410763A2}"/>
                </a:ext>
              </a:extLst>
            </p:cNvPr>
            <p:cNvCxnSpPr>
              <a:cxnSpLocks/>
            </p:cNvCxnSpPr>
            <p:nvPr/>
          </p:nvCxnSpPr>
          <p:spPr>
            <a:xfrm flipV="1">
              <a:off x="3653285" y="4464071"/>
              <a:ext cx="0" cy="59690"/>
            </a:xfrm>
            <a:prstGeom prst="line">
              <a:avLst/>
            </a:prstGeom>
            <a:ln w="25400">
              <a:solidFill>
                <a:schemeClr val="tx1"/>
              </a:solidFill>
              <a:prstDash val="sysDot"/>
              <a:headEnd type="none"/>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0EF9790A-F9AF-57AD-9553-DBAF836055A4}"/>
              </a:ext>
            </a:extLst>
          </p:cNvPr>
          <p:cNvCxnSpPr>
            <a:cxnSpLocks/>
          </p:cNvCxnSpPr>
          <p:nvPr/>
        </p:nvCxnSpPr>
        <p:spPr>
          <a:xfrm flipV="1">
            <a:off x="1769730" y="4761915"/>
            <a:ext cx="0" cy="1499629"/>
          </a:xfrm>
          <a:prstGeom prst="line">
            <a:avLst/>
          </a:prstGeom>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3531082-6654-107E-1487-1A79B527C6BC}"/>
              </a:ext>
            </a:extLst>
          </p:cNvPr>
          <p:cNvCxnSpPr>
            <a:cxnSpLocks/>
          </p:cNvCxnSpPr>
          <p:nvPr/>
        </p:nvCxnSpPr>
        <p:spPr>
          <a:xfrm>
            <a:off x="1757363" y="4894589"/>
            <a:ext cx="1961730" cy="0"/>
          </a:xfrm>
          <a:prstGeom prst="straightConnector1">
            <a:avLst/>
          </a:prstGeom>
          <a:ln w="25400">
            <a:solidFill>
              <a:schemeClr val="tx1"/>
            </a:solidFill>
            <a:prstDash val="sysDot"/>
            <a:headEnd w="sm" len="med"/>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D43A9EF-BA7B-3F44-5E42-30E98AE675DB}"/>
              </a:ext>
            </a:extLst>
          </p:cNvPr>
          <p:cNvCxnSpPr>
            <a:cxnSpLocks/>
          </p:cNvCxnSpPr>
          <p:nvPr/>
        </p:nvCxnSpPr>
        <p:spPr>
          <a:xfrm flipV="1">
            <a:off x="3694569" y="4212379"/>
            <a:ext cx="0" cy="682210"/>
          </a:xfrm>
          <a:prstGeom prst="line">
            <a:avLst/>
          </a:prstGeom>
          <a:ln w="25400">
            <a:solidFill>
              <a:schemeClr val="tx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TextBox 83">
            <a:extLst>
              <a:ext uri="{FF2B5EF4-FFF2-40B4-BE49-F238E27FC236}">
                <a16:creationId xmlns:a16="http://schemas.microsoft.com/office/drawing/2014/main" id="{39705B2B-EE6C-CCB8-F5A5-409407C5B8C4}"/>
              </a:ext>
            </a:extLst>
          </p:cNvPr>
          <p:cNvSpPr txBox="1"/>
          <p:nvPr/>
        </p:nvSpPr>
        <p:spPr>
          <a:xfrm>
            <a:off x="3360618" y="4147367"/>
            <a:ext cx="1956787" cy="26161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⑤ delete</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capsule</a:t>
            </a:r>
            <a:endParaRPr lang="en-US" sz="1100" dirty="0"/>
          </a:p>
        </p:txBody>
      </p:sp>
      <p:grpSp>
        <p:nvGrpSpPr>
          <p:cNvPr id="58" name="Group 57">
            <a:extLst>
              <a:ext uri="{FF2B5EF4-FFF2-40B4-BE49-F238E27FC236}">
                <a16:creationId xmlns:a16="http://schemas.microsoft.com/office/drawing/2014/main" id="{B200DBB3-9B08-C39C-6173-6E6F7FAE8D68}"/>
              </a:ext>
            </a:extLst>
          </p:cNvPr>
          <p:cNvGrpSpPr/>
          <p:nvPr/>
        </p:nvGrpSpPr>
        <p:grpSpPr>
          <a:xfrm>
            <a:off x="3966463" y="4978291"/>
            <a:ext cx="354716" cy="285834"/>
            <a:chOff x="4695625" y="4786382"/>
            <a:chExt cx="309030" cy="249020"/>
          </a:xfrm>
        </p:grpSpPr>
        <p:sp>
          <p:nvSpPr>
            <p:cNvPr id="59" name="Oval 58">
              <a:extLst>
                <a:ext uri="{FF2B5EF4-FFF2-40B4-BE49-F238E27FC236}">
                  <a16:creationId xmlns:a16="http://schemas.microsoft.com/office/drawing/2014/main" id="{1ABAC933-1BB5-CFD6-0EE5-FBB763271D79}"/>
                </a:ext>
              </a:extLst>
            </p:cNvPr>
            <p:cNvSpPr/>
            <p:nvPr/>
          </p:nvSpPr>
          <p:spPr>
            <a:xfrm rot="10800000">
              <a:off x="4807658" y="4786382"/>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E5CA399D-1FE5-5EDC-974D-90EDB502714C}"/>
                </a:ext>
              </a:extLst>
            </p:cNvPr>
            <p:cNvSpPr/>
            <p:nvPr/>
          </p:nvSpPr>
          <p:spPr>
            <a:xfrm rot="10800000">
              <a:off x="4695625" y="4939709"/>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1" name="Oval 60">
              <a:extLst>
                <a:ext uri="{FF2B5EF4-FFF2-40B4-BE49-F238E27FC236}">
                  <a16:creationId xmlns:a16="http://schemas.microsoft.com/office/drawing/2014/main" id="{62CD61A4-5BF2-56ED-195C-6D15B2962D6D}"/>
                </a:ext>
              </a:extLst>
            </p:cNvPr>
            <p:cNvSpPr/>
            <p:nvPr/>
          </p:nvSpPr>
          <p:spPr>
            <a:xfrm rot="10800000">
              <a:off x="4919691" y="4939709"/>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2" name="Straight Connector 61">
              <a:extLst>
                <a:ext uri="{FF2B5EF4-FFF2-40B4-BE49-F238E27FC236}">
                  <a16:creationId xmlns:a16="http://schemas.microsoft.com/office/drawing/2014/main" id="{109BA7A9-BB65-8E97-E8BF-DBC1F2C4F9A3}"/>
                </a:ext>
              </a:extLst>
            </p:cNvPr>
            <p:cNvCxnSpPr>
              <a:cxnSpLocks/>
              <a:stCxn id="59" idx="7"/>
              <a:endCxn id="60" idx="3"/>
            </p:cNvCxnSpPr>
            <p:nvPr/>
          </p:nvCxnSpPr>
          <p:spPr>
            <a:xfrm flipH="1">
              <a:off x="4768146" y="4868061"/>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7D7611F2-5F10-0759-A663-1F614FFE5D76}"/>
                </a:ext>
              </a:extLst>
            </p:cNvPr>
            <p:cNvCxnSpPr>
              <a:stCxn id="60" idx="2"/>
              <a:endCxn id="61" idx="6"/>
            </p:cNvCxnSpPr>
            <p:nvPr/>
          </p:nvCxnSpPr>
          <p:spPr>
            <a:xfrm>
              <a:off x="4780589" y="4987555"/>
              <a:ext cx="139102"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71" name="Group 70">
            <a:extLst>
              <a:ext uri="{FF2B5EF4-FFF2-40B4-BE49-F238E27FC236}">
                <a16:creationId xmlns:a16="http://schemas.microsoft.com/office/drawing/2014/main" id="{CD7C758E-7C97-D2B3-0A5B-2E8B1617E259}"/>
              </a:ext>
            </a:extLst>
          </p:cNvPr>
          <p:cNvGrpSpPr/>
          <p:nvPr/>
        </p:nvGrpSpPr>
        <p:grpSpPr>
          <a:xfrm>
            <a:off x="2662794" y="4992113"/>
            <a:ext cx="354716" cy="285834"/>
            <a:chOff x="3122291" y="5074708"/>
            <a:chExt cx="309030" cy="249020"/>
          </a:xfrm>
        </p:grpSpPr>
        <p:sp>
          <p:nvSpPr>
            <p:cNvPr id="72" name="Oval 71">
              <a:extLst>
                <a:ext uri="{FF2B5EF4-FFF2-40B4-BE49-F238E27FC236}">
                  <a16:creationId xmlns:a16="http://schemas.microsoft.com/office/drawing/2014/main" id="{3C8A0C59-3EFD-095B-B46E-8ABB7B388C1F}"/>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3" name="Oval 72">
              <a:extLst>
                <a:ext uri="{FF2B5EF4-FFF2-40B4-BE49-F238E27FC236}">
                  <a16:creationId xmlns:a16="http://schemas.microsoft.com/office/drawing/2014/main" id="{F31F5166-661F-B0D9-3E6D-D39FA26FB1BE}"/>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4" name="Oval 73">
              <a:extLst>
                <a:ext uri="{FF2B5EF4-FFF2-40B4-BE49-F238E27FC236}">
                  <a16:creationId xmlns:a16="http://schemas.microsoft.com/office/drawing/2014/main" id="{36AA2FD6-168A-86D8-3B6C-B6B9749AF13D}"/>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75" name="Straight Connector 74">
              <a:extLst>
                <a:ext uri="{FF2B5EF4-FFF2-40B4-BE49-F238E27FC236}">
                  <a16:creationId xmlns:a16="http://schemas.microsoft.com/office/drawing/2014/main" id="{66E702B3-D37D-A372-C5F0-61F5C3287417}"/>
                </a:ext>
              </a:extLst>
            </p:cNvPr>
            <p:cNvCxnSpPr>
              <a:stCxn id="73" idx="2"/>
              <a:endCxn id="74"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1FAC7122-34D5-F3D4-F80C-14171EB13F8B}"/>
                </a:ext>
              </a:extLst>
            </p:cNvPr>
            <p:cNvCxnSpPr>
              <a:cxnSpLocks/>
              <a:stCxn id="74" idx="5"/>
              <a:endCxn id="72" idx="1"/>
            </p:cNvCxnSpPr>
            <p:nvPr/>
          </p:nvCxnSpPr>
          <p:spPr>
            <a:xfrm flipH="1" flipV="1">
              <a:off x="3306845"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77" name="Group 76">
            <a:extLst>
              <a:ext uri="{FF2B5EF4-FFF2-40B4-BE49-F238E27FC236}">
                <a16:creationId xmlns:a16="http://schemas.microsoft.com/office/drawing/2014/main" id="{06CE739D-CAB3-F73E-3AB4-0C7E5CB32A33}"/>
              </a:ext>
            </a:extLst>
          </p:cNvPr>
          <p:cNvGrpSpPr/>
          <p:nvPr/>
        </p:nvGrpSpPr>
        <p:grpSpPr>
          <a:xfrm>
            <a:off x="3471937" y="4980397"/>
            <a:ext cx="354716" cy="285834"/>
            <a:chOff x="3122291" y="5074708"/>
            <a:chExt cx="309030" cy="249020"/>
          </a:xfrm>
        </p:grpSpPr>
        <p:sp>
          <p:nvSpPr>
            <p:cNvPr id="78" name="Oval 77">
              <a:extLst>
                <a:ext uri="{FF2B5EF4-FFF2-40B4-BE49-F238E27FC236}">
                  <a16:creationId xmlns:a16="http://schemas.microsoft.com/office/drawing/2014/main" id="{FA7C2D14-0DDE-9DE3-5C39-B70C163E6D42}"/>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Oval 78">
              <a:extLst>
                <a:ext uri="{FF2B5EF4-FFF2-40B4-BE49-F238E27FC236}">
                  <a16:creationId xmlns:a16="http://schemas.microsoft.com/office/drawing/2014/main" id="{B7F8262E-94D3-832D-3C6E-9AFC088CB833}"/>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0" name="Oval 79">
              <a:extLst>
                <a:ext uri="{FF2B5EF4-FFF2-40B4-BE49-F238E27FC236}">
                  <a16:creationId xmlns:a16="http://schemas.microsoft.com/office/drawing/2014/main" id="{8BEC855E-E67C-915B-0BAE-19E3B2AA08F0}"/>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1" name="Straight Connector 80">
              <a:extLst>
                <a:ext uri="{FF2B5EF4-FFF2-40B4-BE49-F238E27FC236}">
                  <a16:creationId xmlns:a16="http://schemas.microsoft.com/office/drawing/2014/main" id="{1DEF26FC-959B-F9E0-08CD-D04480E8C4AB}"/>
                </a:ext>
              </a:extLst>
            </p:cNvPr>
            <p:cNvCxnSpPr>
              <a:cxnSpLocks/>
              <a:stCxn id="78" idx="7"/>
              <a:endCxn id="79" idx="3"/>
            </p:cNvCxnSpPr>
            <p:nvPr/>
          </p:nvCxnSpPr>
          <p:spPr>
            <a:xfrm flipH="1">
              <a:off x="3194812"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3FE815F1-2467-8065-AC47-F85ED93AEC3F}"/>
                </a:ext>
              </a:extLst>
            </p:cNvPr>
            <p:cNvCxnSpPr>
              <a:cxnSpLocks/>
              <a:stCxn id="80" idx="5"/>
              <a:endCxn id="78" idx="1"/>
            </p:cNvCxnSpPr>
            <p:nvPr/>
          </p:nvCxnSpPr>
          <p:spPr>
            <a:xfrm flipH="1" flipV="1">
              <a:off x="3306845"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grpSp>
      <p:sp>
        <p:nvSpPr>
          <p:cNvPr id="83" name="TextBox 83">
            <a:extLst>
              <a:ext uri="{FF2B5EF4-FFF2-40B4-BE49-F238E27FC236}">
                <a16:creationId xmlns:a16="http://schemas.microsoft.com/office/drawing/2014/main" id="{589D1138-5D04-54AE-735B-E9F04B6F74C2}"/>
              </a:ext>
            </a:extLst>
          </p:cNvPr>
          <p:cNvSpPr txBox="1"/>
          <p:nvPr/>
        </p:nvSpPr>
        <p:spPr>
          <a:xfrm rot="10800000">
            <a:off x="2863380" y="5060333"/>
            <a:ext cx="794017" cy="420628"/>
          </a:xfrm>
          <a:prstGeom prst="rect">
            <a:avLst/>
          </a:prstGeom>
          <a:noFill/>
        </p:spPr>
        <p:txBody>
          <a:bodyPr wrap="square" rtlCol="0">
            <a:spAutoFit/>
          </a:bodyPr>
          <a:lstStyle/>
          <a:p>
            <a:pPr algn="ctr"/>
            <a:r>
              <a:rPr lang="zh-CN" altLang="en-US" sz="3200" b="1" i="1" baseline="-25000" dirty="0">
                <a:latin typeface="Times New Roman" charset="0"/>
                <a:ea typeface="Times New Roman" charset="0"/>
                <a:cs typeface="Times New Roman" charset="0"/>
              </a:rPr>
              <a:t> </a:t>
            </a:r>
            <a:r>
              <a:rPr lang="en-US" altLang="zh-CN" sz="3200" b="1" i="1" baseline="-25000" dirty="0">
                <a:latin typeface="Times New Roman" charset="0"/>
                <a:ea typeface="Times New Roman" charset="0"/>
                <a:cs typeface="Times New Roman" charset="0"/>
              </a:rPr>
              <a:t>…</a:t>
            </a:r>
            <a:endParaRPr lang="en-US" sz="3200" b="1" baseline="-25000" dirty="0">
              <a:latin typeface="Times New Roman" charset="0"/>
              <a:ea typeface="Times New Roman" charset="0"/>
              <a:cs typeface="Times New Roman" charset="0"/>
            </a:endParaRPr>
          </a:p>
        </p:txBody>
      </p:sp>
      <p:cxnSp>
        <p:nvCxnSpPr>
          <p:cNvPr id="84" name="Straight Arrow Connector 83">
            <a:extLst>
              <a:ext uri="{FF2B5EF4-FFF2-40B4-BE49-F238E27FC236}">
                <a16:creationId xmlns:a16="http://schemas.microsoft.com/office/drawing/2014/main" id="{46F03E5A-7E8C-A3DD-8081-185ADA5FA08D}"/>
              </a:ext>
            </a:extLst>
          </p:cNvPr>
          <p:cNvCxnSpPr>
            <a:cxnSpLocks/>
          </p:cNvCxnSpPr>
          <p:nvPr/>
        </p:nvCxnSpPr>
        <p:spPr>
          <a:xfrm>
            <a:off x="4453272" y="5196011"/>
            <a:ext cx="0" cy="700566"/>
          </a:xfrm>
          <a:prstGeom prst="straightConnector1">
            <a:avLst/>
          </a:prstGeom>
          <a:ln w="25400">
            <a:solidFill>
              <a:schemeClr val="tx1"/>
            </a:solidFill>
            <a:prstDash val="sysDot"/>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85" name="TextBox 83">
            <a:extLst>
              <a:ext uri="{FF2B5EF4-FFF2-40B4-BE49-F238E27FC236}">
                <a16:creationId xmlns:a16="http://schemas.microsoft.com/office/drawing/2014/main" id="{F7FCDE42-904C-0A89-BEC2-381262B817AA}"/>
              </a:ext>
            </a:extLst>
          </p:cNvPr>
          <p:cNvSpPr txBox="1"/>
          <p:nvPr/>
        </p:nvSpPr>
        <p:spPr>
          <a:xfrm>
            <a:off x="1713524" y="5503744"/>
            <a:ext cx="2189135" cy="261610"/>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④ if</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frequent:</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extend</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&amp;</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push</a:t>
            </a:r>
            <a:endParaRPr lang="en-US" sz="1100" dirty="0"/>
          </a:p>
        </p:txBody>
      </p:sp>
      <p:grpSp>
        <p:nvGrpSpPr>
          <p:cNvPr id="114" name="Group 113">
            <a:extLst>
              <a:ext uri="{FF2B5EF4-FFF2-40B4-BE49-F238E27FC236}">
                <a16:creationId xmlns:a16="http://schemas.microsoft.com/office/drawing/2014/main" id="{206B76E8-7A42-3C2C-C3E0-AFD8CDFF2B83}"/>
              </a:ext>
            </a:extLst>
          </p:cNvPr>
          <p:cNvGrpSpPr/>
          <p:nvPr/>
        </p:nvGrpSpPr>
        <p:grpSpPr>
          <a:xfrm>
            <a:off x="1070340" y="6313795"/>
            <a:ext cx="1956786" cy="418360"/>
            <a:chOff x="2960940" y="6313795"/>
            <a:chExt cx="1956786" cy="418360"/>
          </a:xfrm>
        </p:grpSpPr>
        <p:cxnSp>
          <p:nvCxnSpPr>
            <p:cNvPr id="3" name="Straight Connector 2">
              <a:extLst>
                <a:ext uri="{FF2B5EF4-FFF2-40B4-BE49-F238E27FC236}">
                  <a16:creationId xmlns:a16="http://schemas.microsoft.com/office/drawing/2014/main" id="{D9D8524F-0F45-7D59-6AD7-0F88C2E61073}"/>
                </a:ext>
              </a:extLst>
            </p:cNvPr>
            <p:cNvCxnSpPr>
              <a:cxnSpLocks/>
            </p:cNvCxnSpPr>
            <p:nvPr/>
          </p:nvCxnSpPr>
          <p:spPr>
            <a:xfrm>
              <a:off x="4538561" y="6412755"/>
              <a:ext cx="159666" cy="0"/>
            </a:xfrm>
            <a:prstGeom prst="line">
              <a:avLst/>
            </a:prstGeom>
            <a:ln w="12700"/>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AC027ED9-78AE-B8F5-A313-9781A1C151ED}"/>
                </a:ext>
              </a:extLst>
            </p:cNvPr>
            <p:cNvGrpSpPr/>
            <p:nvPr/>
          </p:nvGrpSpPr>
          <p:grpSpPr>
            <a:xfrm>
              <a:off x="3083593" y="6353174"/>
              <a:ext cx="354716" cy="285834"/>
              <a:chOff x="3122291" y="5074708"/>
              <a:chExt cx="309030" cy="249020"/>
            </a:xfrm>
          </p:grpSpPr>
          <p:sp>
            <p:nvSpPr>
              <p:cNvPr id="65" name="Oval 64">
                <a:extLst>
                  <a:ext uri="{FF2B5EF4-FFF2-40B4-BE49-F238E27FC236}">
                    <a16:creationId xmlns:a16="http://schemas.microsoft.com/office/drawing/2014/main" id="{25FE82D8-E820-28B8-61DA-7352B23315B0}"/>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6" name="Oval 65">
                <a:extLst>
                  <a:ext uri="{FF2B5EF4-FFF2-40B4-BE49-F238E27FC236}">
                    <a16:creationId xmlns:a16="http://schemas.microsoft.com/office/drawing/2014/main" id="{D670AD81-2A99-D934-A2EA-A602F086FF59}"/>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14B81EEC-D694-D3F3-D833-CD0A8BEFA332}"/>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8" name="Straight Connector 67">
                <a:extLst>
                  <a:ext uri="{FF2B5EF4-FFF2-40B4-BE49-F238E27FC236}">
                    <a16:creationId xmlns:a16="http://schemas.microsoft.com/office/drawing/2014/main" id="{BB15D4FA-1A72-6B03-2A24-0903A6708F76}"/>
                  </a:ext>
                </a:extLst>
              </p:cNvPr>
              <p:cNvCxnSpPr>
                <a:cxnSpLocks/>
                <a:stCxn id="65" idx="7"/>
                <a:endCxn id="66" idx="3"/>
              </p:cNvCxnSpPr>
              <p:nvPr/>
            </p:nvCxnSpPr>
            <p:spPr>
              <a:xfrm flipH="1">
                <a:off x="3194812"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8C3564EF-4360-2BCE-61E5-C3EB0A669397}"/>
                  </a:ext>
                </a:extLst>
              </p:cNvPr>
              <p:cNvCxnSpPr>
                <a:stCxn id="66" idx="2"/>
                <a:endCxn id="67"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F7E08493-1017-AB81-7EFF-9D53931E1FA6}"/>
                  </a:ext>
                </a:extLst>
              </p:cNvPr>
              <p:cNvCxnSpPr>
                <a:cxnSpLocks/>
                <a:stCxn id="67" idx="5"/>
                <a:endCxn id="65" idx="1"/>
              </p:cNvCxnSpPr>
              <p:nvPr/>
            </p:nvCxnSpPr>
            <p:spPr>
              <a:xfrm flipH="1" flipV="1">
                <a:off x="3306845"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86" name="Group 85">
              <a:extLst>
                <a:ext uri="{FF2B5EF4-FFF2-40B4-BE49-F238E27FC236}">
                  <a16:creationId xmlns:a16="http://schemas.microsoft.com/office/drawing/2014/main" id="{E0C0440D-37A9-8CAD-DA68-EB575F8CE4AA}"/>
                </a:ext>
              </a:extLst>
            </p:cNvPr>
            <p:cNvGrpSpPr/>
            <p:nvPr/>
          </p:nvGrpSpPr>
          <p:grpSpPr>
            <a:xfrm>
              <a:off x="3542632" y="6353433"/>
              <a:ext cx="432602" cy="285834"/>
              <a:chOff x="3054436" y="5074708"/>
              <a:chExt cx="376885" cy="249020"/>
            </a:xfrm>
          </p:grpSpPr>
          <p:sp>
            <p:nvSpPr>
              <p:cNvPr id="87" name="Oval 86">
                <a:extLst>
                  <a:ext uri="{FF2B5EF4-FFF2-40B4-BE49-F238E27FC236}">
                    <a16:creationId xmlns:a16="http://schemas.microsoft.com/office/drawing/2014/main" id="{54E7AADD-6796-45AB-B09A-021B4F6DFB6C}"/>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9A67FCDB-4572-F6B5-16BB-D89DC9540108}"/>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Oval 88">
                <a:extLst>
                  <a:ext uri="{FF2B5EF4-FFF2-40B4-BE49-F238E27FC236}">
                    <a16:creationId xmlns:a16="http://schemas.microsoft.com/office/drawing/2014/main" id="{809DF1CD-CA68-A20F-2AC9-2D7D3574EEF2}"/>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0" name="Straight Connector 89">
                <a:extLst>
                  <a:ext uri="{FF2B5EF4-FFF2-40B4-BE49-F238E27FC236}">
                    <a16:creationId xmlns:a16="http://schemas.microsoft.com/office/drawing/2014/main" id="{1A766B55-0545-3C7E-05FB-33A0B8FD8009}"/>
                  </a:ext>
                </a:extLst>
              </p:cNvPr>
              <p:cNvCxnSpPr>
                <a:cxnSpLocks/>
                <a:stCxn id="87" idx="7"/>
                <a:endCxn id="88" idx="3"/>
              </p:cNvCxnSpPr>
              <p:nvPr/>
            </p:nvCxnSpPr>
            <p:spPr>
              <a:xfrm flipH="1">
                <a:off x="3194812"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91" name="Straight Connector 90">
                <a:extLst>
                  <a:ext uri="{FF2B5EF4-FFF2-40B4-BE49-F238E27FC236}">
                    <a16:creationId xmlns:a16="http://schemas.microsoft.com/office/drawing/2014/main" id="{1276536D-69E8-EB17-6E8C-7AB8C0F6ED04}"/>
                  </a:ext>
                </a:extLst>
              </p:cNvPr>
              <p:cNvCxnSpPr>
                <a:stCxn id="88" idx="2"/>
                <a:endCxn id="89"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92" name="Straight Connector 91">
                <a:extLst>
                  <a:ext uri="{FF2B5EF4-FFF2-40B4-BE49-F238E27FC236}">
                    <a16:creationId xmlns:a16="http://schemas.microsoft.com/office/drawing/2014/main" id="{3806EB04-75B1-D71D-2521-0E39985DE934}"/>
                  </a:ext>
                </a:extLst>
              </p:cNvPr>
              <p:cNvCxnSpPr>
                <a:cxnSpLocks/>
                <a:stCxn id="88" idx="5"/>
              </p:cNvCxnSpPr>
              <p:nvPr/>
            </p:nvCxnSpPr>
            <p:spPr>
              <a:xfrm flipH="1" flipV="1">
                <a:off x="3054436" y="5149380"/>
                <a:ext cx="80298" cy="92669"/>
              </a:xfrm>
              <a:prstGeom prst="line">
                <a:avLst/>
              </a:prstGeom>
              <a:ln w="12700"/>
            </p:spPr>
            <p:style>
              <a:lnRef idx="1">
                <a:schemeClr val="dk1"/>
              </a:lnRef>
              <a:fillRef idx="0">
                <a:schemeClr val="dk1"/>
              </a:fillRef>
              <a:effectRef idx="0">
                <a:schemeClr val="dk1"/>
              </a:effectRef>
              <a:fontRef idx="minor">
                <a:schemeClr val="tx1"/>
              </a:fontRef>
            </p:style>
          </p:cxnSp>
        </p:grpSp>
        <p:sp>
          <p:nvSpPr>
            <p:cNvPr id="93" name="Oval 92">
              <a:extLst>
                <a:ext uri="{FF2B5EF4-FFF2-40B4-BE49-F238E27FC236}">
                  <a16:creationId xmlns:a16="http://schemas.microsoft.com/office/drawing/2014/main" id="{C01DAC2A-7A8B-917C-9F05-23831249525C}"/>
                </a:ext>
              </a:extLst>
            </p:cNvPr>
            <p:cNvSpPr/>
            <p:nvPr/>
          </p:nvSpPr>
          <p:spPr>
            <a:xfrm rot="10800000">
              <a:off x="3489672" y="6353432"/>
              <a:ext cx="97525" cy="10984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94" name="Group 93">
              <a:extLst>
                <a:ext uri="{FF2B5EF4-FFF2-40B4-BE49-F238E27FC236}">
                  <a16:creationId xmlns:a16="http://schemas.microsoft.com/office/drawing/2014/main" id="{A6EE960B-E7EF-1921-C500-5887E0771791}"/>
                </a:ext>
              </a:extLst>
            </p:cNvPr>
            <p:cNvGrpSpPr/>
            <p:nvPr/>
          </p:nvGrpSpPr>
          <p:grpSpPr>
            <a:xfrm>
              <a:off x="4327273" y="6353174"/>
              <a:ext cx="354716" cy="285834"/>
              <a:chOff x="3122291" y="5074708"/>
              <a:chExt cx="309030" cy="249020"/>
            </a:xfrm>
          </p:grpSpPr>
          <p:sp>
            <p:nvSpPr>
              <p:cNvPr id="95" name="Oval 94">
                <a:extLst>
                  <a:ext uri="{FF2B5EF4-FFF2-40B4-BE49-F238E27FC236}">
                    <a16:creationId xmlns:a16="http://schemas.microsoft.com/office/drawing/2014/main" id="{A0241502-9A7B-A751-5E5C-0135677C12AD}"/>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6" name="Oval 95">
                <a:extLst>
                  <a:ext uri="{FF2B5EF4-FFF2-40B4-BE49-F238E27FC236}">
                    <a16:creationId xmlns:a16="http://schemas.microsoft.com/office/drawing/2014/main" id="{85104F02-A802-D1D7-BE1A-6A8DB5590373}"/>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7" name="Oval 96">
                <a:extLst>
                  <a:ext uri="{FF2B5EF4-FFF2-40B4-BE49-F238E27FC236}">
                    <a16:creationId xmlns:a16="http://schemas.microsoft.com/office/drawing/2014/main" id="{1B2AFE1F-C383-E15C-E393-45D9F5AF230A}"/>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98" name="Straight Connector 97">
                <a:extLst>
                  <a:ext uri="{FF2B5EF4-FFF2-40B4-BE49-F238E27FC236}">
                    <a16:creationId xmlns:a16="http://schemas.microsoft.com/office/drawing/2014/main" id="{E3205FD9-EE1E-40A5-0B2A-4DD7E7521904}"/>
                  </a:ext>
                </a:extLst>
              </p:cNvPr>
              <p:cNvCxnSpPr>
                <a:cxnSpLocks/>
                <a:stCxn id="95" idx="7"/>
                <a:endCxn id="96" idx="3"/>
              </p:cNvCxnSpPr>
              <p:nvPr/>
            </p:nvCxnSpPr>
            <p:spPr>
              <a:xfrm flipH="1">
                <a:off x="3194812"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3E62AF6F-1AAA-B5F1-2D30-CC6D0994F0FF}"/>
                  </a:ext>
                </a:extLst>
              </p:cNvPr>
              <p:cNvCxnSpPr>
                <a:cxnSpLocks/>
                <a:stCxn id="96" idx="2"/>
                <a:endCxn id="97"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00" name="Oval 99">
              <a:extLst>
                <a:ext uri="{FF2B5EF4-FFF2-40B4-BE49-F238E27FC236}">
                  <a16:creationId xmlns:a16="http://schemas.microsoft.com/office/drawing/2014/main" id="{A3C19F03-7B6C-85DF-9AE5-4274DC5B2A05}"/>
                </a:ext>
              </a:extLst>
            </p:cNvPr>
            <p:cNvSpPr/>
            <p:nvPr/>
          </p:nvSpPr>
          <p:spPr>
            <a:xfrm rot="10800000">
              <a:off x="4695218" y="6356123"/>
              <a:ext cx="97525" cy="109840"/>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1" name="TextBox 83">
              <a:extLst>
                <a:ext uri="{FF2B5EF4-FFF2-40B4-BE49-F238E27FC236}">
                  <a16:creationId xmlns:a16="http://schemas.microsoft.com/office/drawing/2014/main" id="{51545EBD-4B09-CFD5-F9C8-2940FD4EC959}"/>
                </a:ext>
              </a:extLst>
            </p:cNvPr>
            <p:cNvSpPr txBox="1"/>
            <p:nvPr/>
          </p:nvSpPr>
          <p:spPr>
            <a:xfrm rot="10800000">
              <a:off x="3769405" y="6434638"/>
              <a:ext cx="794017" cy="297517"/>
            </a:xfrm>
            <a:prstGeom prst="rect">
              <a:avLst/>
            </a:prstGeom>
            <a:noFill/>
          </p:spPr>
          <p:txBody>
            <a:bodyPr wrap="square" rtlCol="0">
              <a:spAutoFit/>
            </a:bodyPr>
            <a:lstStyle/>
            <a:p>
              <a:pPr algn="ctr"/>
              <a:r>
                <a:rPr lang="en-US" altLang="zh-CN" sz="2000" b="1" i="1" baseline="-25000" dirty="0">
                  <a:latin typeface="Times New Roman" charset="0"/>
                  <a:ea typeface="Times New Roman" charset="0"/>
                  <a:cs typeface="Times New Roman" charset="0"/>
                </a:rPr>
                <a:t>…</a:t>
              </a:r>
              <a:endParaRPr lang="en-US" sz="2000" b="1" baseline="-25000" dirty="0">
                <a:latin typeface="Times New Roman" charset="0"/>
                <a:ea typeface="Times New Roman" charset="0"/>
                <a:cs typeface="Times New Roman" charset="0"/>
              </a:endParaRPr>
            </a:p>
          </p:txBody>
        </p:sp>
        <p:sp>
          <p:nvSpPr>
            <p:cNvPr id="102" name="Rounded Rectangle 101">
              <a:extLst>
                <a:ext uri="{FF2B5EF4-FFF2-40B4-BE49-F238E27FC236}">
                  <a16:creationId xmlns:a16="http://schemas.microsoft.com/office/drawing/2014/main" id="{EDE4A2C4-F60D-1125-BDE7-9F68E977F54F}"/>
                </a:ext>
              </a:extLst>
            </p:cNvPr>
            <p:cNvSpPr/>
            <p:nvPr/>
          </p:nvSpPr>
          <p:spPr>
            <a:xfrm>
              <a:off x="2960940" y="6313795"/>
              <a:ext cx="1956786" cy="373418"/>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aseline="-25000" dirty="0">
                <a:solidFill>
                  <a:schemeClr val="tx1"/>
                </a:solidFill>
              </a:endParaRPr>
            </a:p>
          </p:txBody>
        </p:sp>
      </p:grpSp>
      <p:cxnSp>
        <p:nvCxnSpPr>
          <p:cNvPr id="103" name="Straight Connector 102">
            <a:extLst>
              <a:ext uri="{FF2B5EF4-FFF2-40B4-BE49-F238E27FC236}">
                <a16:creationId xmlns:a16="http://schemas.microsoft.com/office/drawing/2014/main" id="{5BC615C0-E95F-FEA8-44DE-FE89D723A42C}"/>
              </a:ext>
            </a:extLst>
          </p:cNvPr>
          <p:cNvCxnSpPr>
            <a:cxnSpLocks/>
          </p:cNvCxnSpPr>
          <p:nvPr/>
        </p:nvCxnSpPr>
        <p:spPr>
          <a:xfrm flipV="1">
            <a:off x="2198277" y="5874588"/>
            <a:ext cx="0" cy="409934"/>
          </a:xfrm>
          <a:prstGeom prst="line">
            <a:avLst/>
          </a:prstGeom>
          <a:ln w="25400">
            <a:solidFill>
              <a:schemeClr val="tx1"/>
            </a:solidFill>
            <a:prstDash val="sysDot"/>
            <a:headEnd type="non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D4FAFC4-FD4B-A11A-5CD8-1774FB062935}"/>
              </a:ext>
            </a:extLst>
          </p:cNvPr>
          <p:cNvCxnSpPr>
            <a:cxnSpLocks/>
          </p:cNvCxnSpPr>
          <p:nvPr/>
        </p:nvCxnSpPr>
        <p:spPr>
          <a:xfrm>
            <a:off x="2182181" y="5874588"/>
            <a:ext cx="2288325" cy="0"/>
          </a:xfrm>
          <a:prstGeom prst="straightConnector1">
            <a:avLst/>
          </a:prstGeom>
          <a:ln w="25400">
            <a:solidFill>
              <a:schemeClr val="tx1"/>
            </a:solidFill>
            <a:prstDash val="sysDot"/>
            <a:headEnd w="sm" len="med"/>
            <a:tailEnd type="non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B2389F2B-F073-55AC-67DC-78467CE107C1}"/>
              </a:ext>
            </a:extLst>
          </p:cNvPr>
          <p:cNvCxnSpPr>
            <a:cxnSpLocks/>
          </p:cNvCxnSpPr>
          <p:nvPr/>
        </p:nvCxnSpPr>
        <p:spPr>
          <a:xfrm flipH="1">
            <a:off x="3264158" y="2845185"/>
            <a:ext cx="1884928" cy="0"/>
          </a:xfrm>
          <a:prstGeom prst="straightConnector1">
            <a:avLst/>
          </a:prstGeom>
          <a:ln w="25400">
            <a:solidFill>
              <a:schemeClr val="tx1"/>
            </a:solidFill>
            <a:prstDash val="solid"/>
            <a:headEnd w="sm" len="med"/>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BE1576E-78EB-9D57-BB59-049949C2E75D}"/>
              </a:ext>
            </a:extLst>
          </p:cNvPr>
          <p:cNvCxnSpPr>
            <a:cxnSpLocks/>
          </p:cNvCxnSpPr>
          <p:nvPr/>
        </p:nvCxnSpPr>
        <p:spPr>
          <a:xfrm>
            <a:off x="5131619" y="2837349"/>
            <a:ext cx="0" cy="93240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8999CED-C34D-EA70-DDF9-C7DEE6B2653D}"/>
              </a:ext>
            </a:extLst>
          </p:cNvPr>
          <p:cNvCxnSpPr>
            <a:cxnSpLocks/>
          </p:cNvCxnSpPr>
          <p:nvPr/>
        </p:nvCxnSpPr>
        <p:spPr>
          <a:xfrm>
            <a:off x="3978746" y="3766250"/>
            <a:ext cx="1170340" cy="0"/>
          </a:xfrm>
          <a:prstGeom prst="line">
            <a:avLst/>
          </a:prstGeom>
          <a:ln w="25400">
            <a:solidFill>
              <a:schemeClr val="tx1"/>
            </a:solidFill>
            <a:prstDash val="solid"/>
            <a:head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A794EB-65C2-C787-A25F-8DB092BF9A74}"/>
              </a:ext>
            </a:extLst>
          </p:cNvPr>
          <p:cNvCxnSpPr>
            <a:cxnSpLocks/>
          </p:cNvCxnSpPr>
          <p:nvPr/>
        </p:nvCxnSpPr>
        <p:spPr>
          <a:xfrm>
            <a:off x="4272415" y="5370151"/>
            <a:ext cx="0" cy="805715"/>
          </a:xfrm>
          <a:prstGeom prst="line">
            <a:avLst/>
          </a:prstGeom>
          <a:ln w="25400">
            <a:solidFill>
              <a:schemeClr val="tx1"/>
            </a:solidFill>
            <a:prstDash val="solid"/>
            <a:headEnd type="triangle"/>
          </a:ln>
        </p:spPr>
        <p:style>
          <a:lnRef idx="1">
            <a:schemeClr val="accent1"/>
          </a:lnRef>
          <a:fillRef idx="0">
            <a:schemeClr val="accent1"/>
          </a:fillRef>
          <a:effectRef idx="0">
            <a:schemeClr val="accent1"/>
          </a:effectRef>
          <a:fontRef idx="minor">
            <a:schemeClr val="tx1"/>
          </a:fontRef>
        </p:style>
      </p:cxnSp>
      <p:sp>
        <p:nvSpPr>
          <p:cNvPr id="109" name="TextBox 83">
            <a:extLst>
              <a:ext uri="{FF2B5EF4-FFF2-40B4-BE49-F238E27FC236}">
                <a16:creationId xmlns:a16="http://schemas.microsoft.com/office/drawing/2014/main" id="{AC896BF3-BF0A-5285-9005-D3F729136D49}"/>
              </a:ext>
            </a:extLst>
          </p:cNvPr>
          <p:cNvSpPr txBox="1"/>
          <p:nvPr/>
        </p:nvSpPr>
        <p:spPr>
          <a:xfrm>
            <a:off x="3214691" y="6209514"/>
            <a:ext cx="2189135" cy="430886"/>
          </a:xfrm>
          <a:prstGeom prst="rect">
            <a:avLst/>
          </a:prstGeom>
          <a:noFill/>
        </p:spPr>
        <p:txBody>
          <a:bodyPr wrap="square" rtlCol="0">
            <a:spAutoFit/>
          </a:bodyPr>
          <a:lstStyle/>
          <a:p>
            <a:pPr algn="ctr"/>
            <a:r>
              <a:rPr lang="en-US" altLang="zh-CN" sz="1100" dirty="0">
                <a:latin typeface="Arial" panose="020B0604020202020204" pitchFamily="34" charset="0"/>
                <a:cs typeface="Arial" panose="020B0604020202020204" pitchFamily="34" charset="0"/>
              </a:rPr>
              <a:t>Initial</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2-edge</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patterns</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(computed</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by</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the</a:t>
            </a:r>
            <a:r>
              <a:rPr lang="zh-CN" altLang="en-US" sz="1100" dirty="0">
                <a:latin typeface="Arial" panose="020B0604020202020204" pitchFamily="34" charset="0"/>
                <a:cs typeface="Arial" panose="020B0604020202020204" pitchFamily="34" charset="0"/>
              </a:rPr>
              <a:t> </a:t>
            </a:r>
            <a:r>
              <a:rPr lang="en-US" altLang="zh-CN" sz="1100" dirty="0">
                <a:latin typeface="Arial" panose="020B0604020202020204" pitchFamily="34" charset="0"/>
                <a:cs typeface="Arial" panose="020B0604020202020204" pitchFamily="34" charset="0"/>
              </a:rPr>
              <a:t>worker)</a:t>
            </a:r>
            <a:endParaRPr lang="en-US" sz="1100" dirty="0"/>
          </a:p>
        </p:txBody>
      </p:sp>
      <p:sp>
        <p:nvSpPr>
          <p:cNvPr id="110" name="TextBox 109">
            <a:extLst>
              <a:ext uri="{FF2B5EF4-FFF2-40B4-BE49-F238E27FC236}">
                <a16:creationId xmlns:a16="http://schemas.microsoft.com/office/drawing/2014/main" id="{0D2748A8-6790-D9CF-AF4D-CB291488C987}"/>
              </a:ext>
            </a:extLst>
          </p:cNvPr>
          <p:cNvSpPr txBox="1"/>
          <p:nvPr/>
        </p:nvSpPr>
        <p:spPr>
          <a:xfrm>
            <a:off x="1469553" y="3877666"/>
            <a:ext cx="993761" cy="297517"/>
          </a:xfrm>
          <a:prstGeom prst="rect">
            <a:avLst/>
          </a:prstGeom>
          <a:noFill/>
        </p:spPr>
        <p:txBody>
          <a:bodyPr wrap="square" rtlCol="0">
            <a:spAutoFit/>
          </a:bodyPr>
          <a:lstStyle/>
          <a:p>
            <a:r>
              <a:rPr lang="en-US" altLang="zh-CN" sz="2000" b="1" baseline="-25000" dirty="0">
                <a:solidFill>
                  <a:srgbClr val="0070C0"/>
                </a:solidFill>
                <a:latin typeface="Arial" panose="020B0604020202020204" pitchFamily="34" charset="0"/>
                <a:cs typeface="Arial" panose="020B0604020202020204" pitchFamily="34" charset="0"/>
              </a:rPr>
              <a:t>active</a:t>
            </a:r>
            <a:endParaRPr lang="en-US" sz="2000" b="1" baseline="-25000" dirty="0">
              <a:solidFill>
                <a:srgbClr val="0070C0"/>
              </a:solidFill>
              <a:latin typeface="Arial" panose="020B0604020202020204" pitchFamily="34" charset="0"/>
              <a:cs typeface="Arial" panose="020B0604020202020204" pitchFamily="34" charset="0"/>
            </a:endParaRPr>
          </a:p>
        </p:txBody>
      </p:sp>
      <p:pic>
        <p:nvPicPr>
          <p:cNvPr id="118" name="Picture 117" descr="Diagram&#10;&#10;Description automatically generated">
            <a:extLst>
              <a:ext uri="{FF2B5EF4-FFF2-40B4-BE49-F238E27FC236}">
                <a16:creationId xmlns:a16="http://schemas.microsoft.com/office/drawing/2014/main" id="{BC27B201-1490-B15D-253A-5C26542B4DBB}"/>
              </a:ext>
            </a:extLst>
          </p:cNvPr>
          <p:cNvPicPr>
            <a:picLocks noChangeAspect="1"/>
          </p:cNvPicPr>
          <p:nvPr/>
        </p:nvPicPr>
        <p:blipFill>
          <a:blip r:embed="rId8"/>
          <a:stretch>
            <a:fillRect/>
          </a:stretch>
        </p:blipFill>
        <p:spPr>
          <a:xfrm>
            <a:off x="8889167" y="50254"/>
            <a:ext cx="3089078" cy="2332799"/>
          </a:xfrm>
          <a:prstGeom prst="rect">
            <a:avLst/>
          </a:prstGeom>
        </p:spPr>
      </p:pic>
      <p:cxnSp>
        <p:nvCxnSpPr>
          <p:cNvPr id="120" name="Straight Connector 119">
            <a:extLst>
              <a:ext uri="{FF2B5EF4-FFF2-40B4-BE49-F238E27FC236}">
                <a16:creationId xmlns:a16="http://schemas.microsoft.com/office/drawing/2014/main" id="{AB6B0F45-B684-54DB-FBE4-B8D8469B6B3F}"/>
              </a:ext>
            </a:extLst>
          </p:cNvPr>
          <p:cNvCxnSpPr>
            <a:cxnSpLocks/>
          </p:cNvCxnSpPr>
          <p:nvPr/>
        </p:nvCxnSpPr>
        <p:spPr>
          <a:xfrm flipH="1">
            <a:off x="8561060" y="3397890"/>
            <a:ext cx="825087" cy="8802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25" name="Rounded Rectangle 124">
            <a:extLst>
              <a:ext uri="{FF2B5EF4-FFF2-40B4-BE49-F238E27FC236}">
                <a16:creationId xmlns:a16="http://schemas.microsoft.com/office/drawing/2014/main" id="{DC53DADE-DC5A-C29F-2230-1E5CCA541B73}"/>
              </a:ext>
            </a:extLst>
          </p:cNvPr>
          <p:cNvSpPr/>
          <p:nvPr/>
        </p:nvSpPr>
        <p:spPr>
          <a:xfrm>
            <a:off x="4392802" y="4860510"/>
            <a:ext cx="300349" cy="6204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7" name="Straight Arrow Connector 126">
            <a:extLst>
              <a:ext uri="{FF2B5EF4-FFF2-40B4-BE49-F238E27FC236}">
                <a16:creationId xmlns:a16="http://schemas.microsoft.com/office/drawing/2014/main" id="{5323472A-F717-7A93-EEA7-2E9AF2FC82BC}"/>
              </a:ext>
            </a:extLst>
          </p:cNvPr>
          <p:cNvCxnSpPr/>
          <p:nvPr/>
        </p:nvCxnSpPr>
        <p:spPr>
          <a:xfrm>
            <a:off x="3214691" y="3617095"/>
            <a:ext cx="195402" cy="1954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110CFD8-C74F-DA5A-8586-823D591A5FB2}"/>
              </a:ext>
            </a:extLst>
          </p:cNvPr>
          <p:cNvSpPr txBox="1"/>
          <p:nvPr/>
        </p:nvSpPr>
        <p:spPr>
          <a:xfrm>
            <a:off x="2945653" y="3371958"/>
            <a:ext cx="327334" cy="461665"/>
          </a:xfrm>
          <a:prstGeom prst="rect">
            <a:avLst/>
          </a:prstGeom>
          <a:noFill/>
        </p:spPr>
        <p:txBody>
          <a:bodyPr wrap="none" rtlCol="0">
            <a:spAutoFit/>
          </a:bodyPr>
          <a:lstStyle/>
          <a:p>
            <a:r>
              <a:rPr lang="en-US" altLang="zh-CN" sz="2400" b="1" dirty="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3686451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4" grpId="0"/>
      <p:bldP spid="46" grpId="0" animBg="1"/>
      <p:bldP spid="47" grpId="0" animBg="1"/>
      <p:bldP spid="48" grpId="0"/>
      <p:bldP spid="49" grpId="0"/>
      <p:bldP spid="57" grpId="0"/>
      <p:bldP spid="85" grpId="0"/>
      <p:bldP spid="125" grpId="0" animBg="1"/>
      <p:bldP spid="12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T-FSM</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45</a:t>
            </a:fld>
            <a:endParaRPr lang="en-US" sz="2000" dirty="0">
              <a:solidFill>
                <a:schemeClr val="tx1"/>
              </a:solidFill>
              <a:latin typeface="Arial" pitchFamily="34" charset="0"/>
              <a:cs typeface="Arial" pitchFamily="34" charset="0"/>
            </a:endParaRPr>
          </a:p>
        </p:txBody>
      </p:sp>
      <p:sp>
        <p:nvSpPr>
          <p:cNvPr id="14" name="TextBox 13">
            <a:extLst>
              <a:ext uri="{FF2B5EF4-FFF2-40B4-BE49-F238E27FC236}">
                <a16:creationId xmlns:a16="http://schemas.microsoft.com/office/drawing/2014/main" id="{3A1FFB96-BE66-3B92-1ECC-3501188D7628}"/>
              </a:ext>
            </a:extLst>
          </p:cNvPr>
          <p:cNvSpPr txBox="1"/>
          <p:nvPr/>
        </p:nvSpPr>
        <p:spPr>
          <a:xfrm>
            <a:off x="703422" y="1402863"/>
            <a:ext cx="10565367" cy="646331"/>
          </a:xfrm>
          <a:prstGeom prst="rect">
            <a:avLst/>
          </a:prstGeom>
          <a:noFill/>
        </p:spPr>
        <p:txBody>
          <a:bodyPr wrap="square">
            <a:spAutoFit/>
          </a:bodyPr>
          <a:lstStyle/>
          <a:p>
            <a:r>
              <a:rPr lang="en-US" altLang="zh-CN" sz="3600" b="1" dirty="0">
                <a:solidFill>
                  <a:srgbClr val="C00000"/>
                </a:solidFill>
              </a:rPr>
              <a:t>Pattern</a:t>
            </a:r>
            <a:r>
              <a:rPr lang="zh-CN" altLang="en-US" sz="3600" b="1" dirty="0">
                <a:solidFill>
                  <a:srgbClr val="C00000"/>
                </a:solidFill>
              </a:rPr>
              <a:t> </a:t>
            </a:r>
            <a:r>
              <a:rPr lang="en-US" altLang="zh-CN" sz="3600" b="1" dirty="0">
                <a:solidFill>
                  <a:srgbClr val="C00000"/>
                </a:solidFill>
              </a:rPr>
              <a:t>Capsule</a:t>
            </a:r>
            <a:r>
              <a:rPr lang="zh-CN" altLang="en-US" sz="3600" b="1" dirty="0">
                <a:solidFill>
                  <a:srgbClr val="C00000"/>
                </a:solidFill>
              </a:rPr>
              <a:t> </a:t>
            </a:r>
            <a:r>
              <a:rPr lang="en-US" altLang="zh-CN" sz="3600" b="1" dirty="0">
                <a:solidFill>
                  <a:srgbClr val="C00000"/>
                </a:solidFill>
              </a:rPr>
              <a:t>(for</a:t>
            </a:r>
            <a:r>
              <a:rPr lang="zh-CN" altLang="en-US" sz="3600" b="1" dirty="0">
                <a:solidFill>
                  <a:srgbClr val="C00000"/>
                </a:solidFill>
              </a:rPr>
              <a:t> </a:t>
            </a:r>
            <a:r>
              <a:rPr lang="en-US" altLang="zh-CN" sz="3600" b="1" dirty="0">
                <a:solidFill>
                  <a:srgbClr val="C00000"/>
                </a:solidFill>
              </a:rPr>
              <a:t>Each</a:t>
            </a:r>
            <a:r>
              <a:rPr lang="zh-CN" altLang="en-US" sz="3600" b="1" dirty="0">
                <a:solidFill>
                  <a:srgbClr val="C00000"/>
                </a:solidFill>
              </a:rPr>
              <a:t> </a:t>
            </a:r>
            <a:r>
              <a:rPr lang="en-US" altLang="zh-CN" sz="3600" b="1" dirty="0">
                <a:solidFill>
                  <a:srgbClr val="C00000"/>
                </a:solidFill>
              </a:rPr>
              <a:t>Pattern)</a:t>
            </a:r>
          </a:p>
        </p:txBody>
      </p:sp>
      <p:cxnSp>
        <p:nvCxnSpPr>
          <p:cNvPr id="3" name="Straight Connector 2">
            <a:extLst>
              <a:ext uri="{FF2B5EF4-FFF2-40B4-BE49-F238E27FC236}">
                <a16:creationId xmlns:a16="http://schemas.microsoft.com/office/drawing/2014/main" id="{BC160C62-8E71-D11B-DDDC-08B0D0C3831E}"/>
              </a:ext>
            </a:extLst>
          </p:cNvPr>
          <p:cNvCxnSpPr>
            <a:cxnSpLocks/>
          </p:cNvCxnSpPr>
          <p:nvPr/>
        </p:nvCxnSpPr>
        <p:spPr>
          <a:xfrm flipV="1">
            <a:off x="5329325" y="5717236"/>
            <a:ext cx="0" cy="2024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41902ED-D65C-167F-AA97-BB0105B2056E}"/>
              </a:ext>
            </a:extLst>
          </p:cNvPr>
          <p:cNvCxnSpPr>
            <a:cxnSpLocks/>
          </p:cNvCxnSpPr>
          <p:nvPr/>
        </p:nvCxnSpPr>
        <p:spPr>
          <a:xfrm flipV="1">
            <a:off x="5031268" y="5717236"/>
            <a:ext cx="0" cy="2024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7">
            <a:extLst>
              <a:ext uri="{FF2B5EF4-FFF2-40B4-BE49-F238E27FC236}">
                <a16:creationId xmlns:a16="http://schemas.microsoft.com/office/drawing/2014/main" id="{5CBC00FE-B54C-F3BC-E148-31E909B612A2}"/>
              </a:ext>
            </a:extLst>
          </p:cNvPr>
          <p:cNvGraphicFramePr>
            <a:graphicFrameLocks noGrp="1"/>
          </p:cNvGraphicFramePr>
          <p:nvPr>
            <p:extLst>
              <p:ext uri="{D42A27DB-BD31-4B8C-83A1-F6EECF244321}">
                <p14:modId xmlns:p14="http://schemas.microsoft.com/office/powerpoint/2010/main" val="646129979"/>
              </p:ext>
            </p:extLst>
          </p:nvPr>
        </p:nvGraphicFramePr>
        <p:xfrm>
          <a:off x="6314378" y="3849667"/>
          <a:ext cx="287258" cy="1005840"/>
        </p:xfrm>
        <a:graphic>
          <a:graphicData uri="http://schemas.openxmlformats.org/drawingml/2006/table">
            <a:tbl>
              <a:tblPr firstRow="1" bandRow="1">
                <a:tableStyleId>{5C22544A-7EE6-4342-B048-85BDC9FD1C3A}</a:tableStyleId>
              </a:tblPr>
              <a:tblGrid>
                <a:gridCol w="287258">
                  <a:extLst>
                    <a:ext uri="{9D8B030D-6E8A-4147-A177-3AD203B41FA5}">
                      <a16:colId xmlns:a16="http://schemas.microsoft.com/office/drawing/2014/main" val="1298849752"/>
                    </a:ext>
                  </a:extLst>
                </a:gridCol>
              </a:tblGrid>
              <a:tr h="209822">
                <a:tc>
                  <a:txBody>
                    <a:bodyPr/>
                    <a:lstStyle/>
                    <a:p>
                      <a:pPr algn="ctr"/>
                      <a:r>
                        <a:rPr lang="en-US" altLang="zh-CN" sz="900" i="1" dirty="0"/>
                        <a:t>u</a:t>
                      </a:r>
                      <a:r>
                        <a:rPr lang="en-US" altLang="zh-CN" sz="900" baseline="-25000" dirty="0"/>
                        <a:t>1</a:t>
                      </a:r>
                      <a:endParaRPr lang="en-US" sz="900" baseline="-25000" dirty="0"/>
                    </a:p>
                  </a:txBody>
                  <a:tcPr/>
                </a:tc>
                <a:extLst>
                  <a:ext uri="{0D108BD9-81ED-4DB2-BD59-A6C34878D82A}">
                    <a16:rowId xmlns:a16="http://schemas.microsoft.com/office/drawing/2014/main" val="2550668404"/>
                  </a:ext>
                </a:extLst>
              </a:tr>
              <a:tr h="209822">
                <a:tc>
                  <a:txBody>
                    <a:bodyPr/>
                    <a:lstStyle/>
                    <a:p>
                      <a:pPr algn="ctr"/>
                      <a:r>
                        <a:rPr lang="en-US" altLang="zh-CN" sz="900" i="1" dirty="0"/>
                        <a:t>v</a:t>
                      </a:r>
                      <a:r>
                        <a:rPr lang="en-US" altLang="zh-CN" sz="900" baseline="-25000" dirty="0"/>
                        <a:t>1</a:t>
                      </a:r>
                      <a:endParaRPr lang="en-US" sz="900" baseline="-25000" dirty="0"/>
                    </a:p>
                  </a:txBody>
                  <a:tcPr/>
                </a:tc>
                <a:extLst>
                  <a:ext uri="{0D108BD9-81ED-4DB2-BD59-A6C34878D82A}">
                    <a16:rowId xmlns:a16="http://schemas.microsoft.com/office/drawing/2014/main" val="4163882268"/>
                  </a:ext>
                </a:extLst>
              </a:tr>
              <a:tr h="209822">
                <a:tc>
                  <a:txBody>
                    <a:bodyPr/>
                    <a:lstStyle/>
                    <a:p>
                      <a:pPr algn="ctr"/>
                      <a:r>
                        <a:rPr lang="en-US" altLang="zh-CN" sz="900" i="1" dirty="0"/>
                        <a:t>v</a:t>
                      </a:r>
                      <a:r>
                        <a:rPr lang="en-US" altLang="zh-CN" sz="900" baseline="-25000" dirty="0"/>
                        <a:t>4</a:t>
                      </a:r>
                      <a:endParaRPr lang="en-US" sz="900" dirty="0"/>
                    </a:p>
                  </a:txBody>
                  <a:tcPr/>
                </a:tc>
                <a:extLst>
                  <a:ext uri="{0D108BD9-81ED-4DB2-BD59-A6C34878D82A}">
                    <a16:rowId xmlns:a16="http://schemas.microsoft.com/office/drawing/2014/main" val="3538133246"/>
                  </a:ext>
                </a:extLst>
              </a:tr>
              <a:tr h="209822">
                <a:tc>
                  <a:txBody>
                    <a:bodyPr/>
                    <a:lstStyle/>
                    <a:p>
                      <a:pPr algn="ctr"/>
                      <a:r>
                        <a:rPr lang="en-US" altLang="zh-CN" sz="900" i="1" dirty="0"/>
                        <a:t>v</a:t>
                      </a:r>
                      <a:r>
                        <a:rPr lang="en-US" altLang="zh-CN" sz="900" baseline="-25000" dirty="0"/>
                        <a:t>7</a:t>
                      </a:r>
                      <a:endParaRPr lang="en-US" sz="900" dirty="0"/>
                    </a:p>
                  </a:txBody>
                  <a:tcPr/>
                </a:tc>
                <a:extLst>
                  <a:ext uri="{0D108BD9-81ED-4DB2-BD59-A6C34878D82A}">
                    <a16:rowId xmlns:a16="http://schemas.microsoft.com/office/drawing/2014/main" val="1963166026"/>
                  </a:ext>
                </a:extLst>
              </a:tr>
            </a:tbl>
          </a:graphicData>
        </a:graphic>
      </p:graphicFrame>
      <p:graphicFrame>
        <p:nvGraphicFramePr>
          <p:cNvPr id="7" name="Table 7">
            <a:extLst>
              <a:ext uri="{FF2B5EF4-FFF2-40B4-BE49-F238E27FC236}">
                <a16:creationId xmlns:a16="http://schemas.microsoft.com/office/drawing/2014/main" id="{0AEEACA5-970F-6068-0E70-E86E3E5546F5}"/>
              </a:ext>
            </a:extLst>
          </p:cNvPr>
          <p:cNvGraphicFramePr>
            <a:graphicFrameLocks noGrp="1"/>
          </p:cNvGraphicFramePr>
          <p:nvPr>
            <p:extLst>
              <p:ext uri="{D42A27DB-BD31-4B8C-83A1-F6EECF244321}">
                <p14:modId xmlns:p14="http://schemas.microsoft.com/office/powerpoint/2010/main" val="794925451"/>
              </p:ext>
            </p:extLst>
          </p:nvPr>
        </p:nvGraphicFramePr>
        <p:xfrm>
          <a:off x="6616322" y="3849667"/>
          <a:ext cx="287258" cy="1005840"/>
        </p:xfrm>
        <a:graphic>
          <a:graphicData uri="http://schemas.openxmlformats.org/drawingml/2006/table">
            <a:tbl>
              <a:tblPr firstRow="1" bandRow="1">
                <a:tableStyleId>{21E4AEA4-8DFA-4A89-87EB-49C32662AFE0}</a:tableStyleId>
              </a:tblPr>
              <a:tblGrid>
                <a:gridCol w="287258">
                  <a:extLst>
                    <a:ext uri="{9D8B030D-6E8A-4147-A177-3AD203B41FA5}">
                      <a16:colId xmlns:a16="http://schemas.microsoft.com/office/drawing/2014/main" val="1298849752"/>
                    </a:ext>
                  </a:extLst>
                </a:gridCol>
              </a:tblGrid>
              <a:tr h="209822">
                <a:tc>
                  <a:txBody>
                    <a:bodyPr/>
                    <a:lstStyle/>
                    <a:p>
                      <a:pPr algn="ctr"/>
                      <a:r>
                        <a:rPr lang="en-US" altLang="zh-CN" sz="900" i="1" dirty="0"/>
                        <a:t>u</a:t>
                      </a:r>
                      <a:r>
                        <a:rPr lang="en-US" altLang="zh-CN" sz="900" baseline="-25000" dirty="0"/>
                        <a:t>2</a:t>
                      </a:r>
                      <a:endParaRPr lang="en-US" sz="900" baseline="-25000" dirty="0"/>
                    </a:p>
                  </a:txBody>
                  <a:tcPr/>
                </a:tc>
                <a:extLst>
                  <a:ext uri="{0D108BD9-81ED-4DB2-BD59-A6C34878D82A}">
                    <a16:rowId xmlns:a16="http://schemas.microsoft.com/office/drawing/2014/main" val="2550668404"/>
                  </a:ext>
                </a:extLst>
              </a:tr>
              <a:tr h="209822">
                <a:tc>
                  <a:txBody>
                    <a:bodyPr/>
                    <a:lstStyle/>
                    <a:p>
                      <a:pPr algn="ctr"/>
                      <a:r>
                        <a:rPr lang="en-US" altLang="zh-CN" sz="900" i="1" dirty="0"/>
                        <a:t>v</a:t>
                      </a:r>
                      <a:r>
                        <a:rPr lang="en-US" altLang="zh-CN" sz="900" baseline="-25000" dirty="0"/>
                        <a:t>2</a:t>
                      </a:r>
                      <a:endParaRPr lang="en-US" sz="900" baseline="-25000" dirty="0"/>
                    </a:p>
                  </a:txBody>
                  <a:tcPr/>
                </a:tc>
                <a:extLst>
                  <a:ext uri="{0D108BD9-81ED-4DB2-BD59-A6C34878D82A}">
                    <a16:rowId xmlns:a16="http://schemas.microsoft.com/office/drawing/2014/main" val="4163882268"/>
                  </a:ext>
                </a:extLst>
              </a:tr>
              <a:tr h="209822">
                <a:tc>
                  <a:txBody>
                    <a:bodyPr/>
                    <a:lstStyle/>
                    <a:p>
                      <a:pPr algn="ctr"/>
                      <a:r>
                        <a:rPr lang="en-US" altLang="zh-CN" sz="900" i="1" dirty="0"/>
                        <a:t>v</a:t>
                      </a:r>
                      <a:r>
                        <a:rPr lang="en-US" altLang="zh-CN" sz="900" baseline="-25000" dirty="0"/>
                        <a:t>5</a:t>
                      </a:r>
                      <a:endParaRPr lang="en-US" sz="900" dirty="0"/>
                    </a:p>
                  </a:txBody>
                  <a:tcPr/>
                </a:tc>
                <a:extLst>
                  <a:ext uri="{0D108BD9-81ED-4DB2-BD59-A6C34878D82A}">
                    <a16:rowId xmlns:a16="http://schemas.microsoft.com/office/drawing/2014/main" val="3538133246"/>
                  </a:ext>
                </a:extLst>
              </a:tr>
              <a:tr h="209822">
                <a:tc>
                  <a:txBody>
                    <a:bodyPr/>
                    <a:lstStyle/>
                    <a:p>
                      <a:pPr algn="ctr"/>
                      <a:r>
                        <a:rPr lang="en-US" altLang="zh-CN" sz="900" dirty="0"/>
                        <a:t>…</a:t>
                      </a:r>
                      <a:endParaRPr lang="en-US" sz="900" dirty="0"/>
                    </a:p>
                  </a:txBody>
                  <a:tcPr/>
                </a:tc>
                <a:extLst>
                  <a:ext uri="{0D108BD9-81ED-4DB2-BD59-A6C34878D82A}">
                    <a16:rowId xmlns:a16="http://schemas.microsoft.com/office/drawing/2014/main" val="2473152215"/>
                  </a:ext>
                </a:extLst>
              </a:tr>
            </a:tbl>
          </a:graphicData>
        </a:graphic>
      </p:graphicFrame>
      <p:graphicFrame>
        <p:nvGraphicFramePr>
          <p:cNvPr id="8" name="Table 7">
            <a:extLst>
              <a:ext uri="{FF2B5EF4-FFF2-40B4-BE49-F238E27FC236}">
                <a16:creationId xmlns:a16="http://schemas.microsoft.com/office/drawing/2014/main" id="{637F7B98-0806-7217-AD1A-BC1651216C0F}"/>
              </a:ext>
            </a:extLst>
          </p:cNvPr>
          <p:cNvGraphicFramePr>
            <a:graphicFrameLocks noGrp="1"/>
          </p:cNvGraphicFramePr>
          <p:nvPr>
            <p:extLst>
              <p:ext uri="{D42A27DB-BD31-4B8C-83A1-F6EECF244321}">
                <p14:modId xmlns:p14="http://schemas.microsoft.com/office/powerpoint/2010/main" val="2643058793"/>
              </p:ext>
            </p:extLst>
          </p:nvPr>
        </p:nvGraphicFramePr>
        <p:xfrm>
          <a:off x="6916519" y="3849667"/>
          <a:ext cx="287258" cy="1005840"/>
        </p:xfrm>
        <a:graphic>
          <a:graphicData uri="http://schemas.openxmlformats.org/drawingml/2006/table">
            <a:tbl>
              <a:tblPr firstRow="1" bandRow="1">
                <a:tableStyleId>{93296810-A885-4BE3-A3E7-6D5BEEA58F35}</a:tableStyleId>
              </a:tblPr>
              <a:tblGrid>
                <a:gridCol w="287258">
                  <a:extLst>
                    <a:ext uri="{9D8B030D-6E8A-4147-A177-3AD203B41FA5}">
                      <a16:colId xmlns:a16="http://schemas.microsoft.com/office/drawing/2014/main" val="1298849752"/>
                    </a:ext>
                  </a:extLst>
                </a:gridCol>
              </a:tblGrid>
              <a:tr h="209822">
                <a:tc>
                  <a:txBody>
                    <a:bodyPr/>
                    <a:lstStyle/>
                    <a:p>
                      <a:pPr algn="ctr"/>
                      <a:r>
                        <a:rPr lang="en-US" altLang="zh-CN" sz="900" i="1" dirty="0"/>
                        <a:t>u</a:t>
                      </a:r>
                      <a:r>
                        <a:rPr lang="en-US" altLang="zh-CN" sz="900" baseline="-25000" dirty="0"/>
                        <a:t>3</a:t>
                      </a:r>
                      <a:endParaRPr lang="en-US" sz="900" baseline="-25000" dirty="0"/>
                    </a:p>
                  </a:txBody>
                  <a:tcPr/>
                </a:tc>
                <a:extLst>
                  <a:ext uri="{0D108BD9-81ED-4DB2-BD59-A6C34878D82A}">
                    <a16:rowId xmlns:a16="http://schemas.microsoft.com/office/drawing/2014/main" val="2550668404"/>
                  </a:ext>
                </a:extLst>
              </a:tr>
              <a:tr h="209822">
                <a:tc>
                  <a:txBody>
                    <a:bodyPr/>
                    <a:lstStyle/>
                    <a:p>
                      <a:pPr algn="ctr"/>
                      <a:r>
                        <a:rPr lang="en-US" altLang="zh-CN" sz="900" i="1" dirty="0"/>
                        <a:t>v</a:t>
                      </a:r>
                      <a:r>
                        <a:rPr lang="en-US" altLang="zh-CN" sz="900" baseline="-25000" dirty="0"/>
                        <a:t>3</a:t>
                      </a:r>
                      <a:endParaRPr lang="en-US" sz="900" baseline="-25000" dirty="0"/>
                    </a:p>
                  </a:txBody>
                  <a:tcPr/>
                </a:tc>
                <a:extLst>
                  <a:ext uri="{0D108BD9-81ED-4DB2-BD59-A6C34878D82A}">
                    <a16:rowId xmlns:a16="http://schemas.microsoft.com/office/drawing/2014/main" val="4163882268"/>
                  </a:ext>
                </a:extLst>
              </a:tr>
              <a:tr h="209822">
                <a:tc>
                  <a:txBody>
                    <a:bodyPr/>
                    <a:lstStyle/>
                    <a:p>
                      <a:pPr algn="ctr"/>
                      <a:r>
                        <a:rPr lang="en-US" altLang="zh-CN" sz="900" i="1" dirty="0"/>
                        <a:t>v</a:t>
                      </a:r>
                      <a:r>
                        <a:rPr lang="en-US" altLang="zh-CN" sz="900" baseline="-25000" dirty="0"/>
                        <a:t>6</a:t>
                      </a:r>
                      <a:endParaRPr lang="en-US" sz="900" dirty="0"/>
                    </a:p>
                  </a:txBody>
                  <a:tcPr/>
                </a:tc>
                <a:extLst>
                  <a:ext uri="{0D108BD9-81ED-4DB2-BD59-A6C34878D82A}">
                    <a16:rowId xmlns:a16="http://schemas.microsoft.com/office/drawing/2014/main" val="3538133246"/>
                  </a:ext>
                </a:extLst>
              </a:tr>
              <a:tr h="209822">
                <a:tc>
                  <a:txBody>
                    <a:bodyPr/>
                    <a:lstStyle/>
                    <a:p>
                      <a:pPr algn="ctr"/>
                      <a:r>
                        <a:rPr lang="en-US" altLang="zh-CN" sz="900" dirty="0"/>
                        <a:t>…</a:t>
                      </a:r>
                      <a:endParaRPr lang="en-US" sz="900" dirty="0"/>
                    </a:p>
                  </a:txBody>
                  <a:tcPr/>
                </a:tc>
                <a:extLst>
                  <a:ext uri="{0D108BD9-81ED-4DB2-BD59-A6C34878D82A}">
                    <a16:rowId xmlns:a16="http://schemas.microsoft.com/office/drawing/2014/main" val="974893628"/>
                  </a:ext>
                </a:extLst>
              </a:tr>
            </a:tbl>
          </a:graphicData>
        </a:graphic>
      </p:graphicFrame>
      <p:sp>
        <p:nvSpPr>
          <p:cNvPr id="10" name="圆角矩形 229">
            <a:extLst>
              <a:ext uri="{FF2B5EF4-FFF2-40B4-BE49-F238E27FC236}">
                <a16:creationId xmlns:a16="http://schemas.microsoft.com/office/drawing/2014/main" id="{A8BD59CA-5E44-3B3D-F2A0-4D47B96168B5}"/>
              </a:ext>
            </a:extLst>
          </p:cNvPr>
          <p:cNvSpPr/>
          <p:nvPr/>
        </p:nvSpPr>
        <p:spPr>
          <a:xfrm>
            <a:off x="3775622" y="4152379"/>
            <a:ext cx="1709478" cy="3272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TextBox 10">
            <a:extLst>
              <a:ext uri="{FF2B5EF4-FFF2-40B4-BE49-F238E27FC236}">
                <a16:creationId xmlns:a16="http://schemas.microsoft.com/office/drawing/2014/main" id="{80E45DB7-79EB-F90F-9D8B-E7FCF05E707C}"/>
              </a:ext>
            </a:extLst>
          </p:cNvPr>
          <p:cNvSpPr txBox="1"/>
          <p:nvPr/>
        </p:nvSpPr>
        <p:spPr>
          <a:xfrm>
            <a:off x="5496685" y="4145133"/>
            <a:ext cx="539927" cy="338554"/>
          </a:xfrm>
          <a:prstGeom prst="rect">
            <a:avLst/>
          </a:prstGeom>
          <a:noFill/>
        </p:spPr>
        <p:txBody>
          <a:bodyPr wrap="square" rtlCol="0">
            <a:spAutoFit/>
          </a:bodyPr>
          <a:lstStyle/>
          <a:p>
            <a:r>
              <a:rPr lang="en-US" altLang="zh-CN" sz="1600" i="1" dirty="0" err="1">
                <a:latin typeface="Arial" panose="020B0604020202020204" pitchFamily="34" charset="0"/>
                <a:cs typeface="Arial" panose="020B0604020202020204" pitchFamily="34" charset="0"/>
              </a:rPr>
              <a:t>Q</a:t>
            </a:r>
            <a:r>
              <a:rPr lang="en-US" altLang="zh-CN" sz="1600" baseline="-25000" dirty="0" err="1">
                <a:latin typeface="Arial" panose="020B0604020202020204" pitchFamily="34" charset="0"/>
                <a:cs typeface="Arial" panose="020B0604020202020204" pitchFamily="34" charset="0"/>
              </a:rPr>
              <a:t>reg</a:t>
            </a:r>
            <a:endParaRPr lang="en-US" sz="1600" baseline="-25000" dirty="0">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136B0335-191C-A1B4-726F-E57BD7199186}"/>
              </a:ext>
            </a:extLst>
          </p:cNvPr>
          <p:cNvSpPr/>
          <p:nvPr/>
        </p:nvSpPr>
        <p:spPr>
          <a:xfrm>
            <a:off x="3865346" y="4217558"/>
            <a:ext cx="181232" cy="181233"/>
          </a:xfrm>
          <a:prstGeom prst="ellipse">
            <a:avLst/>
          </a:prstGeom>
          <a:solidFill>
            <a:srgbClr val="F9D7CE"/>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id="{077A04E9-E456-5183-978E-BE0424DEABE7}"/>
              </a:ext>
            </a:extLst>
          </p:cNvPr>
          <p:cNvSpPr/>
          <p:nvPr/>
        </p:nvSpPr>
        <p:spPr>
          <a:xfrm>
            <a:off x="5117682" y="3824263"/>
            <a:ext cx="181232" cy="181233"/>
          </a:xfrm>
          <a:prstGeom prst="ellipse">
            <a:avLst/>
          </a:prstGeom>
          <a:solidFill>
            <a:srgbClr val="D6E4D0"/>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34156C1-D29F-D4E5-833B-01C67881A345}"/>
              </a:ext>
            </a:extLst>
          </p:cNvPr>
          <p:cNvSpPr/>
          <p:nvPr/>
        </p:nvSpPr>
        <p:spPr>
          <a:xfrm>
            <a:off x="3809928" y="4181368"/>
            <a:ext cx="292068" cy="230832"/>
          </a:xfrm>
          <a:prstGeom prst="rect">
            <a:avLst/>
          </a:prstGeom>
        </p:spPr>
        <p:txBody>
          <a:bodyPr wrap="squar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2</a:t>
            </a:r>
            <a:endParaRPr lang="en-US" sz="800" baseline="-25000" dirty="0"/>
          </a:p>
        </p:txBody>
      </p:sp>
      <p:sp>
        <p:nvSpPr>
          <p:cNvPr id="16" name="TextBox 15">
            <a:extLst>
              <a:ext uri="{FF2B5EF4-FFF2-40B4-BE49-F238E27FC236}">
                <a16:creationId xmlns:a16="http://schemas.microsoft.com/office/drawing/2014/main" id="{E2B003E2-BE58-7152-2FBA-D21D73590074}"/>
              </a:ext>
            </a:extLst>
          </p:cNvPr>
          <p:cNvSpPr txBox="1"/>
          <p:nvPr/>
        </p:nvSpPr>
        <p:spPr>
          <a:xfrm rot="5400000">
            <a:off x="6353619" y="4746684"/>
            <a:ext cx="434042" cy="297517"/>
          </a:xfrm>
          <a:prstGeom prst="rect">
            <a:avLst/>
          </a:prstGeom>
          <a:noFill/>
        </p:spPr>
        <p:txBody>
          <a:bodyPr wrap="square" rtlCol="0">
            <a:spAutoFit/>
          </a:bodyPr>
          <a:lstStyle/>
          <a:p>
            <a:r>
              <a:rPr lang="en-US" altLang="zh-CN" sz="2000" baseline="-25000" dirty="0">
                <a:latin typeface="Arial" panose="020B0604020202020204" pitchFamily="34" charset="0"/>
                <a:cs typeface="Arial" panose="020B0604020202020204" pitchFamily="34" charset="0"/>
              </a:rPr>
              <a:t>…</a:t>
            </a:r>
            <a:endParaRPr lang="en-US" sz="2000" baseline="-25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11AB3D8-CCAA-1095-1F36-0F1A51B6F2D7}"/>
              </a:ext>
            </a:extLst>
          </p:cNvPr>
          <p:cNvSpPr txBox="1"/>
          <p:nvPr/>
        </p:nvSpPr>
        <p:spPr>
          <a:xfrm rot="5400000">
            <a:off x="6653160" y="4743594"/>
            <a:ext cx="434042" cy="297517"/>
          </a:xfrm>
          <a:prstGeom prst="rect">
            <a:avLst/>
          </a:prstGeom>
          <a:noFill/>
        </p:spPr>
        <p:txBody>
          <a:bodyPr wrap="square" rtlCol="0">
            <a:spAutoFit/>
          </a:bodyPr>
          <a:lstStyle/>
          <a:p>
            <a:r>
              <a:rPr lang="en-US" altLang="zh-CN" sz="2000" baseline="-25000" dirty="0">
                <a:latin typeface="Arial" panose="020B0604020202020204" pitchFamily="34" charset="0"/>
                <a:cs typeface="Arial" panose="020B0604020202020204" pitchFamily="34" charset="0"/>
              </a:rPr>
              <a:t>…</a:t>
            </a:r>
            <a:endParaRPr lang="en-US" sz="2000" baseline="-25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A25DC04-B7DD-A61B-86F1-755CA2015C7A}"/>
              </a:ext>
            </a:extLst>
          </p:cNvPr>
          <p:cNvSpPr txBox="1"/>
          <p:nvPr/>
        </p:nvSpPr>
        <p:spPr>
          <a:xfrm rot="5400000">
            <a:off x="6948713" y="4739971"/>
            <a:ext cx="434042" cy="297517"/>
          </a:xfrm>
          <a:prstGeom prst="rect">
            <a:avLst/>
          </a:prstGeom>
          <a:noFill/>
        </p:spPr>
        <p:txBody>
          <a:bodyPr wrap="square" rtlCol="0">
            <a:spAutoFit/>
          </a:bodyPr>
          <a:lstStyle/>
          <a:p>
            <a:r>
              <a:rPr lang="en-US" altLang="zh-CN" sz="2000" baseline="-25000" dirty="0">
                <a:latin typeface="Arial" panose="020B0604020202020204" pitchFamily="34" charset="0"/>
                <a:cs typeface="Arial" panose="020B0604020202020204" pitchFamily="34" charset="0"/>
              </a:rPr>
              <a:t>…</a:t>
            </a:r>
            <a:endParaRPr lang="en-US" sz="2000" baseline="-25000" dirty="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461431AC-AD39-1255-647D-D96600113DD9}"/>
              </a:ext>
            </a:extLst>
          </p:cNvPr>
          <p:cNvSpPr/>
          <p:nvPr/>
        </p:nvSpPr>
        <p:spPr>
          <a:xfrm>
            <a:off x="4101996" y="4219307"/>
            <a:ext cx="181232" cy="181233"/>
          </a:xfrm>
          <a:prstGeom prst="ellipse">
            <a:avLst/>
          </a:prstGeom>
          <a:solidFill>
            <a:srgbClr val="F9D7CE"/>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5E9A4C0-3F6F-43CF-1029-B65E4B584689}"/>
              </a:ext>
            </a:extLst>
          </p:cNvPr>
          <p:cNvSpPr/>
          <p:nvPr/>
        </p:nvSpPr>
        <p:spPr>
          <a:xfrm>
            <a:off x="4046578" y="4183117"/>
            <a:ext cx="292068" cy="230832"/>
          </a:xfrm>
          <a:prstGeom prst="rect">
            <a:avLst/>
          </a:prstGeom>
        </p:spPr>
        <p:txBody>
          <a:bodyPr wrap="squar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5</a:t>
            </a:r>
            <a:endParaRPr lang="en-US" sz="800" baseline="-25000" dirty="0"/>
          </a:p>
        </p:txBody>
      </p:sp>
      <p:sp>
        <p:nvSpPr>
          <p:cNvPr id="21" name="Rectangle 20">
            <a:extLst>
              <a:ext uri="{FF2B5EF4-FFF2-40B4-BE49-F238E27FC236}">
                <a16:creationId xmlns:a16="http://schemas.microsoft.com/office/drawing/2014/main" id="{0AAD0C43-2FFA-8760-0B2B-749865D13895}"/>
              </a:ext>
            </a:extLst>
          </p:cNvPr>
          <p:cNvSpPr/>
          <p:nvPr/>
        </p:nvSpPr>
        <p:spPr>
          <a:xfrm>
            <a:off x="5062264" y="3774664"/>
            <a:ext cx="292068" cy="230832"/>
          </a:xfrm>
          <a:prstGeom prst="rect">
            <a:avLst/>
          </a:prstGeom>
        </p:spPr>
        <p:txBody>
          <a:bodyPr wrap="squar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3</a:t>
            </a:r>
            <a:endParaRPr lang="en-US" sz="800" baseline="-25000" dirty="0"/>
          </a:p>
        </p:txBody>
      </p:sp>
      <p:sp>
        <p:nvSpPr>
          <p:cNvPr id="22" name="Oval 21">
            <a:extLst>
              <a:ext uri="{FF2B5EF4-FFF2-40B4-BE49-F238E27FC236}">
                <a16:creationId xmlns:a16="http://schemas.microsoft.com/office/drawing/2014/main" id="{08E58D82-176E-E0F1-704F-F0BE07EE254F}"/>
              </a:ext>
            </a:extLst>
          </p:cNvPr>
          <p:cNvSpPr/>
          <p:nvPr/>
        </p:nvSpPr>
        <p:spPr>
          <a:xfrm>
            <a:off x="5409750" y="3824263"/>
            <a:ext cx="181232" cy="181233"/>
          </a:xfrm>
          <a:prstGeom prst="ellipse">
            <a:avLst/>
          </a:prstGeom>
          <a:solidFill>
            <a:srgbClr val="D6E4D0"/>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7B08117-A3BB-4CC3-1CC5-941E6E07C0D0}"/>
              </a:ext>
            </a:extLst>
          </p:cNvPr>
          <p:cNvSpPr/>
          <p:nvPr/>
        </p:nvSpPr>
        <p:spPr>
          <a:xfrm>
            <a:off x="5354332" y="3774664"/>
            <a:ext cx="292068" cy="230832"/>
          </a:xfrm>
          <a:prstGeom prst="rect">
            <a:avLst/>
          </a:prstGeom>
        </p:spPr>
        <p:txBody>
          <a:bodyPr wrap="squar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6</a:t>
            </a:r>
            <a:endParaRPr lang="en-US" sz="800" baseline="-25000" dirty="0"/>
          </a:p>
        </p:txBody>
      </p:sp>
      <p:sp>
        <p:nvSpPr>
          <p:cNvPr id="24" name="Right Brace 23">
            <a:extLst>
              <a:ext uri="{FF2B5EF4-FFF2-40B4-BE49-F238E27FC236}">
                <a16:creationId xmlns:a16="http://schemas.microsoft.com/office/drawing/2014/main" id="{06AFD564-796A-81F4-12C9-3AB2BF338145}"/>
              </a:ext>
            </a:extLst>
          </p:cNvPr>
          <p:cNvSpPr/>
          <p:nvPr/>
        </p:nvSpPr>
        <p:spPr>
          <a:xfrm>
            <a:off x="7109181" y="4113923"/>
            <a:ext cx="86965" cy="400975"/>
          </a:xfrm>
          <a:prstGeom prst="rightBrace">
            <a:avLst>
              <a:gd name="adj1" fmla="val 4484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AC102AE-0660-9543-FAD4-443ED7737BB3}"/>
              </a:ext>
            </a:extLst>
          </p:cNvPr>
          <p:cNvCxnSpPr>
            <a:cxnSpLocks/>
          </p:cNvCxnSpPr>
          <p:nvPr/>
        </p:nvCxnSpPr>
        <p:spPr>
          <a:xfrm>
            <a:off x="7192389" y="4314586"/>
            <a:ext cx="566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5A41F95-10D7-974E-48F4-0C6BF8E21D95}"/>
              </a:ext>
            </a:extLst>
          </p:cNvPr>
          <p:cNvCxnSpPr>
            <a:cxnSpLocks/>
          </p:cNvCxnSpPr>
          <p:nvPr/>
        </p:nvCxnSpPr>
        <p:spPr>
          <a:xfrm flipV="1">
            <a:off x="7245180" y="3792685"/>
            <a:ext cx="0" cy="525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F76D39-8959-1698-817D-08638A261A87}"/>
              </a:ext>
            </a:extLst>
          </p:cNvPr>
          <p:cNvCxnSpPr>
            <a:cxnSpLocks/>
          </p:cNvCxnSpPr>
          <p:nvPr/>
        </p:nvCxnSpPr>
        <p:spPr>
          <a:xfrm>
            <a:off x="4334761" y="3797028"/>
            <a:ext cx="29072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9C480F-8DE8-5532-7768-4C3BEEE2E778}"/>
              </a:ext>
            </a:extLst>
          </p:cNvPr>
          <p:cNvCxnSpPr>
            <a:cxnSpLocks/>
          </p:cNvCxnSpPr>
          <p:nvPr/>
        </p:nvCxnSpPr>
        <p:spPr>
          <a:xfrm flipV="1">
            <a:off x="4334761" y="3794753"/>
            <a:ext cx="0" cy="428781"/>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F205AEC-C8A5-48FA-B913-B05ED4A6B668}"/>
              </a:ext>
            </a:extLst>
          </p:cNvPr>
          <p:cNvSpPr txBox="1"/>
          <p:nvPr/>
        </p:nvSpPr>
        <p:spPr>
          <a:xfrm>
            <a:off x="4311868" y="3917144"/>
            <a:ext cx="654429"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①</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refill</a:t>
            </a:r>
            <a:endParaRPr lang="en-US" sz="1000" baseline="-25000" dirty="0">
              <a:latin typeface="Arial" panose="020B0604020202020204" pitchFamily="34" charset="0"/>
              <a:cs typeface="Arial" panose="020B0604020202020204" pitchFamily="34" charset="0"/>
            </a:endParaRPr>
          </a:p>
        </p:txBody>
      </p:sp>
      <p:pic>
        <p:nvPicPr>
          <p:cNvPr id="30" name="Graphic 29" descr="Processor outline">
            <a:extLst>
              <a:ext uri="{FF2B5EF4-FFF2-40B4-BE49-F238E27FC236}">
                <a16:creationId xmlns:a16="http://schemas.microsoft.com/office/drawing/2014/main" id="{A353C8E6-D667-9B90-9219-B47245939B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3659" y="4114738"/>
            <a:ext cx="400160" cy="400160"/>
          </a:xfrm>
          <a:prstGeom prst="rect">
            <a:avLst/>
          </a:prstGeom>
        </p:spPr>
      </p:pic>
      <p:pic>
        <p:nvPicPr>
          <p:cNvPr id="31" name="Graphic 30" descr="Processor outline">
            <a:extLst>
              <a:ext uri="{FF2B5EF4-FFF2-40B4-BE49-F238E27FC236}">
                <a16:creationId xmlns:a16="http://schemas.microsoft.com/office/drawing/2014/main" id="{51EF827C-336F-9061-B0CD-F10030FA5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3659" y="4504515"/>
            <a:ext cx="400160" cy="400160"/>
          </a:xfrm>
          <a:prstGeom prst="rect">
            <a:avLst/>
          </a:prstGeom>
        </p:spPr>
      </p:pic>
      <p:pic>
        <p:nvPicPr>
          <p:cNvPr id="32" name="Graphic 31" descr="Processor outline">
            <a:extLst>
              <a:ext uri="{FF2B5EF4-FFF2-40B4-BE49-F238E27FC236}">
                <a16:creationId xmlns:a16="http://schemas.microsoft.com/office/drawing/2014/main" id="{A9FBBCB1-FA0E-1A88-76D1-68A245B93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3659" y="5094372"/>
            <a:ext cx="400160" cy="400160"/>
          </a:xfrm>
          <a:prstGeom prst="rect">
            <a:avLst/>
          </a:prstGeom>
        </p:spPr>
      </p:pic>
      <p:sp>
        <p:nvSpPr>
          <p:cNvPr id="33" name="TextBox 32">
            <a:extLst>
              <a:ext uri="{FF2B5EF4-FFF2-40B4-BE49-F238E27FC236}">
                <a16:creationId xmlns:a16="http://schemas.microsoft.com/office/drawing/2014/main" id="{3DDDC778-0339-4330-E281-3EA26E73A46F}"/>
              </a:ext>
            </a:extLst>
          </p:cNvPr>
          <p:cNvSpPr txBox="1"/>
          <p:nvPr/>
        </p:nvSpPr>
        <p:spPr>
          <a:xfrm rot="16200000">
            <a:off x="2072254" y="4598714"/>
            <a:ext cx="1125046" cy="338554"/>
          </a:xfrm>
          <a:prstGeom prst="rect">
            <a:avLst/>
          </a:prstGeom>
          <a:noFill/>
        </p:spPr>
        <p:txBody>
          <a:bodyPr wrap="square" rtlCol="0">
            <a:spAutoFit/>
          </a:bodyPr>
          <a:lstStyle/>
          <a:p>
            <a:r>
              <a:rPr lang="en-US" altLang="zh-CN" sz="1600" dirty="0" err="1">
                <a:latin typeface="Arial" panose="020B0604020202020204" pitchFamily="34" charset="0"/>
                <a:cs typeface="Arial" panose="020B0604020202020204" pitchFamily="34" charset="0"/>
              </a:rPr>
              <a:t>compers</a:t>
            </a:r>
            <a:endParaRPr lang="en-US" sz="1600" baseline="-25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C0CF01F-B28B-659D-37A9-CB2148BF983A}"/>
              </a:ext>
            </a:extLst>
          </p:cNvPr>
          <p:cNvSpPr txBox="1"/>
          <p:nvPr/>
        </p:nvSpPr>
        <p:spPr>
          <a:xfrm rot="5400000">
            <a:off x="2962927" y="4849320"/>
            <a:ext cx="434042" cy="338554"/>
          </a:xfrm>
          <a:prstGeom prst="rect">
            <a:avLst/>
          </a:prstGeom>
          <a:noFill/>
        </p:spPr>
        <p:txBody>
          <a:bodyPr wrap="square" rtlCol="0">
            <a:spAutoFit/>
          </a:bodyPr>
          <a:lstStyle/>
          <a:p>
            <a:r>
              <a:rPr lang="en-US" altLang="zh-CN" sz="2400" baseline="-25000" dirty="0">
                <a:latin typeface="Arial" panose="020B0604020202020204" pitchFamily="34" charset="0"/>
                <a:cs typeface="Arial" panose="020B0604020202020204" pitchFamily="34" charset="0"/>
              </a:rPr>
              <a:t>…</a:t>
            </a:r>
            <a:endParaRPr lang="en-US" sz="2400" baseline="-25000" dirty="0">
              <a:latin typeface="Arial" panose="020B0604020202020204" pitchFamily="34" charset="0"/>
              <a:cs typeface="Arial" panose="020B0604020202020204" pitchFamily="34" charset="0"/>
            </a:endParaRPr>
          </a:p>
        </p:txBody>
      </p:sp>
      <p:cxnSp>
        <p:nvCxnSpPr>
          <p:cNvPr id="35" name="Straight Connector 34">
            <a:extLst>
              <a:ext uri="{FF2B5EF4-FFF2-40B4-BE49-F238E27FC236}">
                <a16:creationId xmlns:a16="http://schemas.microsoft.com/office/drawing/2014/main" id="{D3C56C52-E741-5E5D-D3F2-CBD6403D01C1}"/>
              </a:ext>
            </a:extLst>
          </p:cNvPr>
          <p:cNvCxnSpPr>
            <a:cxnSpLocks/>
          </p:cNvCxnSpPr>
          <p:nvPr/>
        </p:nvCxnSpPr>
        <p:spPr>
          <a:xfrm>
            <a:off x="3683953" y="4307327"/>
            <a:ext cx="1749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F7B3DF-DB55-F032-E97F-9649ECB5B755}"/>
              </a:ext>
            </a:extLst>
          </p:cNvPr>
          <p:cNvCxnSpPr>
            <a:cxnSpLocks/>
          </p:cNvCxnSpPr>
          <p:nvPr/>
        </p:nvCxnSpPr>
        <p:spPr>
          <a:xfrm flipV="1">
            <a:off x="3687504" y="4259866"/>
            <a:ext cx="0" cy="3925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3DE70CC-E29A-98EE-27A2-E457E4EB75D6}"/>
              </a:ext>
            </a:extLst>
          </p:cNvPr>
          <p:cNvCxnSpPr>
            <a:cxnSpLocks/>
          </p:cNvCxnSpPr>
          <p:nvPr/>
        </p:nvCxnSpPr>
        <p:spPr>
          <a:xfrm>
            <a:off x="3247947" y="4262612"/>
            <a:ext cx="442400"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5077B44-BB82-F535-8E8F-70E07BA794DC}"/>
              </a:ext>
            </a:extLst>
          </p:cNvPr>
          <p:cNvCxnSpPr>
            <a:cxnSpLocks/>
          </p:cNvCxnSpPr>
          <p:nvPr/>
        </p:nvCxnSpPr>
        <p:spPr>
          <a:xfrm>
            <a:off x="3247947" y="4650031"/>
            <a:ext cx="442400"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ED03B32-B56F-E16B-95C7-17B90AE17CF0}"/>
              </a:ext>
            </a:extLst>
          </p:cNvPr>
          <p:cNvSpPr txBox="1"/>
          <p:nvPr/>
        </p:nvSpPr>
        <p:spPr>
          <a:xfrm>
            <a:off x="3186133" y="4022022"/>
            <a:ext cx="654429"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②</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fetch</a:t>
            </a:r>
            <a:endParaRPr lang="en-US" sz="1000" baseline="-25000" dirty="0">
              <a:latin typeface="Arial" panose="020B0604020202020204" pitchFamily="34" charset="0"/>
              <a:cs typeface="Arial" panose="020B0604020202020204" pitchFamily="34" charset="0"/>
            </a:endParaRPr>
          </a:p>
        </p:txBody>
      </p:sp>
      <p:grpSp>
        <p:nvGrpSpPr>
          <p:cNvPr id="93" name="Group 92">
            <a:extLst>
              <a:ext uri="{FF2B5EF4-FFF2-40B4-BE49-F238E27FC236}">
                <a16:creationId xmlns:a16="http://schemas.microsoft.com/office/drawing/2014/main" id="{3882B8F4-6486-B3BA-E010-08B6D658B9DD}"/>
              </a:ext>
            </a:extLst>
          </p:cNvPr>
          <p:cNvGrpSpPr/>
          <p:nvPr/>
        </p:nvGrpSpPr>
        <p:grpSpPr>
          <a:xfrm>
            <a:off x="3039104" y="4228753"/>
            <a:ext cx="292068" cy="230832"/>
            <a:chOff x="1401953" y="3006045"/>
            <a:chExt cx="292068" cy="230832"/>
          </a:xfrm>
        </p:grpSpPr>
        <p:sp>
          <p:nvSpPr>
            <p:cNvPr id="41" name="Oval 40">
              <a:extLst>
                <a:ext uri="{FF2B5EF4-FFF2-40B4-BE49-F238E27FC236}">
                  <a16:creationId xmlns:a16="http://schemas.microsoft.com/office/drawing/2014/main" id="{7F321B51-3777-CA9B-39F0-25B7C90E541B}"/>
                </a:ext>
              </a:extLst>
            </p:cNvPr>
            <p:cNvSpPr/>
            <p:nvPr/>
          </p:nvSpPr>
          <p:spPr>
            <a:xfrm>
              <a:off x="1445965" y="3039086"/>
              <a:ext cx="181232" cy="181233"/>
            </a:xfrm>
            <a:prstGeom prst="ellipse">
              <a:avLst/>
            </a:prstGeom>
            <a:solidFill>
              <a:srgbClr val="CFD6EA"/>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E4467BF-D1AD-5B18-31D9-403DE1E49BD9}"/>
                </a:ext>
              </a:extLst>
            </p:cNvPr>
            <p:cNvSpPr/>
            <p:nvPr/>
          </p:nvSpPr>
          <p:spPr>
            <a:xfrm>
              <a:off x="1401953" y="3006045"/>
              <a:ext cx="292068" cy="230832"/>
            </a:xfrm>
            <a:prstGeom prst="rect">
              <a:avLst/>
            </a:prstGeom>
          </p:spPr>
          <p:txBody>
            <a:bodyPr wrap="non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7</a:t>
              </a:r>
              <a:endParaRPr lang="en-US" sz="800" baseline="-25000" dirty="0"/>
            </a:p>
          </p:txBody>
        </p:sp>
      </p:grpSp>
      <p:grpSp>
        <p:nvGrpSpPr>
          <p:cNvPr id="92" name="Group 91">
            <a:extLst>
              <a:ext uri="{FF2B5EF4-FFF2-40B4-BE49-F238E27FC236}">
                <a16:creationId xmlns:a16="http://schemas.microsoft.com/office/drawing/2014/main" id="{00490A7B-582F-0A4A-B4F8-85B55AA99A88}"/>
              </a:ext>
            </a:extLst>
          </p:cNvPr>
          <p:cNvGrpSpPr/>
          <p:nvPr/>
        </p:nvGrpSpPr>
        <p:grpSpPr>
          <a:xfrm>
            <a:off x="3044124" y="4652390"/>
            <a:ext cx="292068" cy="230832"/>
            <a:chOff x="1406973" y="3429682"/>
            <a:chExt cx="292068" cy="230832"/>
          </a:xfrm>
        </p:grpSpPr>
        <p:sp>
          <p:nvSpPr>
            <p:cNvPr id="44" name="Oval 43">
              <a:extLst>
                <a:ext uri="{FF2B5EF4-FFF2-40B4-BE49-F238E27FC236}">
                  <a16:creationId xmlns:a16="http://schemas.microsoft.com/office/drawing/2014/main" id="{72A838AE-1D11-5252-5CF0-CA6CE0879661}"/>
                </a:ext>
              </a:extLst>
            </p:cNvPr>
            <p:cNvSpPr/>
            <p:nvPr/>
          </p:nvSpPr>
          <p:spPr>
            <a:xfrm>
              <a:off x="1450985" y="3462723"/>
              <a:ext cx="181232" cy="181233"/>
            </a:xfrm>
            <a:prstGeom prst="ellipse">
              <a:avLst/>
            </a:prstGeom>
            <a:solidFill>
              <a:srgbClr val="CFD6EA"/>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61C03CA2-CFA2-BE46-7CD5-4EBE46F3476B}"/>
                </a:ext>
              </a:extLst>
            </p:cNvPr>
            <p:cNvSpPr/>
            <p:nvPr/>
          </p:nvSpPr>
          <p:spPr>
            <a:xfrm>
              <a:off x="1406973" y="3429682"/>
              <a:ext cx="292068" cy="230832"/>
            </a:xfrm>
            <a:prstGeom prst="rect">
              <a:avLst/>
            </a:prstGeom>
          </p:spPr>
          <p:txBody>
            <a:bodyPr wrap="non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4</a:t>
              </a:r>
              <a:endParaRPr lang="en-US" sz="800" baseline="-25000" dirty="0"/>
            </a:p>
          </p:txBody>
        </p:sp>
      </p:grpSp>
      <p:sp>
        <p:nvSpPr>
          <p:cNvPr id="46" name="圆角矩形 229">
            <a:extLst>
              <a:ext uri="{FF2B5EF4-FFF2-40B4-BE49-F238E27FC236}">
                <a16:creationId xmlns:a16="http://schemas.microsoft.com/office/drawing/2014/main" id="{1FA2750B-92E7-3ECB-9523-E63B20623831}"/>
              </a:ext>
            </a:extLst>
          </p:cNvPr>
          <p:cNvSpPr/>
          <p:nvPr/>
        </p:nvSpPr>
        <p:spPr>
          <a:xfrm>
            <a:off x="3802449" y="5249829"/>
            <a:ext cx="795432" cy="327267"/>
          </a:xfrm>
          <a:prstGeom prst="roundRect">
            <a:avLst/>
          </a:prstGeom>
          <a:solidFill>
            <a:srgbClr val="CFD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7" name="圆角矩形 229">
            <a:extLst>
              <a:ext uri="{FF2B5EF4-FFF2-40B4-BE49-F238E27FC236}">
                <a16:creationId xmlns:a16="http://schemas.microsoft.com/office/drawing/2014/main" id="{C49E62D0-EF75-6203-DC7C-ED8CF6D525AB}"/>
              </a:ext>
            </a:extLst>
          </p:cNvPr>
          <p:cNvSpPr/>
          <p:nvPr/>
        </p:nvSpPr>
        <p:spPr>
          <a:xfrm>
            <a:off x="4837344" y="5249829"/>
            <a:ext cx="795432" cy="327267"/>
          </a:xfrm>
          <a:prstGeom prst="roundRect">
            <a:avLst/>
          </a:prstGeom>
          <a:solidFill>
            <a:srgbClr val="F9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8" name="圆角矩形 229">
            <a:extLst>
              <a:ext uri="{FF2B5EF4-FFF2-40B4-BE49-F238E27FC236}">
                <a16:creationId xmlns:a16="http://schemas.microsoft.com/office/drawing/2014/main" id="{BE2A3F7E-99E8-D45B-2F42-D51D1B516E71}"/>
              </a:ext>
            </a:extLst>
          </p:cNvPr>
          <p:cNvSpPr/>
          <p:nvPr/>
        </p:nvSpPr>
        <p:spPr>
          <a:xfrm>
            <a:off x="6446591" y="5242367"/>
            <a:ext cx="795432" cy="327267"/>
          </a:xfrm>
          <a:prstGeom prst="roundRect">
            <a:avLst/>
          </a:prstGeom>
          <a:solidFill>
            <a:srgbClr val="D6E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49" name="Straight Connector 48">
            <a:extLst>
              <a:ext uri="{FF2B5EF4-FFF2-40B4-BE49-F238E27FC236}">
                <a16:creationId xmlns:a16="http://schemas.microsoft.com/office/drawing/2014/main" id="{A87FD0E0-B691-0EF4-FF61-4C753A765C3F}"/>
              </a:ext>
            </a:extLst>
          </p:cNvPr>
          <p:cNvCxnSpPr>
            <a:cxnSpLocks/>
          </p:cNvCxnSpPr>
          <p:nvPr/>
        </p:nvCxnSpPr>
        <p:spPr>
          <a:xfrm flipH="1">
            <a:off x="4597881" y="5413462"/>
            <a:ext cx="237703"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CBF4BF0-932B-6C28-1055-DFA8D05E82B6}"/>
              </a:ext>
            </a:extLst>
          </p:cNvPr>
          <p:cNvCxnSpPr>
            <a:cxnSpLocks/>
          </p:cNvCxnSpPr>
          <p:nvPr/>
        </p:nvCxnSpPr>
        <p:spPr>
          <a:xfrm flipH="1">
            <a:off x="5629178" y="5413462"/>
            <a:ext cx="237703"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7E82B4C-DD6F-F823-4CFE-F1A47097657D}"/>
              </a:ext>
            </a:extLst>
          </p:cNvPr>
          <p:cNvCxnSpPr>
            <a:cxnSpLocks/>
          </p:cNvCxnSpPr>
          <p:nvPr/>
        </p:nvCxnSpPr>
        <p:spPr>
          <a:xfrm flipH="1">
            <a:off x="6205351" y="5406000"/>
            <a:ext cx="237703"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D8F2824-0112-E01B-CF9D-993C35D0AD55}"/>
              </a:ext>
            </a:extLst>
          </p:cNvPr>
          <p:cNvSpPr txBox="1"/>
          <p:nvPr/>
        </p:nvSpPr>
        <p:spPr>
          <a:xfrm>
            <a:off x="5845984" y="5109302"/>
            <a:ext cx="434042" cy="338554"/>
          </a:xfrm>
          <a:prstGeom prst="rect">
            <a:avLst/>
          </a:prstGeom>
          <a:noFill/>
        </p:spPr>
        <p:txBody>
          <a:bodyPr wrap="square" rtlCol="0">
            <a:spAutoFit/>
          </a:bodyPr>
          <a:lstStyle/>
          <a:p>
            <a:r>
              <a:rPr lang="en-US" altLang="zh-CN" sz="2400" baseline="-25000" dirty="0">
                <a:latin typeface="Arial" panose="020B0604020202020204" pitchFamily="34" charset="0"/>
                <a:cs typeface="Arial" panose="020B0604020202020204" pitchFamily="34" charset="0"/>
              </a:rPr>
              <a:t>…</a:t>
            </a:r>
            <a:endParaRPr lang="en-US" sz="2400" baseline="-25000" dirty="0">
              <a:latin typeface="Arial" panose="020B0604020202020204" pitchFamily="34" charset="0"/>
              <a:cs typeface="Arial" panose="020B0604020202020204" pitchFamily="34" charset="0"/>
            </a:endParaRPr>
          </a:p>
        </p:txBody>
      </p:sp>
      <p:cxnSp>
        <p:nvCxnSpPr>
          <p:cNvPr id="53" name="Straight Connector 52">
            <a:extLst>
              <a:ext uri="{FF2B5EF4-FFF2-40B4-BE49-F238E27FC236}">
                <a16:creationId xmlns:a16="http://schemas.microsoft.com/office/drawing/2014/main" id="{FC133BA2-EB07-EE1B-55C4-EEE05ABF24E4}"/>
              </a:ext>
            </a:extLst>
          </p:cNvPr>
          <p:cNvCxnSpPr>
            <a:cxnSpLocks/>
          </p:cNvCxnSpPr>
          <p:nvPr/>
        </p:nvCxnSpPr>
        <p:spPr>
          <a:xfrm>
            <a:off x="3272541" y="4764067"/>
            <a:ext cx="868505"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27166B3-19F7-82BB-43C5-C190C66E4D33}"/>
              </a:ext>
            </a:extLst>
          </p:cNvPr>
          <p:cNvCxnSpPr>
            <a:cxnSpLocks/>
          </p:cNvCxnSpPr>
          <p:nvPr/>
        </p:nvCxnSpPr>
        <p:spPr>
          <a:xfrm flipV="1">
            <a:off x="4141046" y="4760549"/>
            <a:ext cx="0" cy="629953"/>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7AAF4048-13E9-77BA-B595-FE72969A2BB6}"/>
              </a:ext>
            </a:extLst>
          </p:cNvPr>
          <p:cNvGrpSpPr/>
          <p:nvPr/>
        </p:nvGrpSpPr>
        <p:grpSpPr>
          <a:xfrm>
            <a:off x="3043114" y="5227705"/>
            <a:ext cx="292068" cy="230832"/>
            <a:chOff x="1405963" y="4004997"/>
            <a:chExt cx="292068" cy="230832"/>
          </a:xfrm>
        </p:grpSpPr>
        <p:sp>
          <p:nvSpPr>
            <p:cNvPr id="56" name="Oval 55">
              <a:extLst>
                <a:ext uri="{FF2B5EF4-FFF2-40B4-BE49-F238E27FC236}">
                  <a16:creationId xmlns:a16="http://schemas.microsoft.com/office/drawing/2014/main" id="{67F9588C-963F-A53B-B000-9155B3A60A9E}"/>
                </a:ext>
              </a:extLst>
            </p:cNvPr>
            <p:cNvSpPr/>
            <p:nvPr/>
          </p:nvSpPr>
          <p:spPr>
            <a:xfrm>
              <a:off x="1449975" y="4038038"/>
              <a:ext cx="181232" cy="181233"/>
            </a:xfrm>
            <a:prstGeom prst="ellipse">
              <a:avLst/>
            </a:prstGeom>
            <a:solidFill>
              <a:srgbClr val="CFD6EA"/>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5AD8D7F-651F-95DE-986D-91C131502403}"/>
                </a:ext>
              </a:extLst>
            </p:cNvPr>
            <p:cNvSpPr/>
            <p:nvPr/>
          </p:nvSpPr>
          <p:spPr>
            <a:xfrm>
              <a:off x="1405963" y="4004997"/>
              <a:ext cx="292068" cy="230832"/>
            </a:xfrm>
            <a:prstGeom prst="rect">
              <a:avLst/>
            </a:prstGeom>
          </p:spPr>
          <p:txBody>
            <a:bodyPr wrap="non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1</a:t>
              </a:r>
              <a:endParaRPr lang="en-US" sz="800" baseline="-25000" dirty="0"/>
            </a:p>
          </p:txBody>
        </p:sp>
      </p:grpSp>
      <p:sp>
        <p:nvSpPr>
          <p:cNvPr id="58" name="TextBox 57">
            <a:extLst>
              <a:ext uri="{FF2B5EF4-FFF2-40B4-BE49-F238E27FC236}">
                <a16:creationId xmlns:a16="http://schemas.microsoft.com/office/drawing/2014/main" id="{F7B45F6B-634B-D41C-5951-B573C313F746}"/>
              </a:ext>
            </a:extLst>
          </p:cNvPr>
          <p:cNvSpPr txBox="1"/>
          <p:nvPr/>
        </p:nvSpPr>
        <p:spPr>
          <a:xfrm>
            <a:off x="4060125" y="4577265"/>
            <a:ext cx="1238781"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③</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timeout</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&amp;</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insert</a:t>
            </a:r>
            <a:endParaRPr lang="en-US" sz="1000" baseline="-25000" dirty="0">
              <a:latin typeface="Arial" panose="020B0604020202020204" pitchFamily="34" charset="0"/>
              <a:cs typeface="Arial" panose="020B0604020202020204" pitchFamily="34" charset="0"/>
            </a:endParaRPr>
          </a:p>
        </p:txBody>
      </p:sp>
      <p:cxnSp>
        <p:nvCxnSpPr>
          <p:cNvPr id="59" name="Straight Connector 58">
            <a:extLst>
              <a:ext uri="{FF2B5EF4-FFF2-40B4-BE49-F238E27FC236}">
                <a16:creationId xmlns:a16="http://schemas.microsoft.com/office/drawing/2014/main" id="{79ECBA70-4255-5E33-2E6A-F324289309EF}"/>
              </a:ext>
            </a:extLst>
          </p:cNvPr>
          <p:cNvCxnSpPr>
            <a:cxnSpLocks/>
          </p:cNvCxnSpPr>
          <p:nvPr/>
        </p:nvCxnSpPr>
        <p:spPr>
          <a:xfrm>
            <a:off x="3272541" y="5387541"/>
            <a:ext cx="537387"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8DBFF25E-E0EC-DCBB-DCA4-4C715BAE61F5}"/>
              </a:ext>
            </a:extLst>
          </p:cNvPr>
          <p:cNvSpPr txBox="1"/>
          <p:nvPr/>
        </p:nvSpPr>
        <p:spPr>
          <a:xfrm>
            <a:off x="3766052" y="5095023"/>
            <a:ext cx="434042" cy="338554"/>
          </a:xfrm>
          <a:prstGeom prst="rect">
            <a:avLst/>
          </a:prstGeom>
          <a:noFill/>
        </p:spPr>
        <p:txBody>
          <a:bodyPr wrap="square" rtlCol="0">
            <a:spAutoFit/>
          </a:bodyPr>
          <a:lstStyle/>
          <a:p>
            <a:r>
              <a:rPr lang="en-US" altLang="zh-CN" sz="2400" baseline="-25000" dirty="0">
                <a:latin typeface="Arial" panose="020B0604020202020204" pitchFamily="34" charset="0"/>
                <a:cs typeface="Arial" panose="020B0604020202020204" pitchFamily="34" charset="0"/>
              </a:rPr>
              <a:t>…</a:t>
            </a:r>
            <a:endParaRPr lang="en-US" sz="2400" baseline="-25000"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35D51FBB-373D-92B3-27D8-9D203E37A0EC}"/>
              </a:ext>
            </a:extLst>
          </p:cNvPr>
          <p:cNvSpPr txBox="1"/>
          <p:nvPr/>
        </p:nvSpPr>
        <p:spPr>
          <a:xfrm>
            <a:off x="3183747" y="5120392"/>
            <a:ext cx="654429"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②</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fetch</a:t>
            </a:r>
            <a:endParaRPr lang="en-US" sz="1000" baseline="-250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660D7AAD-DE26-9A15-383F-0BBF43C21C55}"/>
              </a:ext>
            </a:extLst>
          </p:cNvPr>
          <p:cNvSpPr txBox="1"/>
          <p:nvPr/>
        </p:nvSpPr>
        <p:spPr>
          <a:xfrm>
            <a:off x="5168571" y="4888263"/>
            <a:ext cx="856658" cy="338554"/>
          </a:xfrm>
          <a:prstGeom prst="rect">
            <a:avLst/>
          </a:prstGeom>
          <a:noFill/>
        </p:spPr>
        <p:txBody>
          <a:bodyPr wrap="square" rtlCol="0">
            <a:spAutoFit/>
          </a:bodyPr>
          <a:lstStyle/>
          <a:p>
            <a:r>
              <a:rPr lang="en-US" altLang="zh-CN" sz="1600" i="1" dirty="0" err="1">
                <a:latin typeface="Arial" panose="020B0604020202020204" pitchFamily="34" charset="0"/>
                <a:cs typeface="Arial" panose="020B0604020202020204" pitchFamily="34" charset="0"/>
              </a:rPr>
              <a:t>L</a:t>
            </a:r>
            <a:r>
              <a:rPr lang="en-US" altLang="zh-CN" sz="1600" baseline="-25000" dirty="0" err="1">
                <a:latin typeface="Arial" panose="020B0604020202020204" pitchFamily="34" charset="0"/>
                <a:cs typeface="Arial" panose="020B0604020202020204" pitchFamily="34" charset="0"/>
              </a:rPr>
              <a:t>timeout</a:t>
            </a:r>
            <a:endParaRPr lang="en-US" sz="1600" baseline="-25000" dirty="0">
              <a:latin typeface="Arial" panose="020B0604020202020204" pitchFamily="34" charset="0"/>
              <a:cs typeface="Arial" panose="020B0604020202020204" pitchFamily="34" charset="0"/>
            </a:endParaRPr>
          </a:p>
        </p:txBody>
      </p:sp>
      <p:sp>
        <p:nvSpPr>
          <p:cNvPr id="63" name="Rounded Rectangle 62">
            <a:extLst>
              <a:ext uri="{FF2B5EF4-FFF2-40B4-BE49-F238E27FC236}">
                <a16:creationId xmlns:a16="http://schemas.microsoft.com/office/drawing/2014/main" id="{3D7DAAC8-94DE-205D-255A-846A4DA5CFE8}"/>
              </a:ext>
            </a:extLst>
          </p:cNvPr>
          <p:cNvSpPr/>
          <p:nvPr/>
        </p:nvSpPr>
        <p:spPr>
          <a:xfrm>
            <a:off x="3738445" y="4945625"/>
            <a:ext cx="3627558" cy="681398"/>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E10AAA80-4426-C4CF-65EA-6D3836CBBD4D}"/>
              </a:ext>
            </a:extLst>
          </p:cNvPr>
          <p:cNvGrpSpPr/>
          <p:nvPr/>
        </p:nvGrpSpPr>
        <p:grpSpPr>
          <a:xfrm>
            <a:off x="4865643" y="5871174"/>
            <a:ext cx="328936" cy="230832"/>
            <a:chOff x="3228492" y="4648466"/>
            <a:chExt cx="328936" cy="230832"/>
          </a:xfrm>
        </p:grpSpPr>
        <p:sp>
          <p:nvSpPr>
            <p:cNvPr id="65" name="Oval 64">
              <a:extLst>
                <a:ext uri="{FF2B5EF4-FFF2-40B4-BE49-F238E27FC236}">
                  <a16:creationId xmlns:a16="http://schemas.microsoft.com/office/drawing/2014/main" id="{BDA16DA1-1F41-C1F0-586B-756BF2B9F8AC}"/>
                </a:ext>
              </a:extLst>
            </p:cNvPr>
            <p:cNvSpPr/>
            <p:nvPr/>
          </p:nvSpPr>
          <p:spPr>
            <a:xfrm>
              <a:off x="3280253" y="4681507"/>
              <a:ext cx="239179" cy="197790"/>
            </a:xfrm>
            <a:prstGeom prst="ellipse">
              <a:avLst/>
            </a:prstGeom>
            <a:solidFill>
              <a:srgbClr val="CFD6EA"/>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D66BDB44-7207-BE37-36AD-E15923B3C918}"/>
                </a:ext>
              </a:extLst>
            </p:cNvPr>
            <p:cNvSpPr/>
            <p:nvPr/>
          </p:nvSpPr>
          <p:spPr>
            <a:xfrm>
              <a:off x="3228492" y="4648466"/>
              <a:ext cx="328936" cy="230832"/>
            </a:xfrm>
            <a:prstGeom prst="rect">
              <a:avLst/>
            </a:prstGeom>
          </p:spPr>
          <p:txBody>
            <a:bodyPr wrap="non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1a</a:t>
              </a:r>
              <a:endParaRPr lang="en-US" sz="800" baseline="-25000" dirty="0"/>
            </a:p>
          </p:txBody>
        </p:sp>
      </p:grpSp>
      <p:grpSp>
        <p:nvGrpSpPr>
          <p:cNvPr id="89" name="Group 88">
            <a:extLst>
              <a:ext uri="{FF2B5EF4-FFF2-40B4-BE49-F238E27FC236}">
                <a16:creationId xmlns:a16="http://schemas.microsoft.com/office/drawing/2014/main" id="{F5769FB2-21A4-4A17-33D0-B7D65BC7C639}"/>
              </a:ext>
            </a:extLst>
          </p:cNvPr>
          <p:cNvGrpSpPr/>
          <p:nvPr/>
        </p:nvGrpSpPr>
        <p:grpSpPr>
          <a:xfrm>
            <a:off x="5164577" y="5871174"/>
            <a:ext cx="328936" cy="230832"/>
            <a:chOff x="3527426" y="4648466"/>
            <a:chExt cx="328936" cy="230832"/>
          </a:xfrm>
        </p:grpSpPr>
        <p:sp>
          <p:nvSpPr>
            <p:cNvPr id="68" name="Oval 67">
              <a:extLst>
                <a:ext uri="{FF2B5EF4-FFF2-40B4-BE49-F238E27FC236}">
                  <a16:creationId xmlns:a16="http://schemas.microsoft.com/office/drawing/2014/main" id="{739E74E3-AD72-F5B0-73F0-FDA564093462}"/>
                </a:ext>
              </a:extLst>
            </p:cNvPr>
            <p:cNvSpPr/>
            <p:nvPr/>
          </p:nvSpPr>
          <p:spPr>
            <a:xfrm>
              <a:off x="3579187" y="4681507"/>
              <a:ext cx="239179" cy="197790"/>
            </a:xfrm>
            <a:prstGeom prst="ellipse">
              <a:avLst/>
            </a:prstGeom>
            <a:solidFill>
              <a:srgbClr val="CFD6EA"/>
            </a:solidFill>
            <a:ln w="63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883EE60-8225-6D04-31CD-8B50A64F2F2D}"/>
                </a:ext>
              </a:extLst>
            </p:cNvPr>
            <p:cNvSpPr/>
            <p:nvPr/>
          </p:nvSpPr>
          <p:spPr>
            <a:xfrm>
              <a:off x="3527426" y="4648466"/>
              <a:ext cx="328936" cy="230832"/>
            </a:xfrm>
            <a:prstGeom prst="rect">
              <a:avLst/>
            </a:prstGeom>
          </p:spPr>
          <p:txBody>
            <a:bodyPr wrap="none">
              <a:spAutoFit/>
            </a:bodyPr>
            <a:lstStyle/>
            <a:p>
              <a:r>
                <a:rPr lang="en-US" altLang="zh-CN" sz="900" i="1" dirty="0">
                  <a:latin typeface="Arial" panose="020B0604020202020204" pitchFamily="34" charset="0"/>
                  <a:cs typeface="Arial" panose="020B0604020202020204" pitchFamily="34" charset="0"/>
                </a:rPr>
                <a:t>v</a:t>
              </a:r>
              <a:r>
                <a:rPr lang="en-US" altLang="zh-CN" sz="900" baseline="-25000" dirty="0">
                  <a:latin typeface="Arial" panose="020B0604020202020204" pitchFamily="34" charset="0"/>
                  <a:cs typeface="Arial" panose="020B0604020202020204" pitchFamily="34" charset="0"/>
                </a:rPr>
                <a:t>1b</a:t>
              </a:r>
              <a:endParaRPr lang="en-US" sz="800" baseline="-25000" dirty="0"/>
            </a:p>
          </p:txBody>
        </p:sp>
      </p:grpSp>
      <p:sp>
        <p:nvSpPr>
          <p:cNvPr id="70" name="TextBox 69">
            <a:extLst>
              <a:ext uri="{FF2B5EF4-FFF2-40B4-BE49-F238E27FC236}">
                <a16:creationId xmlns:a16="http://schemas.microsoft.com/office/drawing/2014/main" id="{E803931F-D5AF-BBC0-313F-517D1BC2129A}"/>
              </a:ext>
            </a:extLst>
          </p:cNvPr>
          <p:cNvSpPr txBox="1"/>
          <p:nvPr/>
        </p:nvSpPr>
        <p:spPr>
          <a:xfrm>
            <a:off x="5425758" y="5717236"/>
            <a:ext cx="434042" cy="338554"/>
          </a:xfrm>
          <a:prstGeom prst="rect">
            <a:avLst/>
          </a:prstGeom>
          <a:noFill/>
        </p:spPr>
        <p:txBody>
          <a:bodyPr wrap="square" rtlCol="0">
            <a:spAutoFit/>
          </a:bodyPr>
          <a:lstStyle/>
          <a:p>
            <a:r>
              <a:rPr lang="en-US" altLang="zh-CN" sz="2400" baseline="-25000" dirty="0">
                <a:latin typeface="Arial" panose="020B0604020202020204" pitchFamily="34" charset="0"/>
                <a:cs typeface="Arial" panose="020B0604020202020204" pitchFamily="34" charset="0"/>
              </a:rPr>
              <a:t>…</a:t>
            </a:r>
            <a:endParaRPr lang="en-US" sz="2400" baseline="-25000" dirty="0">
              <a:latin typeface="Arial" panose="020B0604020202020204" pitchFamily="34" charset="0"/>
              <a:cs typeface="Arial" panose="020B0604020202020204" pitchFamily="34" charset="0"/>
            </a:endParaRPr>
          </a:p>
        </p:txBody>
      </p:sp>
      <p:cxnSp>
        <p:nvCxnSpPr>
          <p:cNvPr id="71" name="Straight Connector 70">
            <a:extLst>
              <a:ext uri="{FF2B5EF4-FFF2-40B4-BE49-F238E27FC236}">
                <a16:creationId xmlns:a16="http://schemas.microsoft.com/office/drawing/2014/main" id="{50C50826-1515-3DEC-7907-A3D45345A099}"/>
              </a:ext>
            </a:extLst>
          </p:cNvPr>
          <p:cNvCxnSpPr>
            <a:cxnSpLocks/>
          </p:cNvCxnSpPr>
          <p:nvPr/>
        </p:nvCxnSpPr>
        <p:spPr>
          <a:xfrm flipV="1">
            <a:off x="3183747" y="5458537"/>
            <a:ext cx="0" cy="535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9504762-37F6-AFE0-9234-B5F6DB5B83D1}"/>
              </a:ext>
            </a:extLst>
          </p:cNvPr>
          <p:cNvCxnSpPr>
            <a:cxnSpLocks/>
          </p:cNvCxnSpPr>
          <p:nvPr/>
        </p:nvCxnSpPr>
        <p:spPr>
          <a:xfrm flipH="1">
            <a:off x="3183747" y="5993537"/>
            <a:ext cx="1671811" cy="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5B7B85BB-672A-E331-F6F5-33A1AA3F69D1}"/>
              </a:ext>
            </a:extLst>
          </p:cNvPr>
          <p:cNvSpPr txBox="1"/>
          <p:nvPr/>
        </p:nvSpPr>
        <p:spPr>
          <a:xfrm>
            <a:off x="3191525" y="5749236"/>
            <a:ext cx="1626880"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④</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timeout</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&amp;</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decompose</a:t>
            </a:r>
            <a:endParaRPr lang="en-US" sz="1000" baseline="-25000" dirty="0">
              <a:latin typeface="Arial" panose="020B0604020202020204" pitchFamily="34" charset="0"/>
              <a:cs typeface="Arial" panose="020B0604020202020204" pitchFamily="34" charset="0"/>
            </a:endParaRPr>
          </a:p>
        </p:txBody>
      </p:sp>
      <p:sp>
        <p:nvSpPr>
          <p:cNvPr id="74" name="Rounded Rectangle 73">
            <a:extLst>
              <a:ext uri="{FF2B5EF4-FFF2-40B4-BE49-F238E27FC236}">
                <a16:creationId xmlns:a16="http://schemas.microsoft.com/office/drawing/2014/main" id="{19E2C015-36F4-B920-180B-C9F3C3754141}"/>
              </a:ext>
            </a:extLst>
          </p:cNvPr>
          <p:cNvSpPr/>
          <p:nvPr/>
        </p:nvSpPr>
        <p:spPr>
          <a:xfrm>
            <a:off x="4857644" y="5886424"/>
            <a:ext cx="891744" cy="233558"/>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Connector 74">
            <a:extLst>
              <a:ext uri="{FF2B5EF4-FFF2-40B4-BE49-F238E27FC236}">
                <a16:creationId xmlns:a16="http://schemas.microsoft.com/office/drawing/2014/main" id="{FFD2A872-8A21-4E69-64A8-304D9E9F5F8A}"/>
              </a:ext>
            </a:extLst>
          </p:cNvPr>
          <p:cNvCxnSpPr>
            <a:cxnSpLocks/>
          </p:cNvCxnSpPr>
          <p:nvPr/>
        </p:nvCxnSpPr>
        <p:spPr>
          <a:xfrm>
            <a:off x="4200094" y="5717236"/>
            <a:ext cx="1411479"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CDC6A91-473B-B85E-16C4-BE3F942EF6D3}"/>
              </a:ext>
            </a:extLst>
          </p:cNvPr>
          <p:cNvCxnSpPr>
            <a:cxnSpLocks/>
          </p:cNvCxnSpPr>
          <p:nvPr/>
        </p:nvCxnSpPr>
        <p:spPr>
          <a:xfrm>
            <a:off x="4200094" y="5400656"/>
            <a:ext cx="0" cy="316580"/>
          </a:xfrm>
          <a:prstGeom prst="line">
            <a:avLst/>
          </a:prstGeom>
          <a:ln w="12700">
            <a:solidFill>
              <a:schemeClr val="tx1"/>
            </a:solidFill>
            <a:headEnd type="triangle" w="sm" len="med"/>
            <a:tailEnd w="sm"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6F45187-FED9-1CE5-0B7D-619CAE2B699A}"/>
              </a:ext>
            </a:extLst>
          </p:cNvPr>
          <p:cNvCxnSpPr>
            <a:cxnSpLocks/>
          </p:cNvCxnSpPr>
          <p:nvPr/>
        </p:nvCxnSpPr>
        <p:spPr>
          <a:xfrm flipV="1">
            <a:off x="5606828" y="5721979"/>
            <a:ext cx="0" cy="2024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7192743-8ADE-E567-BC03-546A7E44A729}"/>
              </a:ext>
            </a:extLst>
          </p:cNvPr>
          <p:cNvSpPr txBox="1"/>
          <p:nvPr/>
        </p:nvSpPr>
        <p:spPr>
          <a:xfrm>
            <a:off x="3611910" y="5577096"/>
            <a:ext cx="1626880" cy="246221"/>
          </a:xfrm>
          <a:prstGeom prst="rect">
            <a:avLst/>
          </a:prstGeom>
          <a:noFill/>
        </p:spPr>
        <p:txBody>
          <a:bodyPr wrap="square" rtlCol="0">
            <a:spAutoFit/>
          </a:bodyPr>
          <a:lstStyle/>
          <a:p>
            <a:r>
              <a:rPr lang="en-US" altLang="zh-CN" sz="1000" dirty="0">
                <a:latin typeface="Arial" panose="020B0604020202020204" pitchFamily="34" charset="0"/>
                <a:cs typeface="Arial" panose="020B0604020202020204" pitchFamily="34" charset="0"/>
              </a:rPr>
              <a:t>⑤</a:t>
            </a:r>
            <a:r>
              <a:rPr lang="zh-CN" altLang="en-US" sz="1000" dirty="0">
                <a:latin typeface="Arial" panose="020B0604020202020204" pitchFamily="34" charset="0"/>
                <a:cs typeface="Arial" panose="020B0604020202020204" pitchFamily="34" charset="0"/>
              </a:rPr>
              <a:t> </a:t>
            </a:r>
            <a:r>
              <a:rPr lang="en-US" altLang="zh-CN" sz="1000" dirty="0">
                <a:latin typeface="Arial" panose="020B0604020202020204" pitchFamily="34" charset="0"/>
                <a:cs typeface="Arial" panose="020B0604020202020204" pitchFamily="34" charset="0"/>
              </a:rPr>
              <a:t>insert</a:t>
            </a:r>
            <a:endParaRPr lang="en-US" sz="1000" baseline="-25000" dirty="0">
              <a:latin typeface="Arial" panose="020B0604020202020204" pitchFamily="34" charset="0"/>
              <a:cs typeface="Arial" panose="020B0604020202020204" pitchFamily="34" charset="0"/>
            </a:endParaRPr>
          </a:p>
        </p:txBody>
      </p:sp>
      <p:sp>
        <p:nvSpPr>
          <p:cNvPr id="79" name="Rounded Rectangle 78">
            <a:extLst>
              <a:ext uri="{FF2B5EF4-FFF2-40B4-BE49-F238E27FC236}">
                <a16:creationId xmlns:a16="http://schemas.microsoft.com/office/drawing/2014/main" id="{A478F34F-459C-696A-DE65-F22B64AD8C1A}"/>
              </a:ext>
            </a:extLst>
          </p:cNvPr>
          <p:cNvSpPr/>
          <p:nvPr/>
        </p:nvSpPr>
        <p:spPr>
          <a:xfrm>
            <a:off x="3423353" y="3732317"/>
            <a:ext cx="3989823" cy="2425724"/>
          </a:xfrm>
          <a:prstGeom prst="roundRect">
            <a:avLst>
              <a:gd name="adj" fmla="val 4056"/>
            </a:avLst>
          </a:prstGeom>
          <a:noFill/>
          <a:ln>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8BD21721-F7F9-18A5-9D4C-871879C3B0C6}"/>
              </a:ext>
            </a:extLst>
          </p:cNvPr>
          <p:cNvSpPr txBox="1"/>
          <p:nvPr/>
        </p:nvSpPr>
        <p:spPr>
          <a:xfrm>
            <a:off x="6260437" y="5900940"/>
            <a:ext cx="1296212" cy="253916"/>
          </a:xfrm>
          <a:prstGeom prst="rect">
            <a:avLst/>
          </a:prstGeom>
          <a:noFill/>
        </p:spPr>
        <p:txBody>
          <a:bodyPr wrap="square" rtlCol="0">
            <a:spAutoFit/>
          </a:bodyPr>
          <a:lstStyle/>
          <a:p>
            <a:r>
              <a:rPr lang="en-US" altLang="zh-CN" sz="1050" b="1" dirty="0">
                <a:solidFill>
                  <a:schemeClr val="bg1">
                    <a:lumMod val="50000"/>
                  </a:schemeClr>
                </a:solidFill>
                <a:latin typeface="Arial" panose="020B0604020202020204" pitchFamily="34" charset="0"/>
                <a:cs typeface="Arial" panose="020B0604020202020204" pitchFamily="34" charset="0"/>
              </a:rPr>
              <a:t>Pattern</a:t>
            </a:r>
            <a:r>
              <a:rPr lang="zh-CN" altLang="en-US" sz="1050" b="1" dirty="0">
                <a:solidFill>
                  <a:schemeClr val="bg1">
                    <a:lumMod val="50000"/>
                  </a:schemeClr>
                </a:solidFill>
                <a:latin typeface="Arial" panose="020B0604020202020204" pitchFamily="34" charset="0"/>
                <a:cs typeface="Arial" panose="020B0604020202020204" pitchFamily="34" charset="0"/>
              </a:rPr>
              <a:t> </a:t>
            </a:r>
            <a:r>
              <a:rPr lang="en-US" altLang="zh-CN" sz="1050" b="1" dirty="0">
                <a:solidFill>
                  <a:schemeClr val="bg1">
                    <a:lumMod val="50000"/>
                  </a:schemeClr>
                </a:solidFill>
                <a:latin typeface="Arial" panose="020B0604020202020204" pitchFamily="34" charset="0"/>
                <a:cs typeface="Arial" panose="020B0604020202020204" pitchFamily="34" charset="0"/>
              </a:rPr>
              <a:t>Capsule</a:t>
            </a:r>
            <a:r>
              <a:rPr lang="zh-CN" altLang="en-US" sz="1050" b="1" dirty="0">
                <a:solidFill>
                  <a:schemeClr val="bg1">
                    <a:lumMod val="50000"/>
                  </a:schemeClr>
                </a:solidFill>
                <a:latin typeface="Arial" panose="020B0604020202020204" pitchFamily="34" charset="0"/>
                <a:cs typeface="Arial" panose="020B0604020202020204" pitchFamily="34" charset="0"/>
              </a:rPr>
              <a:t> </a:t>
            </a:r>
            <a:endParaRPr lang="en-US" sz="1050" b="1" baseline="-25000" dirty="0">
              <a:solidFill>
                <a:schemeClr val="bg1">
                  <a:lumMod val="50000"/>
                </a:schemeClr>
              </a:solidFill>
              <a:latin typeface="Arial" panose="020B0604020202020204" pitchFamily="34" charset="0"/>
              <a:cs typeface="Arial" panose="020B0604020202020204" pitchFamily="34" charset="0"/>
            </a:endParaRPr>
          </a:p>
        </p:txBody>
      </p:sp>
      <p:grpSp>
        <p:nvGrpSpPr>
          <p:cNvPr id="82" name="Group 81">
            <a:extLst>
              <a:ext uri="{FF2B5EF4-FFF2-40B4-BE49-F238E27FC236}">
                <a16:creationId xmlns:a16="http://schemas.microsoft.com/office/drawing/2014/main" id="{951093D5-1AF7-6752-89E1-9A173ECCC651}"/>
              </a:ext>
            </a:extLst>
          </p:cNvPr>
          <p:cNvGrpSpPr/>
          <p:nvPr/>
        </p:nvGrpSpPr>
        <p:grpSpPr>
          <a:xfrm>
            <a:off x="1444272" y="3084949"/>
            <a:ext cx="354716" cy="285834"/>
            <a:chOff x="3122291" y="5074708"/>
            <a:chExt cx="309030" cy="249020"/>
          </a:xfrm>
        </p:grpSpPr>
        <p:sp>
          <p:nvSpPr>
            <p:cNvPr id="83" name="Oval 82">
              <a:extLst>
                <a:ext uri="{FF2B5EF4-FFF2-40B4-BE49-F238E27FC236}">
                  <a16:creationId xmlns:a16="http://schemas.microsoft.com/office/drawing/2014/main" id="{B98A33D4-038E-11CB-C204-666ABF49589A}"/>
                </a:ext>
              </a:extLst>
            </p:cNvPr>
            <p:cNvSpPr/>
            <p:nvPr/>
          </p:nvSpPr>
          <p:spPr>
            <a:xfrm rot="10800000">
              <a:off x="3234324" y="5074708"/>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4" name="Oval 83">
              <a:extLst>
                <a:ext uri="{FF2B5EF4-FFF2-40B4-BE49-F238E27FC236}">
                  <a16:creationId xmlns:a16="http://schemas.microsoft.com/office/drawing/2014/main" id="{BCC5F574-9FAF-F67A-5122-FC30AE2EB90A}"/>
                </a:ext>
              </a:extLst>
            </p:cNvPr>
            <p:cNvSpPr/>
            <p:nvPr/>
          </p:nvSpPr>
          <p:spPr>
            <a:xfrm rot="10800000">
              <a:off x="3122291"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5" name="Oval 84">
              <a:extLst>
                <a:ext uri="{FF2B5EF4-FFF2-40B4-BE49-F238E27FC236}">
                  <a16:creationId xmlns:a16="http://schemas.microsoft.com/office/drawing/2014/main" id="{80EB19F9-E790-ECFD-4CFB-E0D37888DC65}"/>
                </a:ext>
              </a:extLst>
            </p:cNvPr>
            <p:cNvSpPr/>
            <p:nvPr/>
          </p:nvSpPr>
          <p:spPr>
            <a:xfrm rot="10800000">
              <a:off x="3346357" y="5228035"/>
              <a:ext cx="84964" cy="95693"/>
            </a:xfrm>
            <a:prstGeom prst="ellips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6" name="Straight Connector 85">
              <a:extLst>
                <a:ext uri="{FF2B5EF4-FFF2-40B4-BE49-F238E27FC236}">
                  <a16:creationId xmlns:a16="http://schemas.microsoft.com/office/drawing/2014/main" id="{C94167AE-45D6-3CB8-2670-F77817E2FE7C}"/>
                </a:ext>
              </a:extLst>
            </p:cNvPr>
            <p:cNvCxnSpPr>
              <a:stCxn id="84" idx="2"/>
              <a:endCxn id="85" idx="6"/>
            </p:cNvCxnSpPr>
            <p:nvPr/>
          </p:nvCxnSpPr>
          <p:spPr>
            <a:xfrm>
              <a:off x="3207255" y="5275881"/>
              <a:ext cx="139102"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98F9D6D4-F44B-14DD-DF78-ABB161DE172B}"/>
                </a:ext>
              </a:extLst>
            </p:cNvPr>
            <p:cNvCxnSpPr>
              <a:cxnSpLocks/>
              <a:stCxn id="85" idx="5"/>
              <a:endCxn id="83" idx="1"/>
            </p:cNvCxnSpPr>
            <p:nvPr/>
          </p:nvCxnSpPr>
          <p:spPr>
            <a:xfrm flipH="1" flipV="1">
              <a:off x="3306845" y="5156387"/>
              <a:ext cx="51955" cy="85662"/>
            </a:xfrm>
            <a:prstGeom prst="line">
              <a:avLst/>
            </a:prstGeom>
            <a:ln w="12700"/>
          </p:spPr>
          <p:style>
            <a:lnRef idx="1">
              <a:schemeClr val="dk1"/>
            </a:lnRef>
            <a:fillRef idx="0">
              <a:schemeClr val="dk1"/>
            </a:fillRef>
            <a:effectRef idx="0">
              <a:schemeClr val="dk1"/>
            </a:effectRef>
            <a:fontRef idx="minor">
              <a:schemeClr val="tx1"/>
            </a:fontRef>
          </p:style>
        </p:cxnSp>
      </p:grpSp>
      <p:pic>
        <p:nvPicPr>
          <p:cNvPr id="88" name="Picture 2" descr="Capsule Icon Transparent PNG &amp;amp; SVG Vector">
            <a:extLst>
              <a:ext uri="{FF2B5EF4-FFF2-40B4-BE49-F238E27FC236}">
                <a16:creationId xmlns:a16="http://schemas.microsoft.com/office/drawing/2014/main" id="{4B300086-AEA2-4619-104A-E86D0D3220F5}"/>
              </a:ext>
            </a:extLst>
          </p:cNvP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74486" y="2982400"/>
            <a:ext cx="858927" cy="858927"/>
          </a:xfrm>
          <a:prstGeom prst="rect">
            <a:avLst/>
          </a:prstGeom>
          <a:noFill/>
          <a:extLst>
            <a:ext uri="{909E8E84-426E-40DD-AFC4-6F175D3DCCD1}">
              <a14:hiddenFill xmlns:a14="http://schemas.microsoft.com/office/drawing/2010/main">
                <a:solidFill>
                  <a:srgbClr val="FFFFFF"/>
                </a:solidFill>
              </a14:hiddenFill>
            </a:ext>
          </a:extLst>
        </p:spPr>
      </p:pic>
      <p:sp>
        <p:nvSpPr>
          <p:cNvPr id="115" name="Oval 114">
            <a:extLst>
              <a:ext uri="{FF2B5EF4-FFF2-40B4-BE49-F238E27FC236}">
                <a16:creationId xmlns:a16="http://schemas.microsoft.com/office/drawing/2014/main" id="{8C1B75FD-ECA7-3FCB-EBF5-CC3A7C6D9D42}"/>
              </a:ext>
            </a:extLst>
          </p:cNvPr>
          <p:cNvSpPr/>
          <p:nvPr/>
        </p:nvSpPr>
        <p:spPr>
          <a:xfrm>
            <a:off x="1913698" y="3489150"/>
            <a:ext cx="169130" cy="1252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794B95CB-A2BB-E8AF-E4C5-674916CFA5BC}"/>
              </a:ext>
            </a:extLst>
          </p:cNvPr>
          <p:cNvSpPr/>
          <p:nvPr/>
        </p:nvSpPr>
        <p:spPr>
          <a:xfrm>
            <a:off x="2155253" y="3589235"/>
            <a:ext cx="355285" cy="1625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EA80452C-DE01-21F2-A168-274E4DB2A418}"/>
              </a:ext>
            </a:extLst>
          </p:cNvPr>
          <p:cNvSpPr/>
          <p:nvPr/>
        </p:nvSpPr>
        <p:spPr>
          <a:xfrm>
            <a:off x="2565956" y="3646396"/>
            <a:ext cx="613170" cy="3144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Arrow Connector 160">
            <a:extLst>
              <a:ext uri="{FF2B5EF4-FFF2-40B4-BE49-F238E27FC236}">
                <a16:creationId xmlns:a16="http://schemas.microsoft.com/office/drawing/2014/main" id="{81CD1C09-DCDF-C964-0522-8ABA8972AD49}"/>
              </a:ext>
            </a:extLst>
          </p:cNvPr>
          <p:cNvCxnSpPr>
            <a:cxnSpLocks/>
          </p:cNvCxnSpPr>
          <p:nvPr/>
        </p:nvCxnSpPr>
        <p:spPr>
          <a:xfrm>
            <a:off x="2155253" y="3315863"/>
            <a:ext cx="55385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4" name="Picture 163" descr="Diagram&#10;&#10;Description automatically generated">
            <a:extLst>
              <a:ext uri="{FF2B5EF4-FFF2-40B4-BE49-F238E27FC236}">
                <a16:creationId xmlns:a16="http://schemas.microsoft.com/office/drawing/2014/main" id="{79FCEE0F-F983-2BB0-1268-EE407D98EECD}"/>
              </a:ext>
            </a:extLst>
          </p:cNvPr>
          <p:cNvPicPr>
            <a:picLocks noChangeAspect="1"/>
          </p:cNvPicPr>
          <p:nvPr/>
        </p:nvPicPr>
        <p:blipFill>
          <a:blip r:embed="rId7"/>
          <a:stretch>
            <a:fillRect/>
          </a:stretch>
        </p:blipFill>
        <p:spPr>
          <a:xfrm>
            <a:off x="7838605" y="2213858"/>
            <a:ext cx="3430184" cy="2525993"/>
          </a:xfrm>
          <a:prstGeom prst="rect">
            <a:avLst/>
          </a:prstGeom>
        </p:spPr>
      </p:pic>
      <p:pic>
        <p:nvPicPr>
          <p:cNvPr id="9" name="Picture 8" descr="A screenshot of a phone&#10;&#10;Description automatically generated">
            <a:extLst>
              <a:ext uri="{FF2B5EF4-FFF2-40B4-BE49-F238E27FC236}">
                <a16:creationId xmlns:a16="http://schemas.microsoft.com/office/drawing/2014/main" id="{16376E2D-30FC-4EBD-2D26-79E96DF6B7D4}"/>
              </a:ext>
            </a:extLst>
          </p:cNvPr>
          <p:cNvPicPr>
            <a:picLocks noChangeAspect="1"/>
          </p:cNvPicPr>
          <p:nvPr/>
        </p:nvPicPr>
        <p:blipFill>
          <a:blip r:embed="rId8"/>
          <a:stretch>
            <a:fillRect/>
          </a:stretch>
        </p:blipFill>
        <p:spPr>
          <a:xfrm>
            <a:off x="5275616" y="110561"/>
            <a:ext cx="6724895" cy="959028"/>
          </a:xfrm>
          <a:prstGeom prst="rect">
            <a:avLst/>
          </a:prstGeom>
        </p:spPr>
      </p:pic>
    </p:spTree>
    <p:extLst>
      <p:ext uri="{BB962C8B-B14F-4D97-AF65-F5344CB8AC3E}">
        <p14:creationId xmlns:p14="http://schemas.microsoft.com/office/powerpoint/2010/main" val="49985083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46</a:t>
            </a:fld>
            <a:endParaRPr lang="en-US" sz="2000" dirty="0">
              <a:solidFill>
                <a:schemeClr val="tx1"/>
              </a:solidFill>
              <a:latin typeface="Arial" pitchFamily="34" charset="0"/>
              <a:cs typeface="Arial" pitchFamily="34" charset="0"/>
            </a:endParaRPr>
          </a:p>
        </p:txBody>
      </p:sp>
      <p:sp>
        <p:nvSpPr>
          <p:cNvPr id="3" name="Subtitle 8">
            <a:extLst>
              <a:ext uri="{FF2B5EF4-FFF2-40B4-BE49-F238E27FC236}">
                <a16:creationId xmlns:a16="http://schemas.microsoft.com/office/drawing/2014/main" id="{C1311298-C19F-25A9-F444-603174D804F9}"/>
              </a:ext>
            </a:extLst>
          </p:cNvPr>
          <p:cNvSpPr txBox="1">
            <a:spLocks/>
          </p:cNvSpPr>
          <p:nvPr/>
        </p:nvSpPr>
        <p:spPr bwMode="auto">
          <a:xfrm>
            <a:off x="-37321" y="2754606"/>
            <a:ext cx="12192000" cy="9776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ctr" eaLnBrk="0" hangingPunct="0">
              <a:spcBef>
                <a:spcPts val="200"/>
              </a:spcBef>
              <a:defRPr/>
            </a:pPr>
            <a:r>
              <a:rPr lang="en-US" altLang="zh-CN" sz="5400" b="1" dirty="0">
                <a:solidFill>
                  <a:srgbClr val="C00000"/>
                </a:solidFill>
                <a:latin typeface="Times New Roman" panose="02020603050405020304" pitchFamily="18" charset="0"/>
                <a:ea typeface="+mj-ea"/>
                <a:cs typeface="Times New Roman" panose="02020603050405020304" pitchFamily="18" charset="0"/>
              </a:rPr>
              <a:t>Thank you !</a:t>
            </a:r>
          </a:p>
          <a:p>
            <a:pPr lvl="0" algn="ctr" eaLnBrk="0" hangingPunct="0">
              <a:spcBef>
                <a:spcPts val="200"/>
              </a:spcBef>
              <a:defRPr/>
            </a:pPr>
            <a:endParaRPr lang="en-US" altLang="zh-CN" sz="800" b="1" dirty="0">
              <a:solidFill>
                <a:srgbClr val="C00000"/>
              </a:solidFill>
              <a:latin typeface="Times New Roman" panose="02020603050405020304" pitchFamily="18" charset="0"/>
              <a:ea typeface="+mj-ea"/>
              <a:cs typeface="Times New Roman" panose="02020603050405020304" pitchFamily="18" charset="0"/>
            </a:endParaRPr>
          </a:p>
          <a:p>
            <a:pPr lvl="0" algn="ctr" eaLnBrk="0" hangingPunct="0">
              <a:spcBef>
                <a:spcPts val="200"/>
              </a:spcBef>
              <a:defRPr/>
            </a:pPr>
            <a:endParaRPr lang="en-US" altLang="zh-CN" sz="1000" b="1" dirty="0">
              <a:solidFill>
                <a:srgbClr val="0070C0"/>
              </a:solidFill>
              <a:latin typeface="Times New Roman" panose="02020603050405020304" pitchFamily="18" charset="0"/>
              <a:ea typeface="+mj-ea"/>
              <a:cs typeface="Times New Roman" panose="02020603050405020304" pitchFamily="18" charset="0"/>
            </a:endParaRPr>
          </a:p>
          <a:p>
            <a:pPr lvl="0" algn="ctr" eaLnBrk="0" hangingPunct="0">
              <a:spcBef>
                <a:spcPts val="200"/>
              </a:spcBef>
              <a:defRPr/>
            </a:pPr>
            <a:r>
              <a:rPr lang="en-US" altLang="zh-CN" sz="3600" b="1" dirty="0">
                <a:solidFill>
                  <a:srgbClr val="0070C0"/>
                </a:solidFill>
                <a:latin typeface="Times New Roman" panose="02020603050405020304" pitchFamily="18" charset="0"/>
                <a:ea typeface="+mj-ea"/>
                <a:cs typeface="Times New Roman" panose="02020603050405020304" pitchFamily="18" charset="0"/>
              </a:rPr>
              <a:t>Questions?</a:t>
            </a:r>
            <a:endParaRPr lang="en-US" sz="3600" b="1" dirty="0">
              <a:solidFill>
                <a:srgbClr val="0070C0"/>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62919774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9101-F608-B6A5-B74A-7AE61601B1C4}"/>
              </a:ext>
            </a:extLst>
          </p:cNvPr>
          <p:cNvSpPr>
            <a:spLocks noGrp="1"/>
          </p:cNvSpPr>
          <p:nvPr>
            <p:ph type="ctrTitle"/>
          </p:nvPr>
        </p:nvSpPr>
        <p:spPr>
          <a:xfrm>
            <a:off x="1527349" y="740039"/>
            <a:ext cx="9137301" cy="2387600"/>
          </a:xfrm>
        </p:spPr>
        <p:txBody>
          <a:bodyPr>
            <a:normAutofit fontScale="90000"/>
          </a:bodyPr>
          <a:lstStyle/>
          <a:p>
            <a:r>
              <a:rPr lang="en-US" dirty="0"/>
              <a:t>Systems for Distributed </a:t>
            </a:r>
            <a:br>
              <a:rPr lang="en-US" dirty="0"/>
            </a:br>
            <a:r>
              <a:rPr lang="en-US" dirty="0"/>
              <a:t>Graph Neural Network Training</a:t>
            </a:r>
          </a:p>
        </p:txBody>
      </p:sp>
      <p:pic>
        <p:nvPicPr>
          <p:cNvPr id="4" name="Picture 3">
            <a:extLst>
              <a:ext uri="{FF2B5EF4-FFF2-40B4-BE49-F238E27FC236}">
                <a16:creationId xmlns:a16="http://schemas.microsoft.com/office/drawing/2014/main" id="{CDEAA68E-4714-FAF3-7CD5-328263677987}"/>
              </a:ext>
            </a:extLst>
          </p:cNvPr>
          <p:cNvPicPr>
            <a:picLocks noChangeAspect="1"/>
          </p:cNvPicPr>
          <p:nvPr/>
        </p:nvPicPr>
        <p:blipFill>
          <a:blip r:embed="rId3"/>
          <a:stretch>
            <a:fillRect/>
          </a:stretch>
        </p:blipFill>
        <p:spPr>
          <a:xfrm>
            <a:off x="3310717" y="4968012"/>
            <a:ext cx="5230598" cy="1839188"/>
          </a:xfrm>
          <a:prstGeom prst="rect">
            <a:avLst/>
          </a:prstGeom>
        </p:spPr>
      </p:pic>
      <p:pic>
        <p:nvPicPr>
          <p:cNvPr id="2050" name="Picture 2" descr="Indiana University Luddy School of Informatics, Computing, and ...">
            <a:extLst>
              <a:ext uri="{FF2B5EF4-FFF2-40B4-BE49-F238E27FC236}">
                <a16:creationId xmlns:a16="http://schemas.microsoft.com/office/drawing/2014/main" id="{F2BCD86A-8E2E-C40F-72C4-1C3B025998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87185"/>
            <a:ext cx="3054014" cy="15969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ogo of a university of hong kong&#10;&#10;Description automatically generated">
            <a:extLst>
              <a:ext uri="{FF2B5EF4-FFF2-40B4-BE49-F238E27FC236}">
                <a16:creationId xmlns:a16="http://schemas.microsoft.com/office/drawing/2014/main" id="{3AEC03F1-C636-4625-3A31-4E2E6E4020EC}"/>
              </a:ext>
            </a:extLst>
          </p:cNvPr>
          <p:cNvPicPr>
            <a:picLocks noChangeAspect="1"/>
          </p:cNvPicPr>
          <p:nvPr/>
        </p:nvPicPr>
        <p:blipFill>
          <a:blip r:embed="rId5"/>
          <a:stretch>
            <a:fillRect/>
          </a:stretch>
        </p:blipFill>
        <p:spPr>
          <a:xfrm>
            <a:off x="9138664" y="5031276"/>
            <a:ext cx="2931981" cy="1652904"/>
          </a:xfrm>
          <a:prstGeom prst="rect">
            <a:avLst/>
          </a:prstGeom>
        </p:spPr>
      </p:pic>
      <p:sp>
        <p:nvSpPr>
          <p:cNvPr id="10" name="Title 1">
            <a:extLst>
              <a:ext uri="{FF2B5EF4-FFF2-40B4-BE49-F238E27FC236}">
                <a16:creationId xmlns:a16="http://schemas.microsoft.com/office/drawing/2014/main" id="{5525C68F-29C0-404A-CD04-42337BD8BB96}"/>
              </a:ext>
            </a:extLst>
          </p:cNvPr>
          <p:cNvSpPr txBox="1">
            <a:spLocks/>
          </p:cNvSpPr>
          <p:nvPr/>
        </p:nvSpPr>
        <p:spPr>
          <a:xfrm>
            <a:off x="1527007" y="3314936"/>
            <a:ext cx="9137301" cy="130091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dirty="0" err="1"/>
              <a:t>Lyuheng</a:t>
            </a:r>
            <a:r>
              <a:rPr lang="en-US" sz="2800" dirty="0"/>
              <a:t> Yuan</a:t>
            </a:r>
          </a:p>
          <a:p>
            <a:endParaRPr lang="en-US" sz="1300" dirty="0"/>
          </a:p>
          <a:p>
            <a:r>
              <a:rPr lang="en-US" sz="2800" dirty="0"/>
              <a:t>Indiana University Bloomington</a:t>
            </a:r>
          </a:p>
          <a:p>
            <a:r>
              <a:rPr lang="en-US" sz="2800" dirty="0"/>
              <a:t>Email: </a:t>
            </a:r>
            <a:r>
              <a:rPr lang="en-US" sz="2800" dirty="0">
                <a:hlinkClick r:id="rId6"/>
              </a:rPr>
              <a:t>lyyuan@iu.edu</a:t>
            </a:r>
            <a:endParaRPr lang="en-US" sz="2800" dirty="0"/>
          </a:p>
        </p:txBody>
      </p:sp>
    </p:spTree>
    <p:extLst>
      <p:ext uri="{BB962C8B-B14F-4D97-AF65-F5344CB8AC3E}">
        <p14:creationId xmlns:p14="http://schemas.microsoft.com/office/powerpoint/2010/main" val="2135547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6A1C06-AE64-E04B-10AF-DF82E33C2B6C}"/>
              </a:ext>
            </a:extLst>
          </p:cNvPr>
          <p:cNvPicPr>
            <a:picLocks noChangeAspect="1"/>
          </p:cNvPicPr>
          <p:nvPr/>
        </p:nvPicPr>
        <p:blipFill>
          <a:blip r:embed="rId3"/>
          <a:stretch>
            <a:fillRect/>
          </a:stretch>
        </p:blipFill>
        <p:spPr>
          <a:xfrm>
            <a:off x="2073089" y="3931184"/>
            <a:ext cx="8045822" cy="2762601"/>
          </a:xfrm>
          <a:prstGeom prst="rect">
            <a:avLst/>
          </a:prstGeom>
        </p:spPr>
      </p:pic>
      <p:sp>
        <p:nvSpPr>
          <p:cNvPr id="2" name="Title 1">
            <a:extLst>
              <a:ext uri="{FF2B5EF4-FFF2-40B4-BE49-F238E27FC236}">
                <a16:creationId xmlns:a16="http://schemas.microsoft.com/office/drawing/2014/main" id="{C081E847-E8F8-8810-95E6-DABCDE3864A2}"/>
              </a:ext>
            </a:extLst>
          </p:cNvPr>
          <p:cNvSpPr>
            <a:spLocks noGrp="1"/>
          </p:cNvSpPr>
          <p:nvPr>
            <p:ph type="title"/>
          </p:nvPr>
        </p:nvSpPr>
        <p:spPr/>
        <p:txBody>
          <a:bodyPr>
            <a:normAutofit fontScale="90000"/>
          </a:bodyPr>
          <a:lstStyle/>
          <a:p>
            <a:r>
              <a:rPr lang="en-US" dirty="0"/>
              <a:t>Graph Neural Networks (GNNs)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1E4C2E5-3DA6-E31F-50B7-A233FA75D6B7}"/>
                  </a:ext>
                </a:extLst>
              </p:cNvPr>
              <p:cNvSpPr>
                <a:spLocks noGrp="1"/>
              </p:cNvSpPr>
              <p:nvPr>
                <p:ph idx="1"/>
              </p:nvPr>
            </p:nvSpPr>
            <p:spPr>
              <a:xfrm>
                <a:off x="838200" y="1690688"/>
                <a:ext cx="10515600" cy="1871164"/>
              </a:xfrm>
            </p:spPr>
            <p:txBody>
              <a:bodyPr/>
              <a:lstStyle/>
              <a:p>
                <a:pPr marL="0" indent="0">
                  <a:buNone/>
                </a:pPr>
                <a:r>
                  <a:rPr lang="en-US" dirty="0"/>
                  <a:t>Global View</a:t>
                </a:r>
              </a:p>
              <a:p>
                <a:pPr marL="457200" lvl="1" indent="0">
                  <a:buNone/>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𝑙</m:t>
                          </m:r>
                        </m:sup>
                      </m:s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 </m:t>
                          </m:r>
                        </m:e>
                      </m:acc>
                      <m:sSup>
                        <m:sSupPr>
                          <m:ctrlPr>
                            <a:rPr lang="en-US" i="1" smtClean="0">
                              <a:latin typeface="Cambria Math" panose="02040503050406030204" pitchFamily="18" charset="0"/>
                            </a:rPr>
                          </m:ctrlPr>
                        </m:sSupPr>
                        <m:e>
                          <m:r>
                            <a:rPr lang="en-US" b="0" i="1" smtClean="0">
                              <a:latin typeface="Cambria Math" panose="02040503050406030204" pitchFamily="18" charset="0"/>
                            </a:rPr>
                            <m:t>𝐻</m:t>
                          </m:r>
                        </m:e>
                        <m:sup>
                          <m:r>
                            <a:rPr lang="en-US" b="0" i="1" smtClean="0">
                              <a:latin typeface="Cambria Math" panose="02040503050406030204" pitchFamily="18" charset="0"/>
                            </a:rPr>
                            <m:t>𝑙</m:t>
                          </m:r>
                          <m:r>
                            <a:rPr lang="en-US" b="0" i="1" smtClean="0">
                              <a:latin typeface="Cambria Math" panose="02040503050406030204" pitchFamily="18" charset="0"/>
                            </a:rPr>
                            <m:t>−1</m:t>
                          </m:r>
                        </m:sup>
                      </m:sSup>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𝑊</m:t>
                          </m:r>
                        </m:e>
                        <m:sup>
                          <m:r>
                            <a:rPr lang="en-US" b="0" i="1" smtClean="0">
                              <a:latin typeface="Cambria Math" panose="02040503050406030204" pitchFamily="18" charset="0"/>
                            </a:rPr>
                            <m:t>𝑙</m:t>
                          </m:r>
                          <m:r>
                            <a:rPr lang="en-US" b="0" i="1" smtClean="0">
                              <a:latin typeface="Cambria Math" panose="02040503050406030204" pitchFamily="18" charset="0"/>
                            </a:rPr>
                            <m:t>−1</m:t>
                          </m:r>
                        </m:sup>
                      </m:sSup>
                      <m:r>
                        <a:rPr lang="en-US" b="0" i="1" smtClean="0">
                          <a:latin typeface="Cambria Math" panose="02040503050406030204" pitchFamily="18" charset="0"/>
                        </a:rPr>
                        <m:t>)</m:t>
                      </m:r>
                    </m:oMath>
                  </m:oMathPara>
                </a14:m>
                <a:endParaRPr lang="en-US" dirty="0"/>
              </a:p>
              <a:p>
                <a:pPr marL="0" indent="0">
                  <a:buNone/>
                </a:pPr>
                <a:r>
                  <a:rPr lang="en-US" dirty="0"/>
                  <a:t>Local View </a:t>
                </a:r>
              </a:p>
              <a:p>
                <a:pPr marL="457200" lvl="1" indent="0">
                  <a:buNone/>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h</m:t>
                          </m:r>
                        </m:e>
                        <m:sub>
                          <m:r>
                            <a:rPr lang="en-US" b="0" i="1" smtClean="0">
                              <a:latin typeface="Cambria Math" panose="02040503050406030204" pitchFamily="18" charset="0"/>
                            </a:rPr>
                            <m:t>𝑣</m:t>
                          </m:r>
                        </m:sub>
                        <m:sup>
                          <m:r>
                            <a:rPr lang="en-US" b="0" i="1" smtClean="0">
                              <a:latin typeface="Cambria Math" panose="02040503050406030204" pitchFamily="18" charset="0"/>
                            </a:rPr>
                            <m:t>𝑙</m:t>
                          </m:r>
                        </m:sup>
                      </m:sSubSup>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𝜎</m:t>
                      </m:r>
                      <m:d>
                        <m:dPr>
                          <m:ctrlPr>
                            <a:rPr lang="en-US" b="0" i="1" smtClean="0">
                              <a:latin typeface="Cambria Math" panose="02040503050406030204" pitchFamily="18" charset="0"/>
                              <a:ea typeface="Cambria Math" panose="02040503050406030204" pitchFamily="18" charset="0"/>
                            </a:rPr>
                          </m:ctrlPr>
                        </m:dPr>
                        <m:e>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𝑣</m:t>
                              </m:r>
                            </m:sub>
                            <m:sup>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−1</m:t>
                              </m:r>
                            </m:sup>
                          </m:sSubSup>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𝑁</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𝑣</m:t>
                                  </m:r>
                                </m:e>
                              </m:d>
                            </m:sub>
                          </m:sSub>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𝑣</m:t>
                                  </m:r>
                                </m:sub>
                                <m:sup>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−1</m:t>
                                  </m:r>
                                </m:sup>
                              </m:sSub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h</m:t>
                                  </m:r>
                                </m:e>
                                <m:sub>
                                  <m:r>
                                    <a:rPr lang="en-US" b="0" i="1" smtClean="0">
                                      <a:latin typeface="Cambria Math" panose="02040503050406030204" pitchFamily="18" charset="0"/>
                                      <a:ea typeface="Cambria Math" panose="02040503050406030204" pitchFamily="18" charset="0"/>
                                    </a:rPr>
                                    <m:t>𝑢</m:t>
                                  </m:r>
                                </m:sub>
                                <m:sup>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−1</m:t>
                                  </m:r>
                                </m:sup>
                              </m:sSub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h</m:t>
                                  </m:r>
                                </m:e>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𝑒</m:t>
                                      </m:r>
                                    </m:e>
                                    <m:sub>
                                      <m:r>
                                        <a:rPr lang="en-US" b="0" i="1" smtClean="0">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𝑣</m:t>
                                      </m:r>
                                    </m:sub>
                                  </m:sSub>
                                </m:sub>
                                <m:sup>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−1</m:t>
                                  </m:r>
                                </m:sup>
                              </m:sSubSup>
                            </m:e>
                          </m:d>
                        </m:e>
                      </m:d>
                    </m:oMath>
                  </m:oMathPara>
                </a14:m>
                <a:endParaRPr lang="en-US" b="0" dirty="0">
                  <a:ea typeface="Cambria Math" panose="02040503050406030204" pitchFamily="18" charset="0"/>
                </a:endParaRPr>
              </a:p>
              <a:p>
                <a:pPr marL="457200" lvl="1" indent="0">
                  <a:buNone/>
                </a:pPr>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91E4C2E5-3DA6-E31F-50B7-A233FA75D6B7}"/>
                  </a:ext>
                </a:extLst>
              </p:cNvPr>
              <p:cNvSpPr>
                <a:spLocks noGrp="1" noRot="1" noChangeAspect="1" noMove="1" noResize="1" noEditPoints="1" noAdjustHandles="1" noChangeArrowheads="1" noChangeShapeType="1" noTextEdit="1"/>
              </p:cNvSpPr>
              <p:nvPr>
                <p:ph idx="1"/>
              </p:nvPr>
            </p:nvSpPr>
            <p:spPr>
              <a:xfrm>
                <a:off x="838200" y="1690688"/>
                <a:ext cx="10515600" cy="1871164"/>
              </a:xfrm>
              <a:blipFill>
                <a:blip r:embed="rId4"/>
                <a:stretch>
                  <a:fillRect l="-1206" t="-536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C5FF3AF-ED21-3D6F-1807-40CD5C5DCFE4}"/>
              </a:ext>
            </a:extLst>
          </p:cNvPr>
          <p:cNvSpPr txBox="1"/>
          <p:nvPr/>
        </p:nvSpPr>
        <p:spPr>
          <a:xfrm>
            <a:off x="838200" y="3561852"/>
            <a:ext cx="3860800" cy="369332"/>
          </a:xfrm>
          <a:prstGeom prst="rect">
            <a:avLst/>
          </a:prstGeom>
          <a:noFill/>
        </p:spPr>
        <p:txBody>
          <a:bodyPr wrap="square">
            <a:spAutoFit/>
          </a:bodyPr>
          <a:lstStyle/>
          <a:p>
            <a:r>
              <a:rPr lang="en-US" dirty="0"/>
              <a:t>* Forward Propagation Shown Only</a:t>
            </a:r>
          </a:p>
        </p:txBody>
      </p:sp>
      <p:sp>
        <p:nvSpPr>
          <p:cNvPr id="8" name="Slide Number Placeholder 7">
            <a:extLst>
              <a:ext uri="{FF2B5EF4-FFF2-40B4-BE49-F238E27FC236}">
                <a16:creationId xmlns:a16="http://schemas.microsoft.com/office/drawing/2014/main" id="{752B302E-91DB-E707-070E-358B52A856A6}"/>
              </a:ext>
            </a:extLst>
          </p:cNvPr>
          <p:cNvSpPr>
            <a:spLocks noGrp="1"/>
          </p:cNvSpPr>
          <p:nvPr>
            <p:ph type="sldNum" sz="quarter" idx="12"/>
          </p:nvPr>
        </p:nvSpPr>
        <p:spPr/>
        <p:txBody>
          <a:bodyPr/>
          <a:lstStyle/>
          <a:p>
            <a:fld id="{7B8E230A-344C-314A-99D7-8592764412A6}" type="slidenum">
              <a:rPr lang="en-US" smtClean="0"/>
              <a:t>48</a:t>
            </a:fld>
            <a:endParaRPr lang="en-US"/>
          </a:p>
        </p:txBody>
      </p:sp>
    </p:spTree>
    <p:extLst>
      <p:ext uri="{BB962C8B-B14F-4D97-AF65-F5344CB8AC3E}">
        <p14:creationId xmlns:p14="http://schemas.microsoft.com/office/powerpoint/2010/main" val="77583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ABC-C465-09E8-1377-1E775D02DD15}"/>
              </a:ext>
            </a:extLst>
          </p:cNvPr>
          <p:cNvSpPr>
            <a:spLocks noGrp="1"/>
          </p:cNvSpPr>
          <p:nvPr>
            <p:ph type="title"/>
          </p:nvPr>
        </p:nvSpPr>
        <p:spPr/>
        <p:txBody>
          <a:bodyPr>
            <a:normAutofit fontScale="90000"/>
          </a:bodyPr>
          <a:lstStyle/>
          <a:p>
            <a:r>
              <a:rPr lang="en-US" dirty="0"/>
              <a:t>Graph Neural Networks (GNNs)</a:t>
            </a:r>
          </a:p>
        </p:txBody>
      </p:sp>
      <p:grpSp>
        <p:nvGrpSpPr>
          <p:cNvPr id="8" name="Group 7">
            <a:extLst>
              <a:ext uri="{FF2B5EF4-FFF2-40B4-BE49-F238E27FC236}">
                <a16:creationId xmlns:a16="http://schemas.microsoft.com/office/drawing/2014/main" id="{142B012D-5F81-7478-BA4A-267F33FC2517}"/>
              </a:ext>
            </a:extLst>
          </p:cNvPr>
          <p:cNvGrpSpPr/>
          <p:nvPr/>
        </p:nvGrpSpPr>
        <p:grpSpPr>
          <a:xfrm>
            <a:off x="1039091" y="2992582"/>
            <a:ext cx="374073" cy="379724"/>
            <a:chOff x="4810991" y="2421082"/>
            <a:chExt cx="374073" cy="379724"/>
          </a:xfrm>
        </p:grpSpPr>
        <p:sp>
          <p:nvSpPr>
            <p:cNvPr id="4" name="Oval 3">
              <a:extLst>
                <a:ext uri="{FF2B5EF4-FFF2-40B4-BE49-F238E27FC236}">
                  <a16:creationId xmlns:a16="http://schemas.microsoft.com/office/drawing/2014/main" id="{A57585CA-11F0-933D-FE4A-176BD669DD25}"/>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58064E-3777-8FAB-8532-246ACE2D3B71}"/>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p:grpSp>
        <p:nvGrpSpPr>
          <p:cNvPr id="9" name="Group 8">
            <a:extLst>
              <a:ext uri="{FF2B5EF4-FFF2-40B4-BE49-F238E27FC236}">
                <a16:creationId xmlns:a16="http://schemas.microsoft.com/office/drawing/2014/main" id="{B33439CC-D5F4-A645-8FFF-D889A4A49A05}"/>
              </a:ext>
            </a:extLst>
          </p:cNvPr>
          <p:cNvGrpSpPr/>
          <p:nvPr/>
        </p:nvGrpSpPr>
        <p:grpSpPr>
          <a:xfrm>
            <a:off x="1021938" y="4097049"/>
            <a:ext cx="374073" cy="379724"/>
            <a:chOff x="4810991" y="2421082"/>
            <a:chExt cx="374073" cy="379724"/>
          </a:xfrm>
        </p:grpSpPr>
        <p:sp>
          <p:nvSpPr>
            <p:cNvPr id="10" name="Oval 9">
              <a:extLst>
                <a:ext uri="{FF2B5EF4-FFF2-40B4-BE49-F238E27FC236}">
                  <a16:creationId xmlns:a16="http://schemas.microsoft.com/office/drawing/2014/main" id="{8F48316E-3E82-4AC5-9F03-7273CA91C519}"/>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F35E7D-98B6-0888-4388-AE4599ABDEC4}"/>
                </a:ext>
              </a:extLst>
            </p:cNvPr>
            <p:cNvSpPr txBox="1"/>
            <p:nvPr/>
          </p:nvSpPr>
          <p:spPr>
            <a:xfrm>
              <a:off x="4843978" y="2431474"/>
              <a:ext cx="308098" cy="369332"/>
            </a:xfrm>
            <a:prstGeom prst="rect">
              <a:avLst/>
            </a:prstGeom>
            <a:noFill/>
          </p:spPr>
          <p:txBody>
            <a:bodyPr wrap="none" rtlCol="0">
              <a:spAutoFit/>
            </a:bodyPr>
            <a:lstStyle/>
            <a:p>
              <a:r>
                <a:rPr lang="en-US" dirty="0"/>
                <a:t>0</a:t>
              </a:r>
            </a:p>
          </p:txBody>
        </p:sp>
      </p:grpSp>
      <p:grpSp>
        <p:nvGrpSpPr>
          <p:cNvPr id="12" name="Group 11">
            <a:extLst>
              <a:ext uri="{FF2B5EF4-FFF2-40B4-BE49-F238E27FC236}">
                <a16:creationId xmlns:a16="http://schemas.microsoft.com/office/drawing/2014/main" id="{D40E7A60-8397-93C0-6047-5AC91F6557AF}"/>
              </a:ext>
            </a:extLst>
          </p:cNvPr>
          <p:cNvGrpSpPr/>
          <p:nvPr/>
        </p:nvGrpSpPr>
        <p:grpSpPr>
          <a:xfrm>
            <a:off x="2324100" y="2986931"/>
            <a:ext cx="374073" cy="379724"/>
            <a:chOff x="4810991" y="2421082"/>
            <a:chExt cx="374073" cy="379724"/>
          </a:xfrm>
        </p:grpSpPr>
        <p:sp>
          <p:nvSpPr>
            <p:cNvPr id="13" name="Oval 12">
              <a:extLst>
                <a:ext uri="{FF2B5EF4-FFF2-40B4-BE49-F238E27FC236}">
                  <a16:creationId xmlns:a16="http://schemas.microsoft.com/office/drawing/2014/main" id="{E187ED67-2590-C5EE-E7FE-394987EBFC3B}"/>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3A05A1F-1709-72EB-4838-C635445BA0F4}"/>
                </a:ext>
              </a:extLst>
            </p:cNvPr>
            <p:cNvSpPr txBox="1"/>
            <p:nvPr/>
          </p:nvSpPr>
          <p:spPr>
            <a:xfrm>
              <a:off x="4843978" y="2431474"/>
              <a:ext cx="308098" cy="369332"/>
            </a:xfrm>
            <a:prstGeom prst="rect">
              <a:avLst/>
            </a:prstGeom>
            <a:noFill/>
          </p:spPr>
          <p:txBody>
            <a:bodyPr wrap="none" rtlCol="0">
              <a:spAutoFit/>
            </a:bodyPr>
            <a:lstStyle/>
            <a:p>
              <a:r>
                <a:rPr lang="en-US" dirty="0"/>
                <a:t>3</a:t>
              </a:r>
            </a:p>
          </p:txBody>
        </p:sp>
      </p:grpSp>
      <p:grpSp>
        <p:nvGrpSpPr>
          <p:cNvPr id="15" name="Group 14">
            <a:extLst>
              <a:ext uri="{FF2B5EF4-FFF2-40B4-BE49-F238E27FC236}">
                <a16:creationId xmlns:a16="http://schemas.microsoft.com/office/drawing/2014/main" id="{958851BE-420D-822E-6CB1-C9EF676C5285}"/>
              </a:ext>
            </a:extLst>
          </p:cNvPr>
          <p:cNvGrpSpPr/>
          <p:nvPr/>
        </p:nvGrpSpPr>
        <p:grpSpPr>
          <a:xfrm>
            <a:off x="2324100" y="4085747"/>
            <a:ext cx="374073" cy="379724"/>
            <a:chOff x="4810991" y="2421082"/>
            <a:chExt cx="374073" cy="379724"/>
          </a:xfrm>
        </p:grpSpPr>
        <p:sp>
          <p:nvSpPr>
            <p:cNvPr id="16" name="Oval 15">
              <a:extLst>
                <a:ext uri="{FF2B5EF4-FFF2-40B4-BE49-F238E27FC236}">
                  <a16:creationId xmlns:a16="http://schemas.microsoft.com/office/drawing/2014/main" id="{7329093C-01FA-5C3A-EA4D-FE8DC58BDC05}"/>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B529BED-DC23-DECF-8EAD-ACC3F5276B93}"/>
                </a:ext>
              </a:extLst>
            </p:cNvPr>
            <p:cNvSpPr txBox="1"/>
            <p:nvPr/>
          </p:nvSpPr>
          <p:spPr>
            <a:xfrm>
              <a:off x="4843978" y="2431474"/>
              <a:ext cx="308098" cy="369332"/>
            </a:xfrm>
            <a:prstGeom prst="rect">
              <a:avLst/>
            </a:prstGeom>
            <a:noFill/>
          </p:spPr>
          <p:txBody>
            <a:bodyPr wrap="none" rtlCol="0">
              <a:spAutoFit/>
            </a:bodyPr>
            <a:lstStyle/>
            <a:p>
              <a:r>
                <a:rPr lang="en-US" dirty="0"/>
                <a:t>1</a:t>
              </a:r>
            </a:p>
          </p:txBody>
        </p:sp>
      </p:grpSp>
      <p:cxnSp>
        <p:nvCxnSpPr>
          <p:cNvPr id="19" name="Straight Arrow Connector 18">
            <a:extLst>
              <a:ext uri="{FF2B5EF4-FFF2-40B4-BE49-F238E27FC236}">
                <a16:creationId xmlns:a16="http://schemas.microsoft.com/office/drawing/2014/main" id="{2AAB7979-CD2F-DC1B-87B2-8481FE6B8282}"/>
              </a:ext>
            </a:extLst>
          </p:cNvPr>
          <p:cNvCxnSpPr>
            <a:cxnSpLocks/>
            <a:stCxn id="4" idx="6"/>
            <a:endCxn id="13" idx="2"/>
          </p:cNvCxnSpPr>
          <p:nvPr/>
        </p:nvCxnSpPr>
        <p:spPr>
          <a:xfrm flipV="1">
            <a:off x="1413164" y="3173968"/>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92FE021-FCBB-E146-FF58-ABD0362287E9}"/>
              </a:ext>
            </a:extLst>
          </p:cNvPr>
          <p:cNvCxnSpPr>
            <a:cxnSpLocks/>
          </p:cNvCxnSpPr>
          <p:nvPr/>
        </p:nvCxnSpPr>
        <p:spPr>
          <a:xfrm flipV="1">
            <a:off x="1396671" y="4280805"/>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456A3782-43BE-BCBC-8535-952265321E9B}"/>
              </a:ext>
            </a:extLst>
          </p:cNvPr>
          <p:cNvCxnSpPr>
            <a:cxnSpLocks/>
            <a:endCxn id="14" idx="2"/>
          </p:cNvCxnSpPr>
          <p:nvPr/>
        </p:nvCxnSpPr>
        <p:spPr>
          <a:xfrm flipV="1">
            <a:off x="2511136" y="3366655"/>
            <a:ext cx="0" cy="708452"/>
          </a:xfrm>
          <a:prstGeom prst="straightConnector1">
            <a:avLst/>
          </a:prstGeom>
          <a:ln w="38100">
            <a:solidFill>
              <a:schemeClr val="bg1">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7A3AB57B-9CF9-90D1-174D-86659EC98524}"/>
              </a:ext>
            </a:extLst>
          </p:cNvPr>
          <p:cNvCxnSpPr>
            <a:cxnSpLocks/>
          </p:cNvCxnSpPr>
          <p:nvPr/>
        </p:nvCxnSpPr>
        <p:spPr>
          <a:xfrm flipV="1">
            <a:off x="1208974" y="3372306"/>
            <a:ext cx="0" cy="708452"/>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3226CE4-2A8C-E486-C02F-2A6523CFD846}"/>
              </a:ext>
            </a:extLst>
          </p:cNvPr>
          <p:cNvCxnSpPr>
            <a:cxnSpLocks/>
          </p:cNvCxnSpPr>
          <p:nvPr/>
        </p:nvCxnSpPr>
        <p:spPr>
          <a:xfrm flipH="1" flipV="1">
            <a:off x="1361209" y="3314700"/>
            <a:ext cx="999341" cy="792741"/>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7" name="Group 26">
            <a:extLst>
              <a:ext uri="{FF2B5EF4-FFF2-40B4-BE49-F238E27FC236}">
                <a16:creationId xmlns:a16="http://schemas.microsoft.com/office/drawing/2014/main" id="{5089027D-F314-8083-872B-694025384B61}"/>
              </a:ext>
            </a:extLst>
          </p:cNvPr>
          <p:cNvGrpSpPr/>
          <p:nvPr/>
        </p:nvGrpSpPr>
        <p:grpSpPr>
          <a:xfrm>
            <a:off x="4523509" y="2318631"/>
            <a:ext cx="374073" cy="379724"/>
            <a:chOff x="4810991" y="2421082"/>
            <a:chExt cx="374073" cy="379724"/>
          </a:xfrm>
        </p:grpSpPr>
        <p:sp>
          <p:nvSpPr>
            <p:cNvPr id="28" name="Oval 27">
              <a:extLst>
                <a:ext uri="{FF2B5EF4-FFF2-40B4-BE49-F238E27FC236}">
                  <a16:creationId xmlns:a16="http://schemas.microsoft.com/office/drawing/2014/main" id="{D00AC248-0297-BDB8-3E77-D4BBC805F98A}"/>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1E4BD6B-7F27-F3AC-4866-A727CC33FD17}"/>
                </a:ext>
              </a:extLst>
            </p:cNvPr>
            <p:cNvSpPr txBox="1"/>
            <p:nvPr/>
          </p:nvSpPr>
          <p:spPr>
            <a:xfrm>
              <a:off x="4843978" y="2431474"/>
              <a:ext cx="308098" cy="369332"/>
            </a:xfrm>
            <a:prstGeom prst="rect">
              <a:avLst/>
            </a:prstGeom>
            <a:noFill/>
          </p:spPr>
          <p:txBody>
            <a:bodyPr wrap="none" rtlCol="0">
              <a:spAutoFit/>
            </a:bodyPr>
            <a:lstStyle/>
            <a:p>
              <a:r>
                <a:rPr lang="en-US" dirty="0"/>
                <a:t>0</a:t>
              </a:r>
            </a:p>
          </p:txBody>
        </p:sp>
      </p:grpSp>
      <p:grpSp>
        <p:nvGrpSpPr>
          <p:cNvPr id="30" name="Group 29">
            <a:extLst>
              <a:ext uri="{FF2B5EF4-FFF2-40B4-BE49-F238E27FC236}">
                <a16:creationId xmlns:a16="http://schemas.microsoft.com/office/drawing/2014/main" id="{D8ED8DA3-DC79-0C06-D328-492A91218C86}"/>
              </a:ext>
            </a:extLst>
          </p:cNvPr>
          <p:cNvGrpSpPr/>
          <p:nvPr/>
        </p:nvGrpSpPr>
        <p:grpSpPr>
          <a:xfrm>
            <a:off x="4556496" y="3293944"/>
            <a:ext cx="374073" cy="379724"/>
            <a:chOff x="4810991" y="2421082"/>
            <a:chExt cx="374073" cy="379724"/>
          </a:xfrm>
        </p:grpSpPr>
        <p:sp>
          <p:nvSpPr>
            <p:cNvPr id="31" name="Oval 30">
              <a:extLst>
                <a:ext uri="{FF2B5EF4-FFF2-40B4-BE49-F238E27FC236}">
                  <a16:creationId xmlns:a16="http://schemas.microsoft.com/office/drawing/2014/main" id="{B999D2D1-21A3-6553-53E8-BED51009D620}"/>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5E106D9-6458-0A51-7A44-A251CAA6B12F}"/>
                </a:ext>
              </a:extLst>
            </p:cNvPr>
            <p:cNvSpPr txBox="1"/>
            <p:nvPr/>
          </p:nvSpPr>
          <p:spPr>
            <a:xfrm>
              <a:off x="4843978" y="2431474"/>
              <a:ext cx="308098" cy="369332"/>
            </a:xfrm>
            <a:prstGeom prst="rect">
              <a:avLst/>
            </a:prstGeom>
            <a:noFill/>
          </p:spPr>
          <p:txBody>
            <a:bodyPr wrap="none" rtlCol="0">
              <a:spAutoFit/>
            </a:bodyPr>
            <a:lstStyle/>
            <a:p>
              <a:r>
                <a:rPr lang="en-US" dirty="0"/>
                <a:t>1</a:t>
              </a:r>
            </a:p>
          </p:txBody>
        </p:sp>
      </p:grpSp>
      <p:grpSp>
        <p:nvGrpSpPr>
          <p:cNvPr id="33" name="Group 32">
            <a:extLst>
              <a:ext uri="{FF2B5EF4-FFF2-40B4-BE49-F238E27FC236}">
                <a16:creationId xmlns:a16="http://schemas.microsoft.com/office/drawing/2014/main" id="{7B976C51-765B-5A96-D6BE-A269E92529CA}"/>
              </a:ext>
            </a:extLst>
          </p:cNvPr>
          <p:cNvGrpSpPr/>
          <p:nvPr/>
        </p:nvGrpSpPr>
        <p:grpSpPr>
          <a:xfrm>
            <a:off x="4556496" y="4301611"/>
            <a:ext cx="374073" cy="379724"/>
            <a:chOff x="4810991" y="2421082"/>
            <a:chExt cx="374073" cy="379724"/>
          </a:xfrm>
        </p:grpSpPr>
        <p:sp>
          <p:nvSpPr>
            <p:cNvPr id="34" name="Oval 33">
              <a:extLst>
                <a:ext uri="{FF2B5EF4-FFF2-40B4-BE49-F238E27FC236}">
                  <a16:creationId xmlns:a16="http://schemas.microsoft.com/office/drawing/2014/main" id="{FD2B027B-06FF-00D2-EBC1-F2BC50A196CE}"/>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B0FFAEE-E98D-03B2-4B97-F81D85C4E0C8}"/>
                </a:ext>
              </a:extLst>
            </p:cNvPr>
            <p:cNvSpPr txBox="1"/>
            <p:nvPr/>
          </p:nvSpPr>
          <p:spPr>
            <a:xfrm>
              <a:off x="4843978" y="2431474"/>
              <a:ext cx="308098" cy="369332"/>
            </a:xfrm>
            <a:prstGeom prst="rect">
              <a:avLst/>
            </a:prstGeom>
            <a:noFill/>
          </p:spPr>
          <p:txBody>
            <a:bodyPr wrap="none" rtlCol="0">
              <a:spAutoFit/>
            </a:bodyPr>
            <a:lstStyle/>
            <a:p>
              <a:r>
                <a:rPr lang="en-US" dirty="0"/>
                <a:t>3</a:t>
              </a:r>
            </a:p>
          </p:txBody>
        </p:sp>
      </p:grpSp>
      <p:cxnSp>
        <p:nvCxnSpPr>
          <p:cNvPr id="37" name="Straight Arrow Connector 36">
            <a:extLst>
              <a:ext uri="{FF2B5EF4-FFF2-40B4-BE49-F238E27FC236}">
                <a16:creationId xmlns:a16="http://schemas.microsoft.com/office/drawing/2014/main" id="{C6D5D8A1-E4D8-8C32-C664-6C1BCCF25253}"/>
              </a:ext>
            </a:extLst>
          </p:cNvPr>
          <p:cNvCxnSpPr>
            <a:cxnSpLocks/>
          </p:cNvCxnSpPr>
          <p:nvPr/>
        </p:nvCxnSpPr>
        <p:spPr>
          <a:xfrm>
            <a:off x="4897581" y="2505667"/>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4141871-ED85-5720-B2D3-EEA79313818F}"/>
              </a:ext>
            </a:extLst>
          </p:cNvPr>
          <p:cNvCxnSpPr>
            <a:cxnSpLocks/>
          </p:cNvCxnSpPr>
          <p:nvPr/>
        </p:nvCxnSpPr>
        <p:spPr>
          <a:xfrm>
            <a:off x="4930569" y="3489002"/>
            <a:ext cx="419100"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C603C5D-2E64-88D8-0D90-8B98BCF9C3DF}"/>
              </a:ext>
            </a:extLst>
          </p:cNvPr>
          <p:cNvCxnSpPr>
            <a:cxnSpLocks/>
          </p:cNvCxnSpPr>
          <p:nvPr/>
        </p:nvCxnSpPr>
        <p:spPr>
          <a:xfrm>
            <a:off x="4930569" y="4496669"/>
            <a:ext cx="419100"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40DB871D-EA62-3851-41D2-BBA1D5C98FFF}"/>
              </a:ext>
            </a:extLst>
          </p:cNvPr>
          <p:cNvSpPr/>
          <p:nvPr/>
        </p:nvSpPr>
        <p:spPr>
          <a:xfrm>
            <a:off x="5327073" y="2342010"/>
            <a:ext cx="600857" cy="3740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BEDEEA1-DA33-BA50-C6EF-BF56B0D5B222}"/>
              </a:ext>
            </a:extLst>
          </p:cNvPr>
          <p:cNvSpPr/>
          <p:nvPr/>
        </p:nvSpPr>
        <p:spPr>
          <a:xfrm>
            <a:off x="5349670" y="3304337"/>
            <a:ext cx="600857" cy="3740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162D286-4F83-5A2B-EEBC-3F2F642F82DE}"/>
              </a:ext>
            </a:extLst>
          </p:cNvPr>
          <p:cNvSpPr/>
          <p:nvPr/>
        </p:nvSpPr>
        <p:spPr>
          <a:xfrm>
            <a:off x="5349669" y="4312003"/>
            <a:ext cx="600857" cy="3740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79D62CC3-CD77-F875-38C4-7806C9015919}"/>
              </a:ext>
            </a:extLst>
          </p:cNvPr>
          <p:cNvCxnSpPr>
            <a:cxnSpLocks/>
          </p:cNvCxnSpPr>
          <p:nvPr/>
        </p:nvCxnSpPr>
        <p:spPr>
          <a:xfrm>
            <a:off x="5950526" y="2505667"/>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F7099C3D-B0B8-393E-99C6-8A6D47223826}"/>
              </a:ext>
            </a:extLst>
          </p:cNvPr>
          <p:cNvCxnSpPr>
            <a:cxnSpLocks/>
          </p:cNvCxnSpPr>
          <p:nvPr/>
        </p:nvCxnSpPr>
        <p:spPr>
          <a:xfrm>
            <a:off x="5950526" y="3489002"/>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5DB06174-3BD9-4079-C320-57C6DAE39831}"/>
              </a:ext>
            </a:extLst>
          </p:cNvPr>
          <p:cNvCxnSpPr>
            <a:cxnSpLocks/>
          </p:cNvCxnSpPr>
          <p:nvPr/>
        </p:nvCxnSpPr>
        <p:spPr>
          <a:xfrm>
            <a:off x="5950526" y="4496669"/>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EEDCAF0C-CB76-5412-0092-075CFE544564}"/>
                  </a:ext>
                </a:extLst>
              </p:cNvPr>
              <p:cNvSpPr txBox="1"/>
              <p:nvPr/>
            </p:nvSpPr>
            <p:spPr>
              <a:xfrm>
                <a:off x="6390409" y="2266904"/>
                <a:ext cx="617412" cy="46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0,2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51" name="TextBox 50">
                <a:extLst>
                  <a:ext uri="{FF2B5EF4-FFF2-40B4-BE49-F238E27FC236}">
                    <a16:creationId xmlns:a16="http://schemas.microsoft.com/office/drawing/2014/main" id="{EEDCAF0C-CB76-5412-0092-075CFE544564}"/>
                  </a:ext>
                </a:extLst>
              </p:cNvPr>
              <p:cNvSpPr txBox="1">
                <a:spLocks noRot="1" noChangeAspect="1" noMove="1" noResize="1" noEditPoints="1" noAdjustHandles="1" noChangeArrowheads="1" noChangeShapeType="1" noTextEdit="1"/>
              </p:cNvSpPr>
              <p:nvPr/>
            </p:nvSpPr>
            <p:spPr>
              <a:xfrm>
                <a:off x="6390409" y="2266904"/>
                <a:ext cx="617412" cy="46121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AA8C67B-E8CB-297B-4BF2-FFD09A914962}"/>
                  </a:ext>
                </a:extLst>
              </p:cNvPr>
              <p:cNvSpPr txBox="1"/>
              <p:nvPr/>
            </p:nvSpPr>
            <p:spPr>
              <a:xfrm>
                <a:off x="6390409" y="3259664"/>
                <a:ext cx="612091" cy="46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1,2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52" name="TextBox 51">
                <a:extLst>
                  <a:ext uri="{FF2B5EF4-FFF2-40B4-BE49-F238E27FC236}">
                    <a16:creationId xmlns:a16="http://schemas.microsoft.com/office/drawing/2014/main" id="{2AA8C67B-E8CB-297B-4BF2-FFD09A914962}"/>
                  </a:ext>
                </a:extLst>
              </p:cNvPr>
              <p:cNvSpPr txBox="1">
                <a:spLocks noRot="1" noChangeAspect="1" noMove="1" noResize="1" noEditPoints="1" noAdjustHandles="1" noChangeArrowheads="1" noChangeShapeType="1" noTextEdit="1"/>
              </p:cNvSpPr>
              <p:nvPr/>
            </p:nvSpPr>
            <p:spPr>
              <a:xfrm>
                <a:off x="6390409" y="3259664"/>
                <a:ext cx="612091" cy="4612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1CA806B-E1BE-0598-E5C7-448B44EBDFCD}"/>
                  </a:ext>
                </a:extLst>
              </p:cNvPr>
              <p:cNvSpPr txBox="1"/>
              <p:nvPr/>
            </p:nvSpPr>
            <p:spPr>
              <a:xfrm>
                <a:off x="6403691" y="4266060"/>
                <a:ext cx="617412" cy="46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3,2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53" name="TextBox 52">
                <a:extLst>
                  <a:ext uri="{FF2B5EF4-FFF2-40B4-BE49-F238E27FC236}">
                    <a16:creationId xmlns:a16="http://schemas.microsoft.com/office/drawing/2014/main" id="{D1CA806B-E1BE-0598-E5C7-448B44EBDFCD}"/>
                  </a:ext>
                </a:extLst>
              </p:cNvPr>
              <p:cNvSpPr txBox="1">
                <a:spLocks noRot="1" noChangeAspect="1" noMove="1" noResize="1" noEditPoints="1" noAdjustHandles="1" noChangeArrowheads="1" noChangeShapeType="1" noTextEdit="1"/>
              </p:cNvSpPr>
              <p:nvPr/>
            </p:nvSpPr>
            <p:spPr>
              <a:xfrm>
                <a:off x="6403691" y="4266060"/>
                <a:ext cx="617412" cy="46121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156C8A2-EF4D-90FA-66B4-A07FDDE7823C}"/>
                  </a:ext>
                </a:extLst>
              </p:cNvPr>
              <p:cNvSpPr txBox="1"/>
              <p:nvPr/>
            </p:nvSpPr>
            <p:spPr>
              <a:xfrm>
                <a:off x="3706292" y="2266904"/>
                <a:ext cx="812337" cy="4402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0</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dirty="0"/>
              </a:p>
            </p:txBody>
          </p:sp>
        </mc:Choice>
        <mc:Fallback xmlns="">
          <p:sp>
            <p:nvSpPr>
              <p:cNvPr id="54" name="TextBox 53">
                <a:extLst>
                  <a:ext uri="{FF2B5EF4-FFF2-40B4-BE49-F238E27FC236}">
                    <a16:creationId xmlns:a16="http://schemas.microsoft.com/office/drawing/2014/main" id="{C156C8A2-EF4D-90FA-66B4-A07FDDE7823C}"/>
                  </a:ext>
                </a:extLst>
              </p:cNvPr>
              <p:cNvSpPr txBox="1">
                <a:spLocks noRot="1" noChangeAspect="1" noMove="1" noResize="1" noEditPoints="1" noAdjustHandles="1" noChangeArrowheads="1" noChangeShapeType="1" noTextEdit="1"/>
              </p:cNvSpPr>
              <p:nvPr/>
            </p:nvSpPr>
            <p:spPr>
              <a:xfrm>
                <a:off x="3706292" y="2266904"/>
                <a:ext cx="812337" cy="440249"/>
              </a:xfrm>
              <a:prstGeom prst="rect">
                <a:avLst/>
              </a:prstGeom>
              <a:blipFill>
                <a:blip r:embed="rId6"/>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6812692-28C2-9160-6E63-219F2AD4CACF}"/>
                  </a:ext>
                </a:extLst>
              </p:cNvPr>
              <p:cNvSpPr txBox="1"/>
              <p:nvPr/>
            </p:nvSpPr>
            <p:spPr>
              <a:xfrm>
                <a:off x="3649651" y="3260855"/>
                <a:ext cx="812337" cy="438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1</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dirty="0"/>
              </a:p>
            </p:txBody>
          </p:sp>
        </mc:Choice>
        <mc:Fallback xmlns="">
          <p:sp>
            <p:nvSpPr>
              <p:cNvPr id="55" name="TextBox 54">
                <a:extLst>
                  <a:ext uri="{FF2B5EF4-FFF2-40B4-BE49-F238E27FC236}">
                    <a16:creationId xmlns:a16="http://schemas.microsoft.com/office/drawing/2014/main" id="{66812692-28C2-9160-6E63-219F2AD4CACF}"/>
                  </a:ext>
                </a:extLst>
              </p:cNvPr>
              <p:cNvSpPr txBox="1">
                <a:spLocks noRot="1" noChangeAspect="1" noMove="1" noResize="1" noEditPoints="1" noAdjustHandles="1" noChangeArrowheads="1" noChangeShapeType="1" noTextEdit="1"/>
              </p:cNvSpPr>
              <p:nvPr/>
            </p:nvSpPr>
            <p:spPr>
              <a:xfrm>
                <a:off x="3649651" y="3260855"/>
                <a:ext cx="812337" cy="438262"/>
              </a:xfrm>
              <a:prstGeom prst="rect">
                <a:avLst/>
              </a:prstGeom>
              <a:blipFill>
                <a:blip r:embed="rId7"/>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7ED9293-FDC5-ABAE-A1EA-F87079B529CC}"/>
                  </a:ext>
                </a:extLst>
              </p:cNvPr>
              <p:cNvSpPr txBox="1"/>
              <p:nvPr/>
            </p:nvSpPr>
            <p:spPr>
              <a:xfrm>
                <a:off x="3659249" y="4239695"/>
                <a:ext cx="812337"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3</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dirty="0"/>
              </a:p>
            </p:txBody>
          </p:sp>
        </mc:Choice>
        <mc:Fallback xmlns="">
          <p:sp>
            <p:nvSpPr>
              <p:cNvPr id="56" name="TextBox 55">
                <a:extLst>
                  <a:ext uri="{FF2B5EF4-FFF2-40B4-BE49-F238E27FC236}">
                    <a16:creationId xmlns:a16="http://schemas.microsoft.com/office/drawing/2014/main" id="{57ED9293-FDC5-ABAE-A1EA-F87079B529CC}"/>
                  </a:ext>
                </a:extLst>
              </p:cNvPr>
              <p:cNvSpPr txBox="1">
                <a:spLocks noRot="1" noChangeAspect="1" noMove="1" noResize="1" noEditPoints="1" noAdjustHandles="1" noChangeArrowheads="1" noChangeShapeType="1" noTextEdit="1"/>
              </p:cNvSpPr>
              <p:nvPr/>
            </p:nvSpPr>
            <p:spPr>
              <a:xfrm>
                <a:off x="3659249" y="4239695"/>
                <a:ext cx="812337" cy="439929"/>
              </a:xfrm>
              <a:prstGeom prst="rect">
                <a:avLst/>
              </a:prstGeom>
              <a:blipFill>
                <a:blip r:embed="rId8"/>
                <a:stretch>
                  <a:fillRect b="-2778"/>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A77CE88E-AF72-F895-3024-D8EADFEAE70F}"/>
              </a:ext>
            </a:extLst>
          </p:cNvPr>
          <p:cNvCxnSpPr>
            <a:cxnSpLocks/>
            <a:stCxn id="51" idx="3"/>
          </p:cNvCxnSpPr>
          <p:nvPr/>
        </p:nvCxnSpPr>
        <p:spPr>
          <a:xfrm>
            <a:off x="7007821" y="2497513"/>
            <a:ext cx="785361" cy="910705"/>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882B5CEF-E81E-0253-80D6-506051188F76}"/>
              </a:ext>
            </a:extLst>
          </p:cNvPr>
          <p:cNvCxnSpPr>
            <a:cxnSpLocks/>
            <a:stCxn id="53" idx="3"/>
          </p:cNvCxnSpPr>
          <p:nvPr/>
        </p:nvCxnSpPr>
        <p:spPr>
          <a:xfrm flipV="1">
            <a:off x="7021103" y="3574473"/>
            <a:ext cx="761688" cy="922196"/>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1D08EDB5-4373-1D1C-6695-E45E1859A8E1}"/>
              </a:ext>
            </a:extLst>
          </p:cNvPr>
          <p:cNvCxnSpPr>
            <a:cxnSpLocks/>
          </p:cNvCxnSpPr>
          <p:nvPr/>
        </p:nvCxnSpPr>
        <p:spPr>
          <a:xfrm flipV="1">
            <a:off x="6991578" y="3502018"/>
            <a:ext cx="791213" cy="6487"/>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0A19743A-F91B-242C-1A92-DA3EC9106F9C}"/>
              </a:ext>
            </a:extLst>
          </p:cNvPr>
          <p:cNvSpPr/>
          <p:nvPr/>
        </p:nvSpPr>
        <p:spPr>
          <a:xfrm>
            <a:off x="8924679" y="3314700"/>
            <a:ext cx="600857" cy="37407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Arrow Connector 69">
            <a:extLst>
              <a:ext uri="{FF2B5EF4-FFF2-40B4-BE49-F238E27FC236}">
                <a16:creationId xmlns:a16="http://schemas.microsoft.com/office/drawing/2014/main" id="{71B0B74B-FD5E-57E6-3621-CD06A3C02480}"/>
              </a:ext>
            </a:extLst>
          </p:cNvPr>
          <p:cNvCxnSpPr>
            <a:cxnSpLocks/>
          </p:cNvCxnSpPr>
          <p:nvPr/>
        </p:nvCxnSpPr>
        <p:spPr>
          <a:xfrm flipV="1">
            <a:off x="9526597" y="3489002"/>
            <a:ext cx="516687" cy="6487"/>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EA2A709E-5B5B-A543-7DF4-3F782752B70E}"/>
              </a:ext>
            </a:extLst>
          </p:cNvPr>
          <p:cNvGrpSpPr/>
          <p:nvPr/>
        </p:nvGrpSpPr>
        <p:grpSpPr>
          <a:xfrm>
            <a:off x="10043284" y="3302013"/>
            <a:ext cx="374073" cy="379724"/>
            <a:chOff x="4810991" y="2421082"/>
            <a:chExt cx="374073" cy="379724"/>
          </a:xfrm>
        </p:grpSpPr>
        <p:sp>
          <p:nvSpPr>
            <p:cNvPr id="73" name="Oval 72">
              <a:extLst>
                <a:ext uri="{FF2B5EF4-FFF2-40B4-BE49-F238E27FC236}">
                  <a16:creationId xmlns:a16="http://schemas.microsoft.com/office/drawing/2014/main" id="{386A613F-D287-055F-DD9D-CBB6D0D48A9F}"/>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BE73F3AE-F7E4-F57C-2E51-7C147B787C12}"/>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C8AFAB99-D03B-4E8B-8B5B-689293B06449}"/>
                  </a:ext>
                </a:extLst>
              </p:cNvPr>
              <p:cNvSpPr txBox="1"/>
              <p:nvPr/>
            </p:nvSpPr>
            <p:spPr>
              <a:xfrm>
                <a:off x="10450631" y="3276358"/>
                <a:ext cx="592726" cy="438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1" i="1" smtClean="0">
                              <a:latin typeface="Cambria Math" panose="02040503050406030204" pitchFamily="18" charset="0"/>
                            </a:rPr>
                            <m:t>𝒉</m:t>
                          </m:r>
                        </m:e>
                        <m:sub>
                          <m:r>
                            <a:rPr lang="en-US" b="0" i="1" smtClean="0">
                              <a:latin typeface="Cambria Math" panose="02040503050406030204" pitchFamily="18" charset="0"/>
                            </a:rPr>
                            <m:t>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75" name="TextBox 74">
                <a:extLst>
                  <a:ext uri="{FF2B5EF4-FFF2-40B4-BE49-F238E27FC236}">
                    <a16:creationId xmlns:a16="http://schemas.microsoft.com/office/drawing/2014/main" id="{C8AFAB99-D03B-4E8B-8B5B-689293B06449}"/>
                  </a:ext>
                </a:extLst>
              </p:cNvPr>
              <p:cNvSpPr txBox="1">
                <a:spLocks noRot="1" noChangeAspect="1" noMove="1" noResize="1" noEditPoints="1" noAdjustHandles="1" noChangeArrowheads="1" noChangeShapeType="1" noTextEdit="1"/>
              </p:cNvSpPr>
              <p:nvPr/>
            </p:nvSpPr>
            <p:spPr>
              <a:xfrm>
                <a:off x="10450631" y="3276358"/>
                <a:ext cx="592726" cy="438518"/>
              </a:xfrm>
              <a:prstGeom prst="rect">
                <a:avLst/>
              </a:prstGeom>
              <a:blipFill>
                <a:blip r:embed="rId9"/>
                <a:stretch>
                  <a:fillRect b="-2778"/>
                </a:stretch>
              </a:blipFill>
            </p:spPr>
            <p:txBody>
              <a:bodyPr/>
              <a:lstStyle/>
              <a:p>
                <a:r>
                  <a:rPr lang="en-US">
                    <a:noFill/>
                  </a:rPr>
                  <a:t> </a:t>
                </a:r>
              </a:p>
            </p:txBody>
          </p:sp>
        </mc:Fallback>
      </mc:AlternateContent>
      <p:sp>
        <p:nvSpPr>
          <p:cNvPr id="76" name="TextBox 75">
            <a:extLst>
              <a:ext uri="{FF2B5EF4-FFF2-40B4-BE49-F238E27FC236}">
                <a16:creationId xmlns:a16="http://schemas.microsoft.com/office/drawing/2014/main" id="{F1B8B8D8-DAB1-DBC4-85B0-C75EBA8C0BB4}"/>
              </a:ext>
            </a:extLst>
          </p:cNvPr>
          <p:cNvSpPr txBox="1"/>
          <p:nvPr/>
        </p:nvSpPr>
        <p:spPr>
          <a:xfrm>
            <a:off x="1039091" y="5178912"/>
            <a:ext cx="1695849" cy="369332"/>
          </a:xfrm>
          <a:prstGeom prst="rect">
            <a:avLst/>
          </a:prstGeom>
          <a:noFill/>
        </p:spPr>
        <p:txBody>
          <a:bodyPr wrap="none" rtlCol="0">
            <a:spAutoFit/>
          </a:bodyPr>
          <a:lstStyle/>
          <a:p>
            <a:r>
              <a:rPr lang="en-US" b="1" dirty="0"/>
              <a:t>Original Graph</a:t>
            </a:r>
          </a:p>
        </p:txBody>
      </p:sp>
      <p:sp>
        <p:nvSpPr>
          <p:cNvPr id="77" name="TextBox 76">
            <a:extLst>
              <a:ext uri="{FF2B5EF4-FFF2-40B4-BE49-F238E27FC236}">
                <a16:creationId xmlns:a16="http://schemas.microsoft.com/office/drawing/2014/main" id="{DA8F4A04-209E-596D-0418-48121C7E9F97}"/>
              </a:ext>
            </a:extLst>
          </p:cNvPr>
          <p:cNvSpPr txBox="1"/>
          <p:nvPr/>
        </p:nvSpPr>
        <p:spPr>
          <a:xfrm>
            <a:off x="5976420" y="5258820"/>
            <a:ext cx="2479781" cy="369332"/>
          </a:xfrm>
          <a:prstGeom prst="rect">
            <a:avLst/>
          </a:prstGeom>
          <a:noFill/>
        </p:spPr>
        <p:txBody>
          <a:bodyPr wrap="none" rtlCol="0">
            <a:spAutoFit/>
          </a:bodyPr>
          <a:lstStyle/>
          <a:p>
            <a:r>
              <a:rPr lang="en-US" b="1" dirty="0"/>
              <a:t>Forward Computation</a:t>
            </a:r>
          </a:p>
        </p:txBody>
      </p:sp>
      <p:sp>
        <p:nvSpPr>
          <p:cNvPr id="82" name="TextBox 81">
            <a:extLst>
              <a:ext uri="{FF2B5EF4-FFF2-40B4-BE49-F238E27FC236}">
                <a16:creationId xmlns:a16="http://schemas.microsoft.com/office/drawing/2014/main" id="{ADEF547E-D9EE-31C7-011B-8A10875F9BE0}"/>
              </a:ext>
            </a:extLst>
          </p:cNvPr>
          <p:cNvSpPr txBox="1"/>
          <p:nvPr/>
        </p:nvSpPr>
        <p:spPr>
          <a:xfrm>
            <a:off x="7623898" y="2880719"/>
            <a:ext cx="1228863" cy="369332"/>
          </a:xfrm>
          <a:prstGeom prst="rect">
            <a:avLst/>
          </a:prstGeom>
          <a:noFill/>
        </p:spPr>
        <p:txBody>
          <a:bodyPr wrap="none" rtlCol="0">
            <a:spAutoFit/>
          </a:bodyPr>
          <a:lstStyle/>
          <a:p>
            <a:pPr algn="ctr"/>
            <a:r>
              <a:rPr lang="en-US" b="1" dirty="0">
                <a:solidFill>
                  <a:srgbClr val="0070C0"/>
                </a:solidFill>
              </a:rPr>
              <a:t>Aggregate</a:t>
            </a:r>
          </a:p>
        </p:txBody>
      </p:sp>
      <p:grpSp>
        <p:nvGrpSpPr>
          <p:cNvPr id="6" name="Group 5">
            <a:extLst>
              <a:ext uri="{FF2B5EF4-FFF2-40B4-BE49-F238E27FC236}">
                <a16:creationId xmlns:a16="http://schemas.microsoft.com/office/drawing/2014/main" id="{B5B50D41-2E33-0D91-0E3C-DE4BCAE532C8}"/>
              </a:ext>
            </a:extLst>
          </p:cNvPr>
          <p:cNvGrpSpPr/>
          <p:nvPr/>
        </p:nvGrpSpPr>
        <p:grpSpPr>
          <a:xfrm>
            <a:off x="7820081" y="3305627"/>
            <a:ext cx="374073" cy="379724"/>
            <a:chOff x="4810991" y="2421082"/>
            <a:chExt cx="374073" cy="379724"/>
          </a:xfrm>
        </p:grpSpPr>
        <p:sp>
          <p:nvSpPr>
            <p:cNvPr id="7" name="Oval 6">
              <a:extLst>
                <a:ext uri="{FF2B5EF4-FFF2-40B4-BE49-F238E27FC236}">
                  <a16:creationId xmlns:a16="http://schemas.microsoft.com/office/drawing/2014/main" id="{D1A2A835-81B3-3478-831F-B82106CD92B3}"/>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80C6DA-19FA-C9B1-9CD7-D56527F32AF6}"/>
                </a:ext>
              </a:extLst>
            </p:cNvPr>
            <p:cNvSpPr txBox="1"/>
            <p:nvPr/>
          </p:nvSpPr>
          <p:spPr>
            <a:xfrm>
              <a:off x="4843978" y="2431474"/>
              <a:ext cx="320922" cy="369332"/>
            </a:xfrm>
            <a:prstGeom prst="rect">
              <a:avLst/>
            </a:prstGeom>
            <a:noFill/>
          </p:spPr>
          <p:txBody>
            <a:bodyPr wrap="none" rtlCol="0">
              <a:spAutoFit/>
            </a:bodyPr>
            <a:lstStyle/>
            <a:p>
              <a:r>
                <a:rPr lang="en-US" dirty="0"/>
                <a:t>A</a:t>
              </a:r>
            </a:p>
          </p:txBody>
        </p:sp>
      </p:grpSp>
      <p:cxnSp>
        <p:nvCxnSpPr>
          <p:cNvPr id="20" name="Straight Arrow Connector 19">
            <a:extLst>
              <a:ext uri="{FF2B5EF4-FFF2-40B4-BE49-F238E27FC236}">
                <a16:creationId xmlns:a16="http://schemas.microsoft.com/office/drawing/2014/main" id="{13E2F7D9-F654-DD94-2DC4-FC3188182C2B}"/>
              </a:ext>
            </a:extLst>
          </p:cNvPr>
          <p:cNvCxnSpPr>
            <a:cxnSpLocks/>
          </p:cNvCxnSpPr>
          <p:nvPr/>
        </p:nvCxnSpPr>
        <p:spPr>
          <a:xfrm>
            <a:off x="8238330" y="3509771"/>
            <a:ext cx="638970" cy="872"/>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AF84CE9A-BE9A-42F3-D0AD-299B327E6F8F}"/>
              </a:ext>
            </a:extLst>
          </p:cNvPr>
          <p:cNvGrpSpPr/>
          <p:nvPr/>
        </p:nvGrpSpPr>
        <p:grpSpPr>
          <a:xfrm>
            <a:off x="1082224" y="3038887"/>
            <a:ext cx="1168607" cy="996684"/>
            <a:chOff x="1082224" y="3038887"/>
            <a:chExt cx="1168607" cy="996684"/>
          </a:xfrm>
        </p:grpSpPr>
        <p:cxnSp>
          <p:nvCxnSpPr>
            <p:cNvPr id="3" name="Straight Arrow Connector 2">
              <a:extLst>
                <a:ext uri="{FF2B5EF4-FFF2-40B4-BE49-F238E27FC236}">
                  <a16:creationId xmlns:a16="http://schemas.microsoft.com/office/drawing/2014/main" id="{A1B7C6AB-17C0-6A4B-0E7B-692435E3248B}"/>
                </a:ext>
              </a:extLst>
            </p:cNvPr>
            <p:cNvCxnSpPr>
              <a:cxnSpLocks/>
            </p:cNvCxnSpPr>
            <p:nvPr/>
          </p:nvCxnSpPr>
          <p:spPr>
            <a:xfrm flipH="1">
              <a:off x="1537442" y="3038887"/>
              <a:ext cx="653089"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27FCABF-B4E1-FA71-CA00-1FFDD5B97CFF}"/>
                </a:ext>
              </a:extLst>
            </p:cNvPr>
            <p:cNvCxnSpPr>
              <a:cxnSpLocks/>
            </p:cNvCxnSpPr>
            <p:nvPr/>
          </p:nvCxnSpPr>
          <p:spPr>
            <a:xfrm flipH="1" flipV="1">
              <a:off x="1654518" y="3387060"/>
              <a:ext cx="596313" cy="492377"/>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7676DBC-7E2F-9F76-B02A-39BE630F0717}"/>
                </a:ext>
              </a:extLst>
            </p:cNvPr>
            <p:cNvCxnSpPr>
              <a:cxnSpLocks/>
            </p:cNvCxnSpPr>
            <p:nvPr/>
          </p:nvCxnSpPr>
          <p:spPr>
            <a:xfrm flipV="1">
              <a:off x="1082224" y="3521406"/>
              <a:ext cx="0" cy="514165"/>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47" name="Oval 46">
            <a:extLst>
              <a:ext uri="{FF2B5EF4-FFF2-40B4-BE49-F238E27FC236}">
                <a16:creationId xmlns:a16="http://schemas.microsoft.com/office/drawing/2014/main" id="{BB6C9D73-53C1-D2D6-FE7C-CDAE504822B9}"/>
              </a:ext>
            </a:extLst>
          </p:cNvPr>
          <p:cNvSpPr/>
          <p:nvPr/>
        </p:nvSpPr>
        <p:spPr>
          <a:xfrm>
            <a:off x="973282" y="2929388"/>
            <a:ext cx="493895" cy="493895"/>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lide Number Placeholder 56">
            <a:extLst>
              <a:ext uri="{FF2B5EF4-FFF2-40B4-BE49-F238E27FC236}">
                <a16:creationId xmlns:a16="http://schemas.microsoft.com/office/drawing/2014/main" id="{34437184-0615-2587-0C38-6523FD350830}"/>
              </a:ext>
            </a:extLst>
          </p:cNvPr>
          <p:cNvSpPr>
            <a:spLocks noGrp="1"/>
          </p:cNvSpPr>
          <p:nvPr>
            <p:ph type="sldNum" sz="quarter" idx="12"/>
          </p:nvPr>
        </p:nvSpPr>
        <p:spPr/>
        <p:txBody>
          <a:bodyPr/>
          <a:lstStyle/>
          <a:p>
            <a:fld id="{7B8E230A-344C-314A-99D7-8592764412A6}" type="slidenum">
              <a:rPr lang="en-US" smtClean="0"/>
              <a:t>49</a:t>
            </a:fld>
            <a:endParaRPr lang="en-US"/>
          </a:p>
        </p:txBody>
      </p:sp>
    </p:spTree>
    <p:extLst>
      <p:ext uri="{BB962C8B-B14F-4D97-AF65-F5344CB8AC3E}">
        <p14:creationId xmlns:p14="http://schemas.microsoft.com/office/powerpoint/2010/main" val="157232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51" grpId="0"/>
      <p:bldP spid="52" grpId="0"/>
      <p:bldP spid="53" grpId="0"/>
      <p:bldP spid="65" grpId="0" animBg="1"/>
      <p:bldP spid="75" grpId="0"/>
      <p:bldP spid="82" grpId="0"/>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021521-5AD7-578A-5B6A-1B8CA4D2FD25}"/>
              </a:ext>
            </a:extLst>
          </p:cNvPr>
          <p:cNvPicPr>
            <a:picLocks noChangeAspect="1"/>
          </p:cNvPicPr>
          <p:nvPr/>
        </p:nvPicPr>
        <p:blipFill>
          <a:blip r:embed="rId3"/>
          <a:stretch>
            <a:fillRect/>
          </a:stretch>
        </p:blipFill>
        <p:spPr>
          <a:xfrm>
            <a:off x="5291100" y="1794277"/>
            <a:ext cx="6415017" cy="638554"/>
          </a:xfrm>
          <a:prstGeom prst="rect">
            <a:avLst/>
          </a:prstGeom>
        </p:spPr>
      </p:pic>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Vertex (TLAV)</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5</a:t>
            </a:fld>
            <a:endParaRPr lang="en-US" sz="2000" dirty="0">
              <a:solidFill>
                <a:schemeClr val="tx1"/>
              </a:solidFill>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65BB9C12-2B89-6D1B-CC49-925EA9D0B0F3}"/>
              </a:ext>
            </a:extLst>
          </p:cNvPr>
          <p:cNvSpPr>
            <a:spLocks noGrp="1"/>
          </p:cNvSpPr>
          <p:nvPr>
            <p:ph idx="1"/>
          </p:nvPr>
        </p:nvSpPr>
        <p:spPr>
          <a:xfrm>
            <a:off x="703422" y="1445402"/>
            <a:ext cx="8515350" cy="4221162"/>
          </a:xfrm>
        </p:spPr>
        <p:txBody>
          <a:bodyPr>
            <a:normAutofit/>
          </a:bodyPr>
          <a:lstStyle/>
          <a:p>
            <a:pPr marL="0" indent="0">
              <a:buNone/>
            </a:pPr>
            <a:r>
              <a:rPr lang="en-US" sz="3600" b="1" dirty="0">
                <a:solidFill>
                  <a:srgbClr val="C00000"/>
                </a:solidFill>
                <a:latin typeface="Times New Roman" panose="02020603050405020304" pitchFamily="18" charset="0"/>
                <a:cs typeface="Times New Roman" panose="02020603050405020304" pitchFamily="18" charset="0"/>
              </a:rPr>
              <a:t>Pregel-Like Systems</a:t>
            </a:r>
            <a:endParaRPr lang="en-US" sz="3600" dirty="0"/>
          </a:p>
        </p:txBody>
      </p:sp>
      <p:pic>
        <p:nvPicPr>
          <p:cNvPr id="11" name="Picture 10">
            <a:extLst>
              <a:ext uri="{FF2B5EF4-FFF2-40B4-BE49-F238E27FC236}">
                <a16:creationId xmlns:a16="http://schemas.microsoft.com/office/drawing/2014/main" id="{E5DE4ED2-4762-FD44-FD68-1BCD4570A31B}"/>
              </a:ext>
            </a:extLst>
          </p:cNvPr>
          <p:cNvPicPr>
            <a:picLocks noChangeAspect="1"/>
          </p:cNvPicPr>
          <p:nvPr/>
        </p:nvPicPr>
        <p:blipFill>
          <a:blip r:embed="rId4"/>
          <a:stretch>
            <a:fillRect/>
          </a:stretch>
        </p:blipFill>
        <p:spPr>
          <a:xfrm>
            <a:off x="5319855" y="2921661"/>
            <a:ext cx="4202364" cy="2666616"/>
          </a:xfrm>
          <a:prstGeom prst="rect">
            <a:avLst/>
          </a:prstGeom>
        </p:spPr>
      </p:pic>
      <p:sp>
        <p:nvSpPr>
          <p:cNvPr id="12" name="Oval 11">
            <a:extLst>
              <a:ext uri="{FF2B5EF4-FFF2-40B4-BE49-F238E27FC236}">
                <a16:creationId xmlns:a16="http://schemas.microsoft.com/office/drawing/2014/main" id="{F63492D7-D42C-9866-7EF4-D36FFC2EB13A}"/>
              </a:ext>
            </a:extLst>
          </p:cNvPr>
          <p:cNvSpPr/>
          <p:nvPr/>
        </p:nvSpPr>
        <p:spPr>
          <a:xfrm>
            <a:off x="2587968" y="3633255"/>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r>
              <a:rPr lang="en-US" i="1" dirty="0">
                <a:latin typeface="Corbel" panose="020B0503020204020204" pitchFamily="34" charset="0"/>
                <a:cs typeface="Arial" panose="020B0604020202020204" pitchFamily="34" charset="0"/>
              </a:rPr>
              <a:t>v</a:t>
            </a:r>
          </a:p>
        </p:txBody>
      </p:sp>
      <p:sp>
        <p:nvSpPr>
          <p:cNvPr id="13" name="Rectangle 12">
            <a:extLst>
              <a:ext uri="{FF2B5EF4-FFF2-40B4-BE49-F238E27FC236}">
                <a16:creationId xmlns:a16="http://schemas.microsoft.com/office/drawing/2014/main" id="{08F4F0FD-71DE-23FB-96E6-7746E58BAF8C}"/>
              </a:ext>
            </a:extLst>
          </p:cNvPr>
          <p:cNvSpPr/>
          <p:nvPr/>
        </p:nvSpPr>
        <p:spPr>
          <a:xfrm>
            <a:off x="1734053" y="5037214"/>
            <a:ext cx="2136154" cy="369332"/>
          </a:xfrm>
          <a:prstGeom prst="rect">
            <a:avLst/>
          </a:prstGeom>
        </p:spPr>
        <p:txBody>
          <a:bodyPr wrap="square">
            <a:spAutoFit/>
          </a:bodyPr>
          <a:lstStyle/>
          <a:p>
            <a:r>
              <a:rPr lang="en-US" altLang="zh-CN" b="1" i="1" dirty="0" err="1">
                <a:solidFill>
                  <a:srgbClr val="0070C0"/>
                </a:solidFill>
                <a:latin typeface="Times New Roman" charset="0"/>
                <a:ea typeface="Times New Roman" charset="0"/>
                <a:cs typeface="Times New Roman" charset="0"/>
              </a:rPr>
              <a:t>v</a:t>
            </a:r>
            <a:r>
              <a:rPr lang="en-US" altLang="zh-CN" b="1" dirty="0" err="1">
                <a:solidFill>
                  <a:srgbClr val="0070C0"/>
                </a:solidFill>
                <a:latin typeface="Times New Roman" charset="0"/>
                <a:ea typeface="Times New Roman" charset="0"/>
                <a:cs typeface="Times New Roman" charset="0"/>
              </a:rPr>
              <a:t>.compute</a:t>
            </a:r>
            <a:r>
              <a:rPr lang="en-US" altLang="zh-CN" b="1" dirty="0">
                <a:solidFill>
                  <a:srgbClr val="0070C0"/>
                </a:solidFill>
                <a:latin typeface="Times New Roman" charset="0"/>
                <a:ea typeface="Times New Roman" charset="0"/>
                <a:cs typeface="Times New Roman" charset="0"/>
              </a:rPr>
              <a:t>(</a:t>
            </a:r>
            <a:r>
              <a:rPr lang="en-US" altLang="zh-CN" b="1" i="1" dirty="0">
                <a:solidFill>
                  <a:srgbClr val="0070C0"/>
                </a:solidFill>
                <a:latin typeface="Times New Roman" charset="0"/>
                <a:ea typeface="Times New Roman" charset="0"/>
                <a:cs typeface="Times New Roman" charset="0"/>
              </a:rPr>
              <a:t>messages</a:t>
            </a:r>
            <a:r>
              <a:rPr lang="en-US" altLang="zh-CN" b="1" dirty="0">
                <a:solidFill>
                  <a:srgbClr val="0070C0"/>
                </a:solidFill>
                <a:latin typeface="Times New Roman" charset="0"/>
                <a:ea typeface="Times New Roman" charset="0"/>
                <a:cs typeface="Times New Roman" charset="0"/>
              </a:rPr>
              <a:t>)</a:t>
            </a:r>
            <a:endParaRPr lang="en-US" dirty="0"/>
          </a:p>
        </p:txBody>
      </p:sp>
      <p:grpSp>
        <p:nvGrpSpPr>
          <p:cNvPr id="14" name="Group 13">
            <a:extLst>
              <a:ext uri="{FF2B5EF4-FFF2-40B4-BE49-F238E27FC236}">
                <a16:creationId xmlns:a16="http://schemas.microsoft.com/office/drawing/2014/main" id="{A8617241-B051-8FCC-28EA-EA58E332B192}"/>
              </a:ext>
            </a:extLst>
          </p:cNvPr>
          <p:cNvGrpSpPr/>
          <p:nvPr/>
        </p:nvGrpSpPr>
        <p:grpSpPr>
          <a:xfrm>
            <a:off x="807933" y="2914464"/>
            <a:ext cx="429925" cy="461665"/>
            <a:chOff x="2096511" y="3342828"/>
            <a:chExt cx="429925" cy="461665"/>
          </a:xfrm>
        </p:grpSpPr>
        <p:sp>
          <p:nvSpPr>
            <p:cNvPr id="15" name="Oval 14">
              <a:extLst>
                <a:ext uri="{FF2B5EF4-FFF2-40B4-BE49-F238E27FC236}">
                  <a16:creationId xmlns:a16="http://schemas.microsoft.com/office/drawing/2014/main" id="{82EA48E3-B1CE-4522-05F1-C08356FE8E84}"/>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292EF5C-47D3-0D54-93B5-5A92CD52A491}"/>
                </a:ext>
              </a:extLst>
            </p:cNvPr>
            <p:cNvSpPr/>
            <p:nvPr/>
          </p:nvSpPr>
          <p:spPr>
            <a:xfrm>
              <a:off x="2096511" y="3342828"/>
              <a:ext cx="429925"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1</a:t>
              </a:r>
            </a:p>
          </p:txBody>
        </p:sp>
      </p:grpSp>
      <p:grpSp>
        <p:nvGrpSpPr>
          <p:cNvPr id="17" name="Group 16">
            <a:extLst>
              <a:ext uri="{FF2B5EF4-FFF2-40B4-BE49-F238E27FC236}">
                <a16:creationId xmlns:a16="http://schemas.microsoft.com/office/drawing/2014/main" id="{A0CF1560-2608-AB70-0234-DD13D06FEA6C}"/>
              </a:ext>
            </a:extLst>
          </p:cNvPr>
          <p:cNvGrpSpPr/>
          <p:nvPr/>
        </p:nvGrpSpPr>
        <p:grpSpPr>
          <a:xfrm>
            <a:off x="797870" y="3547083"/>
            <a:ext cx="442749" cy="461665"/>
            <a:chOff x="2090099" y="3342828"/>
            <a:chExt cx="442749" cy="461665"/>
          </a:xfrm>
        </p:grpSpPr>
        <p:sp>
          <p:nvSpPr>
            <p:cNvPr id="19" name="Oval 18">
              <a:extLst>
                <a:ext uri="{FF2B5EF4-FFF2-40B4-BE49-F238E27FC236}">
                  <a16:creationId xmlns:a16="http://schemas.microsoft.com/office/drawing/2014/main" id="{1DB8D08A-E9F3-6C9D-E810-4D44F3EFF003}"/>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7BD3B854-1DC2-EAFE-A107-5F67216E1FB5}"/>
                </a:ext>
              </a:extLst>
            </p:cNvPr>
            <p:cNvSpPr/>
            <p:nvPr/>
          </p:nvSpPr>
          <p:spPr>
            <a:xfrm>
              <a:off x="2090099" y="3342828"/>
              <a:ext cx="442749"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551B7D83-9B0D-3034-378D-6E12E2E4792B}"/>
              </a:ext>
            </a:extLst>
          </p:cNvPr>
          <p:cNvGrpSpPr/>
          <p:nvPr/>
        </p:nvGrpSpPr>
        <p:grpSpPr>
          <a:xfrm>
            <a:off x="803481" y="4254969"/>
            <a:ext cx="431528" cy="461665"/>
            <a:chOff x="2095710" y="3342828"/>
            <a:chExt cx="431528" cy="461665"/>
          </a:xfrm>
        </p:grpSpPr>
        <p:sp>
          <p:nvSpPr>
            <p:cNvPr id="22" name="Oval 21">
              <a:extLst>
                <a:ext uri="{FF2B5EF4-FFF2-40B4-BE49-F238E27FC236}">
                  <a16:creationId xmlns:a16="http://schemas.microsoft.com/office/drawing/2014/main" id="{824303DC-178B-1861-B51D-21FCE4D20A2A}"/>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65971FE1-EBBC-808F-87B3-6D26B9C48A24}"/>
                </a:ext>
              </a:extLst>
            </p:cNvPr>
            <p:cNvSpPr/>
            <p:nvPr/>
          </p:nvSpPr>
          <p:spPr>
            <a:xfrm>
              <a:off x="2095710" y="3342828"/>
              <a:ext cx="431528"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u</a:t>
              </a:r>
              <a:r>
                <a:rPr lang="en-US" baseline="-25000" dirty="0">
                  <a:latin typeface="Corbel" panose="020B0503020204020204" pitchFamily="34" charset="0"/>
                  <a:cs typeface="Arial" panose="020B0604020202020204" pitchFamily="34" charset="0"/>
                </a:rPr>
                <a:t>3</a:t>
              </a:r>
            </a:p>
          </p:txBody>
        </p:sp>
      </p:grpSp>
      <p:grpSp>
        <p:nvGrpSpPr>
          <p:cNvPr id="26" name="Group 25">
            <a:extLst>
              <a:ext uri="{FF2B5EF4-FFF2-40B4-BE49-F238E27FC236}">
                <a16:creationId xmlns:a16="http://schemas.microsoft.com/office/drawing/2014/main" id="{E573E514-08F4-9AF4-2D04-4D85F71DC7D5}"/>
              </a:ext>
            </a:extLst>
          </p:cNvPr>
          <p:cNvGrpSpPr/>
          <p:nvPr/>
        </p:nvGrpSpPr>
        <p:grpSpPr>
          <a:xfrm>
            <a:off x="4204072" y="2914464"/>
            <a:ext cx="495649" cy="461665"/>
            <a:chOff x="2063649" y="3342828"/>
            <a:chExt cx="495649" cy="461665"/>
          </a:xfrm>
        </p:grpSpPr>
        <p:sp>
          <p:nvSpPr>
            <p:cNvPr id="27" name="Oval 26">
              <a:extLst>
                <a:ext uri="{FF2B5EF4-FFF2-40B4-BE49-F238E27FC236}">
                  <a16:creationId xmlns:a16="http://schemas.microsoft.com/office/drawing/2014/main" id="{A72E62C0-1FB4-605D-4B5E-2D88FE70C6AE}"/>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B1CCE69-B7A1-8E19-AD2B-DC88392C7BE9}"/>
                </a:ext>
              </a:extLst>
            </p:cNvPr>
            <p:cNvSpPr/>
            <p:nvPr/>
          </p:nvSpPr>
          <p:spPr>
            <a:xfrm>
              <a:off x="2063649" y="3342828"/>
              <a:ext cx="495649"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w</a:t>
              </a:r>
              <a:r>
                <a:rPr lang="en-US" baseline="-25000" dirty="0">
                  <a:latin typeface="Corbel" panose="020B0503020204020204" pitchFamily="34" charset="0"/>
                  <a:cs typeface="Arial" panose="020B0604020202020204" pitchFamily="34" charset="0"/>
                </a:rPr>
                <a:t>1</a:t>
              </a:r>
            </a:p>
          </p:txBody>
        </p:sp>
      </p:grpSp>
      <p:grpSp>
        <p:nvGrpSpPr>
          <p:cNvPr id="29" name="Group 28">
            <a:extLst>
              <a:ext uri="{FF2B5EF4-FFF2-40B4-BE49-F238E27FC236}">
                <a16:creationId xmlns:a16="http://schemas.microsoft.com/office/drawing/2014/main" id="{68A43042-0E4C-BB1D-6022-0F29A5A79A5A}"/>
              </a:ext>
            </a:extLst>
          </p:cNvPr>
          <p:cNvGrpSpPr/>
          <p:nvPr/>
        </p:nvGrpSpPr>
        <p:grpSpPr>
          <a:xfrm>
            <a:off x="4187597" y="3547083"/>
            <a:ext cx="521298" cy="461665"/>
            <a:chOff x="2050825" y="3342828"/>
            <a:chExt cx="521298" cy="461665"/>
          </a:xfrm>
        </p:grpSpPr>
        <p:sp>
          <p:nvSpPr>
            <p:cNvPr id="30" name="Oval 29">
              <a:extLst>
                <a:ext uri="{FF2B5EF4-FFF2-40B4-BE49-F238E27FC236}">
                  <a16:creationId xmlns:a16="http://schemas.microsoft.com/office/drawing/2014/main" id="{A5C02202-ED0F-13E3-DE81-69F5AA85606A}"/>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4A40694A-C5FD-4C89-F44E-BAF472118A3D}"/>
                </a:ext>
              </a:extLst>
            </p:cNvPr>
            <p:cNvSpPr/>
            <p:nvPr/>
          </p:nvSpPr>
          <p:spPr>
            <a:xfrm>
              <a:off x="2050825" y="3342828"/>
              <a:ext cx="521298"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w</a:t>
              </a:r>
              <a:r>
                <a:rPr lang="en-US" baseline="-25000" dirty="0">
                  <a:latin typeface="Corbel" panose="020B0503020204020204" pitchFamily="34" charset="0"/>
                  <a:cs typeface="Arial" panose="020B0604020202020204" pitchFamily="34" charset="0"/>
                </a:rPr>
                <a:t>2</a:t>
              </a:r>
            </a:p>
          </p:txBody>
        </p:sp>
      </p:grpSp>
      <p:grpSp>
        <p:nvGrpSpPr>
          <p:cNvPr id="32" name="Group 31">
            <a:extLst>
              <a:ext uri="{FF2B5EF4-FFF2-40B4-BE49-F238E27FC236}">
                <a16:creationId xmlns:a16="http://schemas.microsoft.com/office/drawing/2014/main" id="{7F84219E-EBF8-9483-C4E8-629254C00D3F}"/>
              </a:ext>
            </a:extLst>
          </p:cNvPr>
          <p:cNvGrpSpPr/>
          <p:nvPr/>
        </p:nvGrpSpPr>
        <p:grpSpPr>
          <a:xfrm>
            <a:off x="4199620" y="4254969"/>
            <a:ext cx="497251" cy="461665"/>
            <a:chOff x="2062848" y="3342828"/>
            <a:chExt cx="497251" cy="461665"/>
          </a:xfrm>
        </p:grpSpPr>
        <p:sp>
          <p:nvSpPr>
            <p:cNvPr id="33" name="Oval 32">
              <a:extLst>
                <a:ext uri="{FF2B5EF4-FFF2-40B4-BE49-F238E27FC236}">
                  <a16:creationId xmlns:a16="http://schemas.microsoft.com/office/drawing/2014/main" id="{D71E3715-7E10-3404-9FE6-15516016F524}"/>
                </a:ext>
              </a:extLst>
            </p:cNvPr>
            <p:cNvSpPr/>
            <p:nvPr/>
          </p:nvSpPr>
          <p:spPr>
            <a:xfrm>
              <a:off x="2123728" y="3429000"/>
              <a:ext cx="375493" cy="375493"/>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aseline="-25000" dirty="0">
                <a:latin typeface="Corbel" panose="020B0503020204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F485C93C-B079-68C7-4F63-90449E82E638}"/>
                </a:ext>
              </a:extLst>
            </p:cNvPr>
            <p:cNvSpPr/>
            <p:nvPr/>
          </p:nvSpPr>
          <p:spPr>
            <a:xfrm>
              <a:off x="2062848" y="3342828"/>
              <a:ext cx="497251" cy="461665"/>
            </a:xfrm>
            <a:prstGeom prst="rect">
              <a:avLst/>
            </a:prstGeom>
          </p:spPr>
          <p:txBody>
            <a:bodyPr wrap="none">
              <a:spAutoFit/>
            </a:bodyPr>
            <a:lstStyle/>
            <a:p>
              <a:pPr algn="ctr"/>
              <a:r>
                <a:rPr lang="en-US" i="1" dirty="0">
                  <a:latin typeface="Corbel" panose="020B0503020204020204" pitchFamily="34" charset="0"/>
                  <a:cs typeface="Arial" panose="020B0604020202020204" pitchFamily="34" charset="0"/>
                </a:rPr>
                <a:t>w</a:t>
              </a:r>
              <a:r>
                <a:rPr lang="en-US" baseline="-25000" dirty="0">
                  <a:latin typeface="Corbel" panose="020B0503020204020204" pitchFamily="34" charset="0"/>
                  <a:cs typeface="Arial" panose="020B0604020202020204" pitchFamily="34" charset="0"/>
                </a:rPr>
                <a:t>3</a:t>
              </a:r>
            </a:p>
          </p:txBody>
        </p:sp>
      </p:grpSp>
      <p:cxnSp>
        <p:nvCxnSpPr>
          <p:cNvPr id="35" name="Straight Arrow Connector 34">
            <a:extLst>
              <a:ext uri="{FF2B5EF4-FFF2-40B4-BE49-F238E27FC236}">
                <a16:creationId xmlns:a16="http://schemas.microsoft.com/office/drawing/2014/main" id="{8A0DA17D-BC51-601A-7138-E486066D21F0}"/>
              </a:ext>
            </a:extLst>
          </p:cNvPr>
          <p:cNvCxnSpPr>
            <a:cxnSpLocks/>
            <a:stCxn id="15" idx="6"/>
            <a:endCxn id="12" idx="1"/>
          </p:cNvCxnSpPr>
          <p:nvPr/>
        </p:nvCxnSpPr>
        <p:spPr>
          <a:xfrm>
            <a:off x="1210643" y="3188383"/>
            <a:ext cx="1432315" cy="499862"/>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5074A1D-9470-1EF2-C0E0-ABDC92220D39}"/>
              </a:ext>
            </a:extLst>
          </p:cNvPr>
          <p:cNvCxnSpPr>
            <a:cxnSpLocks/>
            <a:stCxn id="19" idx="6"/>
            <a:endCxn id="12" idx="2"/>
          </p:cNvCxnSpPr>
          <p:nvPr/>
        </p:nvCxnSpPr>
        <p:spPr>
          <a:xfrm>
            <a:off x="1206992" y="3821002"/>
            <a:ext cx="1380976" cy="0"/>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BFED1B9-8053-02AD-FAB2-97C024569B48}"/>
              </a:ext>
            </a:extLst>
          </p:cNvPr>
          <p:cNvCxnSpPr>
            <a:cxnSpLocks/>
            <a:stCxn id="25" idx="3"/>
            <a:endCxn id="12" idx="3"/>
          </p:cNvCxnSpPr>
          <p:nvPr/>
        </p:nvCxnSpPr>
        <p:spPr>
          <a:xfrm flipV="1">
            <a:off x="1235009" y="3953758"/>
            <a:ext cx="1407949" cy="532044"/>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10BF513-237F-C5D3-A837-EABA29042A02}"/>
              </a:ext>
            </a:extLst>
          </p:cNvPr>
          <p:cNvCxnSpPr>
            <a:cxnSpLocks/>
            <a:stCxn id="12" idx="7"/>
            <a:endCxn id="27" idx="2"/>
          </p:cNvCxnSpPr>
          <p:nvPr/>
        </p:nvCxnSpPr>
        <p:spPr>
          <a:xfrm flipV="1">
            <a:off x="2908471" y="3188383"/>
            <a:ext cx="1355680" cy="499862"/>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EE17D59-7EA2-4D5A-B9AA-447E40AD4A6E}"/>
              </a:ext>
            </a:extLst>
          </p:cNvPr>
          <p:cNvCxnSpPr>
            <a:cxnSpLocks/>
            <a:stCxn id="12" idx="6"/>
            <a:endCxn id="30" idx="2"/>
          </p:cNvCxnSpPr>
          <p:nvPr/>
        </p:nvCxnSpPr>
        <p:spPr>
          <a:xfrm>
            <a:off x="2963461" y="3821002"/>
            <a:ext cx="1297039" cy="0"/>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72E19D6B-1344-5AB7-AA71-F258A1EEB88D}"/>
              </a:ext>
            </a:extLst>
          </p:cNvPr>
          <p:cNvCxnSpPr>
            <a:cxnSpLocks/>
            <a:stCxn id="12" idx="5"/>
            <a:endCxn id="33" idx="2"/>
          </p:cNvCxnSpPr>
          <p:nvPr/>
        </p:nvCxnSpPr>
        <p:spPr>
          <a:xfrm>
            <a:off x="2908471" y="3953758"/>
            <a:ext cx="1352029" cy="575130"/>
          </a:xfrm>
          <a:prstGeom prst="straightConnector1">
            <a:avLst/>
          </a:prstGeom>
          <a:ln>
            <a:solidFill>
              <a:schemeClr val="tx1"/>
            </a:solidFill>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AE3AD3AE-C41C-84D5-3310-BBF0A1A55682}"/>
              </a:ext>
            </a:extLst>
          </p:cNvPr>
          <p:cNvSpPr txBox="1"/>
          <p:nvPr/>
        </p:nvSpPr>
        <p:spPr>
          <a:xfrm>
            <a:off x="1205202" y="2781707"/>
            <a:ext cx="612668" cy="461665"/>
          </a:xfrm>
          <a:prstGeom prst="rect">
            <a:avLst/>
          </a:prstGeom>
          <a:noFill/>
        </p:spPr>
        <p:txBody>
          <a:bodyPr wrap="none" rtlCol="0">
            <a:spAutoFit/>
          </a:bodyPr>
          <a:lstStyle/>
          <a:p>
            <a:r>
              <a:rPr lang="en-US" dirty="0">
                <a:solidFill>
                  <a:srgbClr val="FF0000"/>
                </a:solidFill>
              </a:rPr>
              <a:t>0.5</a:t>
            </a:r>
          </a:p>
        </p:txBody>
      </p:sp>
      <p:sp>
        <p:nvSpPr>
          <p:cNvPr id="42" name="TextBox 41">
            <a:extLst>
              <a:ext uri="{FF2B5EF4-FFF2-40B4-BE49-F238E27FC236}">
                <a16:creationId xmlns:a16="http://schemas.microsoft.com/office/drawing/2014/main" id="{E199FA2D-8193-B317-EEA0-799E5A4B4EE0}"/>
              </a:ext>
            </a:extLst>
          </p:cNvPr>
          <p:cNvSpPr txBox="1"/>
          <p:nvPr/>
        </p:nvSpPr>
        <p:spPr>
          <a:xfrm>
            <a:off x="1195282" y="3769608"/>
            <a:ext cx="356188" cy="461665"/>
          </a:xfrm>
          <a:prstGeom prst="rect">
            <a:avLst/>
          </a:prstGeom>
          <a:noFill/>
        </p:spPr>
        <p:txBody>
          <a:bodyPr wrap="none" rtlCol="0">
            <a:spAutoFit/>
          </a:bodyPr>
          <a:lstStyle/>
          <a:p>
            <a:r>
              <a:rPr lang="en-US" dirty="0">
                <a:solidFill>
                  <a:srgbClr val="FF0000"/>
                </a:solidFill>
              </a:rPr>
              <a:t>1</a:t>
            </a:r>
          </a:p>
        </p:txBody>
      </p:sp>
      <p:sp>
        <p:nvSpPr>
          <p:cNvPr id="43" name="TextBox 42">
            <a:extLst>
              <a:ext uri="{FF2B5EF4-FFF2-40B4-BE49-F238E27FC236}">
                <a16:creationId xmlns:a16="http://schemas.microsoft.com/office/drawing/2014/main" id="{C7C18458-107A-BA68-B1DC-BEBC1D514A98}"/>
              </a:ext>
            </a:extLst>
          </p:cNvPr>
          <p:cNvSpPr txBox="1"/>
          <p:nvPr/>
        </p:nvSpPr>
        <p:spPr>
          <a:xfrm>
            <a:off x="1174131" y="4458960"/>
            <a:ext cx="612668" cy="461665"/>
          </a:xfrm>
          <a:prstGeom prst="rect">
            <a:avLst/>
          </a:prstGeom>
          <a:noFill/>
        </p:spPr>
        <p:txBody>
          <a:bodyPr wrap="none" rtlCol="0">
            <a:spAutoFit/>
          </a:bodyPr>
          <a:lstStyle/>
          <a:p>
            <a:r>
              <a:rPr lang="en-US" dirty="0">
                <a:solidFill>
                  <a:srgbClr val="FF0000"/>
                </a:solidFill>
              </a:rPr>
              <a:t>1.5</a:t>
            </a:r>
          </a:p>
        </p:txBody>
      </p:sp>
      <p:sp>
        <p:nvSpPr>
          <p:cNvPr id="44" name="Rectangle 43">
            <a:extLst>
              <a:ext uri="{FF2B5EF4-FFF2-40B4-BE49-F238E27FC236}">
                <a16:creationId xmlns:a16="http://schemas.microsoft.com/office/drawing/2014/main" id="{FFA14F0C-25EC-F8A2-EF87-390889934672}"/>
              </a:ext>
            </a:extLst>
          </p:cNvPr>
          <p:cNvSpPr/>
          <p:nvPr/>
        </p:nvSpPr>
        <p:spPr>
          <a:xfrm>
            <a:off x="2158364" y="4048033"/>
            <a:ext cx="1287532" cy="769441"/>
          </a:xfrm>
          <a:prstGeom prst="rect">
            <a:avLst/>
          </a:prstGeom>
        </p:spPr>
        <p:txBody>
          <a:bodyPr wrap="none">
            <a:spAutoFit/>
          </a:bodyPr>
          <a:lstStyle/>
          <a:p>
            <a:pPr algn="ctr"/>
            <a:r>
              <a:rPr lang="en-US" altLang="zh-CN" b="1" dirty="0">
                <a:solidFill>
                  <a:srgbClr val="00B050"/>
                </a:solidFill>
                <a:latin typeface="Times New Roman" charset="0"/>
                <a:ea typeface="Times New Roman" charset="0"/>
                <a:cs typeface="Times New Roman" charset="0"/>
              </a:rPr>
              <a:t>3</a:t>
            </a:r>
          </a:p>
          <a:p>
            <a:endParaRPr lang="en-US" altLang="zh-CN" sz="800" b="1" dirty="0">
              <a:solidFill>
                <a:srgbClr val="00B050"/>
              </a:solidFill>
              <a:latin typeface="Times New Roman" charset="0"/>
              <a:ea typeface="Times New Roman" charset="0"/>
              <a:cs typeface="Times New Roman" charset="0"/>
            </a:endParaRPr>
          </a:p>
          <a:p>
            <a:r>
              <a:rPr lang="en-US" altLang="zh-CN" b="1" dirty="0">
                <a:solidFill>
                  <a:srgbClr val="00B050"/>
                </a:solidFill>
                <a:latin typeface="Times New Roman" charset="0"/>
                <a:ea typeface="Times New Roman" charset="0"/>
                <a:cs typeface="Times New Roman" charset="0"/>
              </a:rPr>
              <a:t>summation</a:t>
            </a:r>
            <a:endParaRPr lang="en-US" dirty="0">
              <a:solidFill>
                <a:srgbClr val="00B050"/>
              </a:solidFill>
            </a:endParaRPr>
          </a:p>
        </p:txBody>
      </p:sp>
      <p:sp>
        <p:nvSpPr>
          <p:cNvPr id="45" name="TextBox 44">
            <a:extLst>
              <a:ext uri="{FF2B5EF4-FFF2-40B4-BE49-F238E27FC236}">
                <a16:creationId xmlns:a16="http://schemas.microsoft.com/office/drawing/2014/main" id="{998AB445-5E58-2290-A3B8-0FDF5DCB9464}"/>
              </a:ext>
            </a:extLst>
          </p:cNvPr>
          <p:cNvSpPr txBox="1"/>
          <p:nvPr/>
        </p:nvSpPr>
        <p:spPr>
          <a:xfrm>
            <a:off x="3083318" y="3722925"/>
            <a:ext cx="356188" cy="461665"/>
          </a:xfrm>
          <a:prstGeom prst="rect">
            <a:avLst/>
          </a:prstGeom>
          <a:noFill/>
        </p:spPr>
        <p:txBody>
          <a:bodyPr wrap="none" rtlCol="0">
            <a:spAutoFit/>
          </a:bodyPr>
          <a:lstStyle/>
          <a:p>
            <a:r>
              <a:rPr lang="en-US" dirty="0">
                <a:solidFill>
                  <a:srgbClr val="00B050"/>
                </a:solidFill>
              </a:rPr>
              <a:t>1</a:t>
            </a:r>
          </a:p>
        </p:txBody>
      </p:sp>
      <p:sp>
        <p:nvSpPr>
          <p:cNvPr id="46" name="TextBox 45">
            <a:extLst>
              <a:ext uri="{FF2B5EF4-FFF2-40B4-BE49-F238E27FC236}">
                <a16:creationId xmlns:a16="http://schemas.microsoft.com/office/drawing/2014/main" id="{BC798E49-B27F-61DE-E7C1-199FA842EE7B}"/>
              </a:ext>
            </a:extLst>
          </p:cNvPr>
          <p:cNvSpPr txBox="1"/>
          <p:nvPr/>
        </p:nvSpPr>
        <p:spPr>
          <a:xfrm>
            <a:off x="2875660" y="3998377"/>
            <a:ext cx="356188" cy="461665"/>
          </a:xfrm>
          <a:prstGeom prst="rect">
            <a:avLst/>
          </a:prstGeom>
          <a:noFill/>
        </p:spPr>
        <p:txBody>
          <a:bodyPr wrap="square" rtlCol="0">
            <a:spAutoFit/>
          </a:bodyPr>
          <a:lstStyle/>
          <a:p>
            <a:r>
              <a:rPr lang="en-US" dirty="0">
                <a:solidFill>
                  <a:srgbClr val="00B050"/>
                </a:solidFill>
              </a:rPr>
              <a:t>1</a:t>
            </a:r>
          </a:p>
        </p:txBody>
      </p:sp>
      <p:sp>
        <p:nvSpPr>
          <p:cNvPr id="47" name="TextBox 46">
            <a:extLst>
              <a:ext uri="{FF2B5EF4-FFF2-40B4-BE49-F238E27FC236}">
                <a16:creationId xmlns:a16="http://schemas.microsoft.com/office/drawing/2014/main" id="{76747674-2AB8-A865-8E3D-AF05C95B1719}"/>
              </a:ext>
            </a:extLst>
          </p:cNvPr>
          <p:cNvSpPr txBox="1"/>
          <p:nvPr/>
        </p:nvSpPr>
        <p:spPr>
          <a:xfrm>
            <a:off x="2825058" y="3220581"/>
            <a:ext cx="356188" cy="461665"/>
          </a:xfrm>
          <a:prstGeom prst="rect">
            <a:avLst/>
          </a:prstGeom>
          <a:noFill/>
        </p:spPr>
        <p:txBody>
          <a:bodyPr wrap="none" rtlCol="0">
            <a:spAutoFit/>
          </a:bodyPr>
          <a:lstStyle/>
          <a:p>
            <a:r>
              <a:rPr lang="en-US" dirty="0">
                <a:solidFill>
                  <a:srgbClr val="00B050"/>
                </a:solidFill>
              </a:rPr>
              <a:t>1</a:t>
            </a:r>
          </a:p>
        </p:txBody>
      </p:sp>
      <p:sp>
        <p:nvSpPr>
          <p:cNvPr id="48" name="TextBox 47">
            <a:extLst>
              <a:ext uri="{FF2B5EF4-FFF2-40B4-BE49-F238E27FC236}">
                <a16:creationId xmlns:a16="http://schemas.microsoft.com/office/drawing/2014/main" id="{A820CB5B-5263-3E69-7704-36C053DBE17F}"/>
              </a:ext>
            </a:extLst>
          </p:cNvPr>
          <p:cNvSpPr txBox="1"/>
          <p:nvPr/>
        </p:nvSpPr>
        <p:spPr>
          <a:xfrm>
            <a:off x="703422" y="5498879"/>
            <a:ext cx="4308980" cy="369332"/>
          </a:xfrm>
          <a:prstGeom prst="rect">
            <a:avLst/>
          </a:prstGeom>
          <a:noFill/>
        </p:spPr>
        <p:txBody>
          <a:bodyPr wrap="square">
            <a:spAutoFit/>
          </a:bodyPr>
          <a:lstStyle/>
          <a:p>
            <a:r>
              <a:rPr lang="en-US" altLang="zh-CN" b="1" dirty="0">
                <a:solidFill>
                  <a:srgbClr val="C00000"/>
                </a:solidFill>
                <a:latin typeface="Times New Roman" panose="02020603050405020304" pitchFamily="18" charset="0"/>
                <a:cs typeface="Times New Roman" panose="02020603050405020304" pitchFamily="18" charset="0"/>
              </a:rPr>
              <a:t>Simplified</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Illustration</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Without</a:t>
            </a:r>
            <a:r>
              <a:rPr lang="zh-CN" altLang="en-US" b="1" dirty="0">
                <a:solidFill>
                  <a:srgbClr val="C00000"/>
                </a:solidFill>
                <a:latin typeface="Times New Roman" panose="02020603050405020304" pitchFamily="18" charset="0"/>
                <a:cs typeface="Times New Roman" panose="02020603050405020304" pitchFamily="18" charset="0"/>
              </a:rPr>
              <a:t> </a:t>
            </a:r>
            <a:r>
              <a:rPr lang="en-US" altLang="zh-CN" b="1" dirty="0">
                <a:solidFill>
                  <a:srgbClr val="C00000"/>
                </a:solidFill>
                <a:latin typeface="Times New Roman" panose="02020603050405020304" pitchFamily="18" charset="0"/>
                <a:cs typeface="Times New Roman" panose="02020603050405020304" pitchFamily="18" charset="0"/>
              </a:rPr>
              <a:t>Damping</a:t>
            </a:r>
            <a:r>
              <a:rPr lang="zh-CN" altLang="en-US" b="1" dirty="0">
                <a:solidFill>
                  <a:srgbClr val="C00000"/>
                </a:solidFill>
                <a:latin typeface="Times New Roman" panose="02020603050405020304" pitchFamily="18" charset="0"/>
                <a:cs typeface="Times New Roman" panose="02020603050405020304" pitchFamily="18" charset="0"/>
              </a:rPr>
              <a:t> </a:t>
            </a:r>
            <a:endParaRPr lang="en-US" dirty="0"/>
          </a:p>
        </p:txBody>
      </p:sp>
      <p:pic>
        <p:nvPicPr>
          <p:cNvPr id="49" name="Picture 48">
            <a:extLst>
              <a:ext uri="{FF2B5EF4-FFF2-40B4-BE49-F238E27FC236}">
                <a16:creationId xmlns:a16="http://schemas.microsoft.com/office/drawing/2014/main" id="{44E52C76-7E3B-70D3-BF56-F2499EE6925C}"/>
              </a:ext>
            </a:extLst>
          </p:cNvPr>
          <p:cNvPicPr>
            <a:picLocks noChangeAspect="1"/>
          </p:cNvPicPr>
          <p:nvPr/>
        </p:nvPicPr>
        <p:blipFill>
          <a:blip r:embed="rId5"/>
          <a:stretch>
            <a:fillRect/>
          </a:stretch>
        </p:blipFill>
        <p:spPr>
          <a:xfrm>
            <a:off x="7906853" y="5789518"/>
            <a:ext cx="2133600" cy="784242"/>
          </a:xfrm>
          <a:prstGeom prst="rect">
            <a:avLst/>
          </a:prstGeom>
        </p:spPr>
      </p:pic>
      <p:pic>
        <p:nvPicPr>
          <p:cNvPr id="50" name="Picture 49">
            <a:extLst>
              <a:ext uri="{FF2B5EF4-FFF2-40B4-BE49-F238E27FC236}">
                <a16:creationId xmlns:a16="http://schemas.microsoft.com/office/drawing/2014/main" id="{4E618FE8-3E95-D0DC-0214-B2D4A6E4BD29}"/>
              </a:ext>
            </a:extLst>
          </p:cNvPr>
          <p:cNvPicPr>
            <a:picLocks noChangeAspect="1"/>
          </p:cNvPicPr>
          <p:nvPr/>
        </p:nvPicPr>
        <p:blipFill>
          <a:blip r:embed="rId6"/>
          <a:stretch>
            <a:fillRect/>
          </a:stretch>
        </p:blipFill>
        <p:spPr>
          <a:xfrm>
            <a:off x="10195636" y="2821927"/>
            <a:ext cx="1292942" cy="1555841"/>
          </a:xfrm>
          <a:prstGeom prst="rect">
            <a:avLst/>
          </a:prstGeom>
        </p:spPr>
      </p:pic>
      <p:pic>
        <p:nvPicPr>
          <p:cNvPr id="51" name="Picture 50">
            <a:extLst>
              <a:ext uri="{FF2B5EF4-FFF2-40B4-BE49-F238E27FC236}">
                <a16:creationId xmlns:a16="http://schemas.microsoft.com/office/drawing/2014/main" id="{12C0009D-C1C0-2DA8-C28E-F3C5BBE885C9}"/>
              </a:ext>
            </a:extLst>
          </p:cNvPr>
          <p:cNvPicPr>
            <a:picLocks noChangeAspect="1"/>
          </p:cNvPicPr>
          <p:nvPr/>
        </p:nvPicPr>
        <p:blipFill rotWithShape="1">
          <a:blip r:embed="rId7"/>
          <a:srcRect l="28671" t="33394" r="25116" b="38825"/>
          <a:stretch/>
        </p:blipFill>
        <p:spPr>
          <a:xfrm>
            <a:off x="5530636" y="5753984"/>
            <a:ext cx="2429310" cy="1094184"/>
          </a:xfrm>
          <a:prstGeom prst="rect">
            <a:avLst/>
          </a:prstGeom>
        </p:spPr>
      </p:pic>
      <p:pic>
        <p:nvPicPr>
          <p:cNvPr id="52" name="Picture 51">
            <a:extLst>
              <a:ext uri="{FF2B5EF4-FFF2-40B4-BE49-F238E27FC236}">
                <a16:creationId xmlns:a16="http://schemas.microsoft.com/office/drawing/2014/main" id="{B04AEA68-476C-1638-F687-4BE7EACFEDD5}"/>
              </a:ext>
            </a:extLst>
          </p:cNvPr>
          <p:cNvPicPr>
            <a:picLocks noChangeAspect="1"/>
          </p:cNvPicPr>
          <p:nvPr/>
        </p:nvPicPr>
        <p:blipFill>
          <a:blip r:embed="rId8"/>
          <a:stretch>
            <a:fillRect/>
          </a:stretch>
        </p:blipFill>
        <p:spPr>
          <a:xfrm>
            <a:off x="10040453" y="4689792"/>
            <a:ext cx="1889693" cy="1350780"/>
          </a:xfrm>
          <a:prstGeom prst="rect">
            <a:avLst/>
          </a:prstGeom>
        </p:spPr>
      </p:pic>
    </p:spTree>
    <p:extLst>
      <p:ext uri="{BB962C8B-B14F-4D97-AF65-F5344CB8AC3E}">
        <p14:creationId xmlns:p14="http://schemas.microsoft.com/office/powerpoint/2010/main" val="117638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0" presetClass="path" presetSubtype="0" accel="50000" decel="50000" fill="hold" grpId="0" nodeType="withEffect">
                                  <p:stCondLst>
                                    <p:cond delay="0"/>
                                  </p:stCondLst>
                                  <p:childTnLst>
                                    <p:animMotion origin="layout" path="M -0.00091 -0.00116 L 0.09974 0.0713 " pathEditMode="relative" rAng="0" ptsTypes="AA">
                                      <p:cBhvr>
                                        <p:cTn id="12" dur="2000" fill="hold"/>
                                        <p:tgtEl>
                                          <p:spTgt spid="41"/>
                                        </p:tgtEl>
                                        <p:attrNameLst>
                                          <p:attrName>ppt_x</p:attrName>
                                          <p:attrName>ppt_y</p:attrName>
                                        </p:attrNameLst>
                                      </p:cBhvr>
                                      <p:rCtr x="5026" y="3611"/>
                                    </p:animMotion>
                                  </p:childTnLst>
                                </p:cTn>
                              </p:par>
                              <p:par>
                                <p:cTn id="13" presetID="0" presetClass="path" presetSubtype="0" accel="50000" decel="50000" fill="hold" grpId="0" nodeType="withEffect">
                                  <p:stCondLst>
                                    <p:cond delay="0"/>
                                  </p:stCondLst>
                                  <p:childTnLst>
                                    <p:animMotion origin="layout" path="M -2.08333E-7 -3.33333E-6 L 0.09036 -0.00902 " pathEditMode="relative" rAng="0" ptsTypes="AA">
                                      <p:cBhvr>
                                        <p:cTn id="14" dur="2000" fill="hold"/>
                                        <p:tgtEl>
                                          <p:spTgt spid="42"/>
                                        </p:tgtEl>
                                        <p:attrNameLst>
                                          <p:attrName>ppt_x</p:attrName>
                                          <p:attrName>ppt_y</p:attrName>
                                        </p:attrNameLst>
                                      </p:cBhvr>
                                      <p:rCtr x="4518" y="-463"/>
                                    </p:animMotion>
                                  </p:childTnLst>
                                </p:cTn>
                              </p:par>
                              <p:par>
                                <p:cTn id="15" presetID="0" presetClass="path" presetSubtype="0" accel="50000" decel="50000" fill="hold" grpId="0" nodeType="withEffect">
                                  <p:stCondLst>
                                    <p:cond delay="0"/>
                                  </p:stCondLst>
                                  <p:childTnLst>
                                    <p:animMotion origin="layout" path="M -0.00091 0.00416 L 0.09284 -0.06551 " pathEditMode="relative" rAng="0" ptsTypes="AA">
                                      <p:cBhvr>
                                        <p:cTn id="16" dur="2000" fill="hold"/>
                                        <p:tgtEl>
                                          <p:spTgt spid="43"/>
                                        </p:tgtEl>
                                        <p:attrNameLst>
                                          <p:attrName>ppt_x</p:attrName>
                                          <p:attrName>ppt_y</p:attrName>
                                        </p:attrNameLst>
                                      </p:cBhvr>
                                      <p:rCtr x="4688" y="-3495"/>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0" presetClass="path" presetSubtype="0" accel="50000" decel="50000" fill="hold" grpId="0" nodeType="withEffect">
                                  <p:stCondLst>
                                    <p:cond delay="0"/>
                                  </p:stCondLst>
                                  <p:childTnLst>
                                    <p:animMotion origin="layout" path="M 2.08333E-6 1.11111E-6 L 0.07591 0.00417 " pathEditMode="relative" rAng="0" ptsTypes="AA">
                                      <p:cBhvr>
                                        <p:cTn id="36" dur="2000" fill="hold"/>
                                        <p:tgtEl>
                                          <p:spTgt spid="45"/>
                                        </p:tgtEl>
                                        <p:attrNameLst>
                                          <p:attrName>ppt_x</p:attrName>
                                          <p:attrName>ppt_y</p:attrName>
                                        </p:attrNameLst>
                                      </p:cBhvr>
                                      <p:rCtr x="3789" y="208"/>
                                    </p:animMotion>
                                  </p:childTnLst>
                                </p:cTn>
                              </p:par>
                              <p:par>
                                <p:cTn id="37" presetID="0" presetClass="path" presetSubtype="0" accel="50000" decel="50000" fill="hold" grpId="0" nodeType="withEffect">
                                  <p:stCondLst>
                                    <p:cond delay="0"/>
                                  </p:stCondLst>
                                  <p:childTnLst>
                                    <p:animMotion origin="layout" path="M -0.00807 -0.0051 L 0.09128 0.0787 " pathEditMode="relative" rAng="0" ptsTypes="AA">
                                      <p:cBhvr>
                                        <p:cTn id="38" dur="2000" fill="hold"/>
                                        <p:tgtEl>
                                          <p:spTgt spid="46"/>
                                        </p:tgtEl>
                                        <p:attrNameLst>
                                          <p:attrName>ppt_x</p:attrName>
                                          <p:attrName>ppt_y</p:attrName>
                                        </p:attrNameLst>
                                      </p:cBhvr>
                                      <p:rCtr x="4961" y="4190"/>
                                    </p:animMotion>
                                  </p:childTnLst>
                                </p:cTn>
                              </p:par>
                              <p:par>
                                <p:cTn id="39" presetID="0" presetClass="path" presetSubtype="0" accel="50000" decel="50000" fill="hold" grpId="0" nodeType="withEffect">
                                  <p:stCondLst>
                                    <p:cond delay="0"/>
                                  </p:stCondLst>
                                  <p:childTnLst>
                                    <p:animMotion origin="layout" path="M -0.00468 0.00324 L 0.09818 -0.07222 " pathEditMode="relative" rAng="0" ptsTypes="AA">
                                      <p:cBhvr>
                                        <p:cTn id="40" dur="2000" fill="hold"/>
                                        <p:tgtEl>
                                          <p:spTgt spid="47"/>
                                        </p:tgtEl>
                                        <p:attrNameLst>
                                          <p:attrName>ppt_x</p:attrName>
                                          <p:attrName>ppt_y</p:attrName>
                                        </p:attrNameLst>
                                      </p:cBhvr>
                                      <p:rCtr x="5143" y="-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41" grpId="2"/>
      <p:bldP spid="42" grpId="0"/>
      <p:bldP spid="42" grpId="1"/>
      <p:bldP spid="42" grpId="2"/>
      <p:bldP spid="43" grpId="0"/>
      <p:bldP spid="43" grpId="1"/>
      <p:bldP spid="43" grpId="2"/>
      <p:bldP spid="44" grpId="0"/>
      <p:bldP spid="45" grpId="0"/>
      <p:bldP spid="45" grpId="1"/>
      <p:bldP spid="46" grpId="0"/>
      <p:bldP spid="46" grpId="1"/>
      <p:bldP spid="47" grpId="0"/>
      <p:bldP spid="4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ABC-C465-09E8-1377-1E775D02DD15}"/>
              </a:ext>
            </a:extLst>
          </p:cNvPr>
          <p:cNvSpPr>
            <a:spLocks noGrp="1"/>
          </p:cNvSpPr>
          <p:nvPr>
            <p:ph type="title"/>
          </p:nvPr>
        </p:nvSpPr>
        <p:spPr/>
        <p:txBody>
          <a:bodyPr>
            <a:normAutofit fontScale="90000"/>
          </a:bodyPr>
          <a:lstStyle/>
          <a:p>
            <a:r>
              <a:rPr lang="en-US" dirty="0"/>
              <a:t>Graph Neural Networks (GNNs)</a:t>
            </a:r>
          </a:p>
        </p:txBody>
      </p:sp>
      <p:sp>
        <p:nvSpPr>
          <p:cNvPr id="76" name="TextBox 75">
            <a:extLst>
              <a:ext uri="{FF2B5EF4-FFF2-40B4-BE49-F238E27FC236}">
                <a16:creationId xmlns:a16="http://schemas.microsoft.com/office/drawing/2014/main" id="{F1B8B8D8-DAB1-DBC4-85B0-C75EBA8C0BB4}"/>
              </a:ext>
            </a:extLst>
          </p:cNvPr>
          <p:cNvSpPr txBox="1"/>
          <p:nvPr/>
        </p:nvSpPr>
        <p:spPr>
          <a:xfrm>
            <a:off x="1039091" y="5178912"/>
            <a:ext cx="1695849" cy="369332"/>
          </a:xfrm>
          <a:prstGeom prst="rect">
            <a:avLst/>
          </a:prstGeom>
          <a:noFill/>
        </p:spPr>
        <p:txBody>
          <a:bodyPr wrap="none" rtlCol="0">
            <a:spAutoFit/>
          </a:bodyPr>
          <a:lstStyle/>
          <a:p>
            <a:r>
              <a:rPr lang="en-US" b="1" dirty="0"/>
              <a:t>Original Graph</a:t>
            </a:r>
          </a:p>
        </p:txBody>
      </p:sp>
      <p:grpSp>
        <p:nvGrpSpPr>
          <p:cNvPr id="3" name="Group 2">
            <a:extLst>
              <a:ext uri="{FF2B5EF4-FFF2-40B4-BE49-F238E27FC236}">
                <a16:creationId xmlns:a16="http://schemas.microsoft.com/office/drawing/2014/main" id="{AA1B82A1-E538-79ED-7BB7-BBF0B2B0A48E}"/>
              </a:ext>
            </a:extLst>
          </p:cNvPr>
          <p:cNvGrpSpPr/>
          <p:nvPr/>
        </p:nvGrpSpPr>
        <p:grpSpPr>
          <a:xfrm>
            <a:off x="4255015" y="3312401"/>
            <a:ext cx="374073" cy="379724"/>
            <a:chOff x="4810991" y="2421082"/>
            <a:chExt cx="374073" cy="379724"/>
          </a:xfrm>
        </p:grpSpPr>
        <p:sp>
          <p:nvSpPr>
            <p:cNvPr id="6" name="Oval 5">
              <a:extLst>
                <a:ext uri="{FF2B5EF4-FFF2-40B4-BE49-F238E27FC236}">
                  <a16:creationId xmlns:a16="http://schemas.microsoft.com/office/drawing/2014/main" id="{746F35B4-5865-5358-99A9-25010383FC8C}"/>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34CBC2-1713-9935-276B-F058CC22A0A8}"/>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p:cxnSp>
        <p:nvCxnSpPr>
          <p:cNvPr id="18" name="Straight Arrow Connector 17">
            <a:extLst>
              <a:ext uri="{FF2B5EF4-FFF2-40B4-BE49-F238E27FC236}">
                <a16:creationId xmlns:a16="http://schemas.microsoft.com/office/drawing/2014/main" id="{C5891EB5-277F-1043-A558-7480F3D270E7}"/>
              </a:ext>
            </a:extLst>
          </p:cNvPr>
          <p:cNvCxnSpPr>
            <a:cxnSpLocks/>
            <a:stCxn id="6" idx="6"/>
          </p:cNvCxnSpPr>
          <p:nvPr/>
        </p:nvCxnSpPr>
        <p:spPr>
          <a:xfrm>
            <a:off x="4629088" y="3499438"/>
            <a:ext cx="580847" cy="8021"/>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90F199C-01B5-0A65-9D1A-301DDFE5A64D}"/>
              </a:ext>
            </a:extLst>
          </p:cNvPr>
          <p:cNvSpPr/>
          <p:nvPr/>
        </p:nvSpPr>
        <p:spPr>
          <a:xfrm>
            <a:off x="5211749" y="3312400"/>
            <a:ext cx="600857" cy="37407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479BFFAE-C45D-78FF-8ED3-067B41D99E10}"/>
              </a:ext>
            </a:extLst>
          </p:cNvPr>
          <p:cNvCxnSpPr>
            <a:cxnSpLocks/>
          </p:cNvCxnSpPr>
          <p:nvPr/>
        </p:nvCxnSpPr>
        <p:spPr>
          <a:xfrm flipV="1">
            <a:off x="6717481" y="2743197"/>
            <a:ext cx="608979" cy="756239"/>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259356C5-1732-386C-3225-B0E268DFC0D3}"/>
                  </a:ext>
                </a:extLst>
              </p:cNvPr>
              <p:cNvSpPr txBox="1"/>
              <p:nvPr/>
            </p:nvSpPr>
            <p:spPr>
              <a:xfrm>
                <a:off x="7300142" y="2465375"/>
                <a:ext cx="766492" cy="46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0,2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36" name="TextBox 35">
                <a:extLst>
                  <a:ext uri="{FF2B5EF4-FFF2-40B4-BE49-F238E27FC236}">
                    <a16:creationId xmlns:a16="http://schemas.microsoft.com/office/drawing/2014/main" id="{259356C5-1732-386C-3225-B0E268DFC0D3}"/>
                  </a:ext>
                </a:extLst>
              </p:cNvPr>
              <p:cNvSpPr txBox="1">
                <a:spLocks noRot="1" noChangeAspect="1" noMove="1" noResize="1" noEditPoints="1" noAdjustHandles="1" noChangeArrowheads="1" noChangeShapeType="1" noTextEdit="1"/>
              </p:cNvSpPr>
              <p:nvPr/>
            </p:nvSpPr>
            <p:spPr>
              <a:xfrm>
                <a:off x="7300142" y="2465375"/>
                <a:ext cx="766492" cy="46121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9B39170-A378-6585-416B-36D638563A4A}"/>
                  </a:ext>
                </a:extLst>
              </p:cNvPr>
              <p:cNvSpPr txBox="1"/>
              <p:nvPr/>
            </p:nvSpPr>
            <p:spPr>
              <a:xfrm>
                <a:off x="7300142" y="3312801"/>
                <a:ext cx="766492" cy="46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1,2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39" name="TextBox 38">
                <a:extLst>
                  <a:ext uri="{FF2B5EF4-FFF2-40B4-BE49-F238E27FC236}">
                    <a16:creationId xmlns:a16="http://schemas.microsoft.com/office/drawing/2014/main" id="{C9B39170-A378-6585-416B-36D638563A4A}"/>
                  </a:ext>
                </a:extLst>
              </p:cNvPr>
              <p:cNvSpPr txBox="1">
                <a:spLocks noRot="1" noChangeAspect="1" noMove="1" noResize="1" noEditPoints="1" noAdjustHandles="1" noChangeArrowheads="1" noChangeShapeType="1" noTextEdit="1"/>
              </p:cNvSpPr>
              <p:nvPr/>
            </p:nvSpPr>
            <p:spPr>
              <a:xfrm>
                <a:off x="7300142" y="3312801"/>
                <a:ext cx="766492" cy="4612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9BD691BB-7FEB-A701-EF33-9703248ECB8B}"/>
                  </a:ext>
                </a:extLst>
              </p:cNvPr>
              <p:cNvSpPr txBox="1"/>
              <p:nvPr/>
            </p:nvSpPr>
            <p:spPr>
              <a:xfrm>
                <a:off x="7374951" y="4201791"/>
                <a:ext cx="766492" cy="4612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3,2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45" name="TextBox 44">
                <a:extLst>
                  <a:ext uri="{FF2B5EF4-FFF2-40B4-BE49-F238E27FC236}">
                    <a16:creationId xmlns:a16="http://schemas.microsoft.com/office/drawing/2014/main" id="{9BD691BB-7FEB-A701-EF33-9703248ECB8B}"/>
                  </a:ext>
                </a:extLst>
              </p:cNvPr>
              <p:cNvSpPr txBox="1">
                <a:spLocks noRot="1" noChangeAspect="1" noMove="1" noResize="1" noEditPoints="1" noAdjustHandles="1" noChangeArrowheads="1" noChangeShapeType="1" noTextEdit="1"/>
              </p:cNvSpPr>
              <p:nvPr/>
            </p:nvSpPr>
            <p:spPr>
              <a:xfrm>
                <a:off x="7374951" y="4201791"/>
                <a:ext cx="766492" cy="461217"/>
              </a:xfrm>
              <a:prstGeom prst="rect">
                <a:avLst/>
              </a:prstGeom>
              <a:blipFill>
                <a:blip r:embed="rId5"/>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AE79682-4938-F24E-9300-2376AA6F1168}"/>
              </a:ext>
            </a:extLst>
          </p:cNvPr>
          <p:cNvCxnSpPr>
            <a:cxnSpLocks/>
          </p:cNvCxnSpPr>
          <p:nvPr/>
        </p:nvCxnSpPr>
        <p:spPr>
          <a:xfrm>
            <a:off x="6735677" y="3505520"/>
            <a:ext cx="632347" cy="6604"/>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451BC27C-1849-95C4-6CDE-FEE16413DA74}"/>
              </a:ext>
            </a:extLst>
          </p:cNvPr>
          <p:cNvCxnSpPr>
            <a:cxnSpLocks/>
          </p:cNvCxnSpPr>
          <p:nvPr/>
        </p:nvCxnSpPr>
        <p:spPr>
          <a:xfrm>
            <a:off x="6717481" y="3499437"/>
            <a:ext cx="640152" cy="885524"/>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F6AE8879-8241-A578-D172-34C3786CC8D7}"/>
              </a:ext>
            </a:extLst>
          </p:cNvPr>
          <p:cNvCxnSpPr>
            <a:cxnSpLocks/>
          </p:cNvCxnSpPr>
          <p:nvPr/>
        </p:nvCxnSpPr>
        <p:spPr>
          <a:xfrm>
            <a:off x="8099879" y="2695984"/>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FFA4E2D3-8446-0993-857C-B96849AADBC9}"/>
              </a:ext>
            </a:extLst>
          </p:cNvPr>
          <p:cNvCxnSpPr>
            <a:cxnSpLocks/>
          </p:cNvCxnSpPr>
          <p:nvPr/>
        </p:nvCxnSpPr>
        <p:spPr>
          <a:xfrm>
            <a:off x="8099879" y="3544755"/>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8606A4EB-005E-110F-4FDF-1F708427CBAE}"/>
              </a:ext>
            </a:extLst>
          </p:cNvPr>
          <p:cNvCxnSpPr>
            <a:cxnSpLocks/>
          </p:cNvCxnSpPr>
          <p:nvPr/>
        </p:nvCxnSpPr>
        <p:spPr>
          <a:xfrm>
            <a:off x="8141443" y="4459155"/>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71" name="Rectangle 70">
            <a:extLst>
              <a:ext uri="{FF2B5EF4-FFF2-40B4-BE49-F238E27FC236}">
                <a16:creationId xmlns:a16="http://schemas.microsoft.com/office/drawing/2014/main" id="{7025C2C4-3F4B-A1E7-E569-C38D874416DB}"/>
              </a:ext>
            </a:extLst>
          </p:cNvPr>
          <p:cNvSpPr/>
          <p:nvPr/>
        </p:nvSpPr>
        <p:spPr>
          <a:xfrm>
            <a:off x="8576558" y="2508946"/>
            <a:ext cx="600857" cy="3740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3914BF02-B568-D074-7F02-2A8F22ECD5D2}"/>
              </a:ext>
            </a:extLst>
          </p:cNvPr>
          <p:cNvSpPr/>
          <p:nvPr/>
        </p:nvSpPr>
        <p:spPr>
          <a:xfrm>
            <a:off x="8593531" y="4245362"/>
            <a:ext cx="600857" cy="3740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28D3B336-E808-057A-8EDA-1FD3263427EA}"/>
              </a:ext>
            </a:extLst>
          </p:cNvPr>
          <p:cNvSpPr/>
          <p:nvPr/>
        </p:nvSpPr>
        <p:spPr>
          <a:xfrm>
            <a:off x="8571720" y="3345898"/>
            <a:ext cx="600857" cy="37407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Arrow Connector 82">
            <a:extLst>
              <a:ext uri="{FF2B5EF4-FFF2-40B4-BE49-F238E27FC236}">
                <a16:creationId xmlns:a16="http://schemas.microsoft.com/office/drawing/2014/main" id="{28EAD926-81C8-AEE7-1704-5D84020C2520}"/>
              </a:ext>
            </a:extLst>
          </p:cNvPr>
          <p:cNvCxnSpPr>
            <a:cxnSpLocks/>
          </p:cNvCxnSpPr>
          <p:nvPr/>
        </p:nvCxnSpPr>
        <p:spPr>
          <a:xfrm>
            <a:off x="9194388" y="2697260"/>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41C82037-14CC-92C5-967D-7542273AB6BF}"/>
              </a:ext>
            </a:extLst>
          </p:cNvPr>
          <p:cNvCxnSpPr>
            <a:cxnSpLocks/>
          </p:cNvCxnSpPr>
          <p:nvPr/>
        </p:nvCxnSpPr>
        <p:spPr>
          <a:xfrm>
            <a:off x="9182469" y="3544687"/>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EE1E93B1-422C-459E-FB30-0C3F9EDBED21}"/>
              </a:ext>
            </a:extLst>
          </p:cNvPr>
          <p:cNvCxnSpPr>
            <a:cxnSpLocks/>
          </p:cNvCxnSpPr>
          <p:nvPr/>
        </p:nvCxnSpPr>
        <p:spPr>
          <a:xfrm>
            <a:off x="9212114" y="4432398"/>
            <a:ext cx="452088" cy="0"/>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nvGrpSpPr>
          <p:cNvPr id="86" name="Group 85">
            <a:extLst>
              <a:ext uri="{FF2B5EF4-FFF2-40B4-BE49-F238E27FC236}">
                <a16:creationId xmlns:a16="http://schemas.microsoft.com/office/drawing/2014/main" id="{4BBA4CEC-B2E5-ADD6-2653-3C03448A6739}"/>
              </a:ext>
            </a:extLst>
          </p:cNvPr>
          <p:cNvGrpSpPr/>
          <p:nvPr/>
        </p:nvGrpSpPr>
        <p:grpSpPr>
          <a:xfrm>
            <a:off x="9667671" y="2485184"/>
            <a:ext cx="374073" cy="379724"/>
            <a:chOff x="4810991" y="2421082"/>
            <a:chExt cx="374073" cy="379724"/>
          </a:xfrm>
        </p:grpSpPr>
        <p:sp>
          <p:nvSpPr>
            <p:cNvPr id="87" name="Oval 86">
              <a:extLst>
                <a:ext uri="{FF2B5EF4-FFF2-40B4-BE49-F238E27FC236}">
                  <a16:creationId xmlns:a16="http://schemas.microsoft.com/office/drawing/2014/main" id="{4888D514-7116-0A40-3282-65C5DE2A9D4A}"/>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C3B47A37-E7D0-E35F-54A9-C85CD7185AA8}"/>
                </a:ext>
              </a:extLst>
            </p:cNvPr>
            <p:cNvSpPr txBox="1"/>
            <p:nvPr/>
          </p:nvSpPr>
          <p:spPr>
            <a:xfrm>
              <a:off x="4843978" y="2431474"/>
              <a:ext cx="308098" cy="369332"/>
            </a:xfrm>
            <a:prstGeom prst="rect">
              <a:avLst/>
            </a:prstGeom>
            <a:noFill/>
          </p:spPr>
          <p:txBody>
            <a:bodyPr wrap="none" rtlCol="0">
              <a:spAutoFit/>
            </a:bodyPr>
            <a:lstStyle/>
            <a:p>
              <a:r>
                <a:rPr lang="en-US" dirty="0"/>
                <a:t>0</a:t>
              </a:r>
            </a:p>
          </p:txBody>
        </p:sp>
      </p:grpSp>
      <p:grpSp>
        <p:nvGrpSpPr>
          <p:cNvPr id="89" name="Group 88">
            <a:extLst>
              <a:ext uri="{FF2B5EF4-FFF2-40B4-BE49-F238E27FC236}">
                <a16:creationId xmlns:a16="http://schemas.microsoft.com/office/drawing/2014/main" id="{00D1252C-E660-DDB1-E56F-BD41214AD3C9}"/>
              </a:ext>
            </a:extLst>
          </p:cNvPr>
          <p:cNvGrpSpPr/>
          <p:nvPr/>
        </p:nvGrpSpPr>
        <p:grpSpPr>
          <a:xfrm>
            <a:off x="9644449" y="3358438"/>
            <a:ext cx="374073" cy="379724"/>
            <a:chOff x="4810991" y="2421082"/>
            <a:chExt cx="374073" cy="379724"/>
          </a:xfrm>
        </p:grpSpPr>
        <p:sp>
          <p:nvSpPr>
            <p:cNvPr id="90" name="Oval 89">
              <a:extLst>
                <a:ext uri="{FF2B5EF4-FFF2-40B4-BE49-F238E27FC236}">
                  <a16:creationId xmlns:a16="http://schemas.microsoft.com/office/drawing/2014/main" id="{19020F19-ECF5-AFCB-50B3-D306C6BD3AA4}"/>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5AC8F7DF-4067-6168-79CF-6B133BC2E895}"/>
                </a:ext>
              </a:extLst>
            </p:cNvPr>
            <p:cNvSpPr txBox="1"/>
            <p:nvPr/>
          </p:nvSpPr>
          <p:spPr>
            <a:xfrm>
              <a:off x="4843978" y="2431474"/>
              <a:ext cx="308098" cy="369332"/>
            </a:xfrm>
            <a:prstGeom prst="rect">
              <a:avLst/>
            </a:prstGeom>
            <a:noFill/>
          </p:spPr>
          <p:txBody>
            <a:bodyPr wrap="none" rtlCol="0">
              <a:spAutoFit/>
            </a:bodyPr>
            <a:lstStyle/>
            <a:p>
              <a:r>
                <a:rPr lang="en-US" dirty="0"/>
                <a:t>1</a:t>
              </a:r>
            </a:p>
          </p:txBody>
        </p:sp>
      </p:grpSp>
      <p:grpSp>
        <p:nvGrpSpPr>
          <p:cNvPr id="92" name="Group 91">
            <a:extLst>
              <a:ext uri="{FF2B5EF4-FFF2-40B4-BE49-F238E27FC236}">
                <a16:creationId xmlns:a16="http://schemas.microsoft.com/office/drawing/2014/main" id="{E220B8D7-0812-34EA-F952-534EA4DA7EA1}"/>
              </a:ext>
            </a:extLst>
          </p:cNvPr>
          <p:cNvGrpSpPr/>
          <p:nvPr/>
        </p:nvGrpSpPr>
        <p:grpSpPr>
          <a:xfrm>
            <a:off x="9662102" y="4239711"/>
            <a:ext cx="374073" cy="379724"/>
            <a:chOff x="4810991" y="2421082"/>
            <a:chExt cx="374073" cy="379724"/>
          </a:xfrm>
        </p:grpSpPr>
        <p:sp>
          <p:nvSpPr>
            <p:cNvPr id="93" name="Oval 92">
              <a:extLst>
                <a:ext uri="{FF2B5EF4-FFF2-40B4-BE49-F238E27FC236}">
                  <a16:creationId xmlns:a16="http://schemas.microsoft.com/office/drawing/2014/main" id="{74EE8EBD-B87D-C1EB-B560-42C71458E3BE}"/>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D2F0C03A-1911-7F99-CEE8-923028EACDE2}"/>
                </a:ext>
              </a:extLst>
            </p:cNvPr>
            <p:cNvSpPr txBox="1"/>
            <p:nvPr/>
          </p:nvSpPr>
          <p:spPr>
            <a:xfrm>
              <a:off x="4843978" y="2431474"/>
              <a:ext cx="308098" cy="369332"/>
            </a:xfrm>
            <a:prstGeom prst="rect">
              <a:avLst/>
            </a:prstGeom>
            <a:noFill/>
          </p:spPr>
          <p:txBody>
            <a:bodyPr wrap="none" rtlCol="0">
              <a:spAutoFit/>
            </a:bodyPr>
            <a:lstStyle/>
            <a:p>
              <a:r>
                <a:rPr lang="en-US" dirty="0"/>
                <a:t>3</a:t>
              </a:r>
            </a:p>
          </p:txBody>
        </p:sp>
      </p:gr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42DE3C8E-4534-1559-C947-6FC64B736D8F}"/>
                  </a:ext>
                </a:extLst>
              </p:cNvPr>
              <p:cNvSpPr txBox="1"/>
              <p:nvPr/>
            </p:nvSpPr>
            <p:spPr>
              <a:xfrm>
                <a:off x="10080579" y="3302325"/>
                <a:ext cx="953403" cy="4382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1</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dirty="0"/>
              </a:p>
            </p:txBody>
          </p:sp>
        </mc:Choice>
        <mc:Fallback xmlns="">
          <p:sp>
            <p:nvSpPr>
              <p:cNvPr id="95" name="TextBox 94">
                <a:extLst>
                  <a:ext uri="{FF2B5EF4-FFF2-40B4-BE49-F238E27FC236}">
                    <a16:creationId xmlns:a16="http://schemas.microsoft.com/office/drawing/2014/main" id="{42DE3C8E-4534-1559-C947-6FC64B736D8F}"/>
                  </a:ext>
                </a:extLst>
              </p:cNvPr>
              <p:cNvSpPr txBox="1">
                <a:spLocks noRot="1" noChangeAspect="1" noMove="1" noResize="1" noEditPoints="1" noAdjustHandles="1" noChangeArrowheads="1" noChangeShapeType="1" noTextEdit="1"/>
              </p:cNvSpPr>
              <p:nvPr/>
            </p:nvSpPr>
            <p:spPr>
              <a:xfrm>
                <a:off x="10080579" y="3302325"/>
                <a:ext cx="953403" cy="438262"/>
              </a:xfrm>
              <a:prstGeom prst="rect">
                <a:avLst/>
              </a:prstGeom>
              <a:blipFill>
                <a:blip r:embed="rId6"/>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040B589-43DE-E576-E651-2EB3957DCE35}"/>
                  </a:ext>
                </a:extLst>
              </p:cNvPr>
              <p:cNvSpPr txBox="1"/>
              <p:nvPr/>
            </p:nvSpPr>
            <p:spPr>
              <a:xfrm>
                <a:off x="10116461" y="4201791"/>
                <a:ext cx="953403" cy="450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3</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dirty="0"/>
              </a:p>
            </p:txBody>
          </p:sp>
        </mc:Choice>
        <mc:Fallback xmlns="">
          <p:sp>
            <p:nvSpPr>
              <p:cNvPr id="97" name="TextBox 96">
                <a:extLst>
                  <a:ext uri="{FF2B5EF4-FFF2-40B4-BE49-F238E27FC236}">
                    <a16:creationId xmlns:a16="http://schemas.microsoft.com/office/drawing/2014/main" id="{1040B589-43DE-E576-E651-2EB3957DCE35}"/>
                  </a:ext>
                </a:extLst>
              </p:cNvPr>
              <p:cNvSpPr txBox="1">
                <a:spLocks noRot="1" noChangeAspect="1" noMove="1" noResize="1" noEditPoints="1" noAdjustHandles="1" noChangeArrowheads="1" noChangeShapeType="1" noTextEdit="1"/>
              </p:cNvSpPr>
              <p:nvPr/>
            </p:nvSpPr>
            <p:spPr>
              <a:xfrm>
                <a:off x="10116461" y="4201791"/>
                <a:ext cx="953403" cy="45076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A225EB6B-AB37-5A1E-09A6-C773C128F6EA}"/>
                  </a:ext>
                </a:extLst>
              </p:cNvPr>
              <p:cNvSpPr txBox="1"/>
              <p:nvPr/>
            </p:nvSpPr>
            <p:spPr>
              <a:xfrm>
                <a:off x="10088285" y="2402859"/>
                <a:ext cx="953403" cy="4507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0</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−1)</m:t>
                          </m:r>
                        </m:sup>
                      </m:sSubSup>
                    </m:oMath>
                  </m:oMathPara>
                </a14:m>
                <a:endParaRPr lang="en-US" dirty="0"/>
              </a:p>
            </p:txBody>
          </p:sp>
        </mc:Choice>
        <mc:Fallback xmlns="">
          <p:sp>
            <p:nvSpPr>
              <p:cNvPr id="98" name="TextBox 97">
                <a:extLst>
                  <a:ext uri="{FF2B5EF4-FFF2-40B4-BE49-F238E27FC236}">
                    <a16:creationId xmlns:a16="http://schemas.microsoft.com/office/drawing/2014/main" id="{A225EB6B-AB37-5A1E-09A6-C773C128F6EA}"/>
                  </a:ext>
                </a:extLst>
              </p:cNvPr>
              <p:cNvSpPr txBox="1">
                <a:spLocks noRot="1" noChangeAspect="1" noMove="1" noResize="1" noEditPoints="1" noAdjustHandles="1" noChangeArrowheads="1" noChangeShapeType="1" noTextEdit="1"/>
              </p:cNvSpPr>
              <p:nvPr/>
            </p:nvSpPr>
            <p:spPr>
              <a:xfrm>
                <a:off x="10088285" y="2402859"/>
                <a:ext cx="953403" cy="450764"/>
              </a:xfrm>
              <a:prstGeom prst="rect">
                <a:avLst/>
              </a:prstGeom>
              <a:blipFill>
                <a:blip r:embed="rId8"/>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9EC1CDA-569A-F238-BA1C-A794D6D5AB28}"/>
                  </a:ext>
                </a:extLst>
              </p:cNvPr>
              <p:cNvSpPr txBox="1"/>
              <p:nvPr/>
            </p:nvSpPr>
            <p:spPr>
              <a:xfrm>
                <a:off x="3519491" y="3280177"/>
                <a:ext cx="733791" cy="4385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rPr>
                            <m:t>𝒉</m:t>
                          </m:r>
                        </m:e>
                        <m:sub>
                          <m:r>
                            <a:rPr lang="en-US" b="0" i="1" smtClean="0">
                              <a:latin typeface="Cambria Math" panose="02040503050406030204" pitchFamily="18" charset="0"/>
                            </a:rPr>
                            <m:t>2</m:t>
                          </m:r>
                        </m:sub>
                        <m:sup>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sup>
                      </m:sSubSup>
                    </m:oMath>
                  </m:oMathPara>
                </a14:m>
                <a:endParaRPr lang="en-US" dirty="0"/>
              </a:p>
            </p:txBody>
          </p:sp>
        </mc:Choice>
        <mc:Fallback xmlns="">
          <p:sp>
            <p:nvSpPr>
              <p:cNvPr id="99" name="TextBox 98">
                <a:extLst>
                  <a:ext uri="{FF2B5EF4-FFF2-40B4-BE49-F238E27FC236}">
                    <a16:creationId xmlns:a16="http://schemas.microsoft.com/office/drawing/2014/main" id="{D9EC1CDA-569A-F238-BA1C-A794D6D5AB28}"/>
                  </a:ext>
                </a:extLst>
              </p:cNvPr>
              <p:cNvSpPr txBox="1">
                <a:spLocks noRot="1" noChangeAspect="1" noMove="1" noResize="1" noEditPoints="1" noAdjustHandles="1" noChangeArrowheads="1" noChangeShapeType="1" noTextEdit="1"/>
              </p:cNvSpPr>
              <p:nvPr/>
            </p:nvSpPr>
            <p:spPr>
              <a:xfrm>
                <a:off x="3519491" y="3280177"/>
                <a:ext cx="733791" cy="438518"/>
              </a:xfrm>
              <a:prstGeom prst="rect">
                <a:avLst/>
              </a:prstGeom>
              <a:blipFill>
                <a:blip r:embed="rId9"/>
                <a:stretch>
                  <a:fillRect b="-5714"/>
                </a:stretch>
              </a:blipFill>
            </p:spPr>
            <p:txBody>
              <a:bodyPr/>
              <a:lstStyle/>
              <a:p>
                <a:r>
                  <a:rPr lang="en-US">
                    <a:noFill/>
                  </a:rPr>
                  <a:t> </a:t>
                </a:r>
              </a:p>
            </p:txBody>
          </p:sp>
        </mc:Fallback>
      </mc:AlternateContent>
      <p:sp>
        <p:nvSpPr>
          <p:cNvPr id="102" name="TextBox 101">
            <a:extLst>
              <a:ext uri="{FF2B5EF4-FFF2-40B4-BE49-F238E27FC236}">
                <a16:creationId xmlns:a16="http://schemas.microsoft.com/office/drawing/2014/main" id="{23CCDB1C-EFB4-7E31-2CF1-620E3A22E6E7}"/>
              </a:ext>
            </a:extLst>
          </p:cNvPr>
          <p:cNvSpPr txBox="1"/>
          <p:nvPr/>
        </p:nvSpPr>
        <p:spPr>
          <a:xfrm>
            <a:off x="6143803" y="2833296"/>
            <a:ext cx="947953" cy="369332"/>
          </a:xfrm>
          <a:prstGeom prst="rect">
            <a:avLst/>
          </a:prstGeom>
          <a:noFill/>
        </p:spPr>
        <p:txBody>
          <a:bodyPr wrap="none" rtlCol="0">
            <a:spAutoFit/>
          </a:bodyPr>
          <a:lstStyle/>
          <a:p>
            <a:pPr algn="ctr"/>
            <a:r>
              <a:rPr lang="en-US" b="1" dirty="0">
                <a:solidFill>
                  <a:srgbClr val="0070C0"/>
                </a:solidFill>
              </a:rPr>
              <a:t>Scatter</a:t>
            </a:r>
          </a:p>
        </p:txBody>
      </p:sp>
      <p:grpSp>
        <p:nvGrpSpPr>
          <p:cNvPr id="29" name="Group 28">
            <a:extLst>
              <a:ext uri="{FF2B5EF4-FFF2-40B4-BE49-F238E27FC236}">
                <a16:creationId xmlns:a16="http://schemas.microsoft.com/office/drawing/2014/main" id="{F352ADCB-BBA5-AE34-9F47-ABD0D64C13A0}"/>
              </a:ext>
            </a:extLst>
          </p:cNvPr>
          <p:cNvGrpSpPr/>
          <p:nvPr/>
        </p:nvGrpSpPr>
        <p:grpSpPr>
          <a:xfrm>
            <a:off x="6312379" y="3322793"/>
            <a:ext cx="374073" cy="379724"/>
            <a:chOff x="4810991" y="2421082"/>
            <a:chExt cx="374073" cy="379724"/>
          </a:xfrm>
        </p:grpSpPr>
        <p:sp>
          <p:nvSpPr>
            <p:cNvPr id="30" name="Oval 29">
              <a:extLst>
                <a:ext uri="{FF2B5EF4-FFF2-40B4-BE49-F238E27FC236}">
                  <a16:creationId xmlns:a16="http://schemas.microsoft.com/office/drawing/2014/main" id="{1EE20C9E-F142-163F-992F-ED610278D5BA}"/>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2825176-A974-6CEA-E3C9-1CA6A582BF8B}"/>
                </a:ext>
              </a:extLst>
            </p:cNvPr>
            <p:cNvSpPr txBox="1"/>
            <p:nvPr/>
          </p:nvSpPr>
          <p:spPr>
            <a:xfrm>
              <a:off x="4843978" y="2431474"/>
              <a:ext cx="314510" cy="369332"/>
            </a:xfrm>
            <a:prstGeom prst="rect">
              <a:avLst/>
            </a:prstGeom>
            <a:noFill/>
          </p:spPr>
          <p:txBody>
            <a:bodyPr wrap="none" rtlCol="0">
              <a:spAutoFit/>
            </a:bodyPr>
            <a:lstStyle/>
            <a:p>
              <a:r>
                <a:rPr lang="en-US" dirty="0"/>
                <a:t>S</a:t>
              </a:r>
            </a:p>
          </p:txBody>
        </p:sp>
      </p:grpSp>
      <p:cxnSp>
        <p:nvCxnSpPr>
          <p:cNvPr id="32" name="Straight Arrow Connector 31">
            <a:extLst>
              <a:ext uri="{FF2B5EF4-FFF2-40B4-BE49-F238E27FC236}">
                <a16:creationId xmlns:a16="http://schemas.microsoft.com/office/drawing/2014/main" id="{79D916B6-D7CB-8ABF-E720-6BF208996484}"/>
              </a:ext>
            </a:extLst>
          </p:cNvPr>
          <p:cNvCxnSpPr>
            <a:cxnSpLocks/>
          </p:cNvCxnSpPr>
          <p:nvPr/>
        </p:nvCxnSpPr>
        <p:spPr>
          <a:xfrm>
            <a:off x="5828794" y="3499438"/>
            <a:ext cx="457706" cy="4297"/>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A0EA6411-7749-810A-C2E0-4A9DBF06454C}"/>
              </a:ext>
            </a:extLst>
          </p:cNvPr>
          <p:cNvGrpSpPr/>
          <p:nvPr/>
        </p:nvGrpSpPr>
        <p:grpSpPr>
          <a:xfrm>
            <a:off x="1039091" y="2992582"/>
            <a:ext cx="374073" cy="379724"/>
            <a:chOff x="4810991" y="2421082"/>
            <a:chExt cx="374073" cy="379724"/>
          </a:xfrm>
        </p:grpSpPr>
        <p:sp>
          <p:nvSpPr>
            <p:cNvPr id="37" name="Oval 36">
              <a:extLst>
                <a:ext uri="{FF2B5EF4-FFF2-40B4-BE49-F238E27FC236}">
                  <a16:creationId xmlns:a16="http://schemas.microsoft.com/office/drawing/2014/main" id="{BFB53AB4-E3F0-49DC-E606-297CFD4F6FDF}"/>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52C1199-1ECA-4735-02EA-2FA9E0C44251}"/>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p:grpSp>
        <p:nvGrpSpPr>
          <p:cNvPr id="40" name="Group 39">
            <a:extLst>
              <a:ext uri="{FF2B5EF4-FFF2-40B4-BE49-F238E27FC236}">
                <a16:creationId xmlns:a16="http://schemas.microsoft.com/office/drawing/2014/main" id="{293A2016-7091-CD05-5642-98E04A322679}"/>
              </a:ext>
            </a:extLst>
          </p:cNvPr>
          <p:cNvGrpSpPr/>
          <p:nvPr/>
        </p:nvGrpSpPr>
        <p:grpSpPr>
          <a:xfrm>
            <a:off x="1021938" y="4097049"/>
            <a:ext cx="374073" cy="379724"/>
            <a:chOff x="4810991" y="2421082"/>
            <a:chExt cx="374073" cy="379724"/>
          </a:xfrm>
        </p:grpSpPr>
        <p:sp>
          <p:nvSpPr>
            <p:cNvPr id="41" name="Oval 40">
              <a:extLst>
                <a:ext uri="{FF2B5EF4-FFF2-40B4-BE49-F238E27FC236}">
                  <a16:creationId xmlns:a16="http://schemas.microsoft.com/office/drawing/2014/main" id="{9C0B0C0D-829A-C840-4203-A557DDE57BE9}"/>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AEC0B46-9E23-04E7-887D-04053A292285}"/>
                </a:ext>
              </a:extLst>
            </p:cNvPr>
            <p:cNvSpPr txBox="1"/>
            <p:nvPr/>
          </p:nvSpPr>
          <p:spPr>
            <a:xfrm>
              <a:off x="4843978" y="2431474"/>
              <a:ext cx="308098" cy="369332"/>
            </a:xfrm>
            <a:prstGeom prst="rect">
              <a:avLst/>
            </a:prstGeom>
            <a:noFill/>
          </p:spPr>
          <p:txBody>
            <a:bodyPr wrap="none" rtlCol="0">
              <a:spAutoFit/>
            </a:bodyPr>
            <a:lstStyle/>
            <a:p>
              <a:r>
                <a:rPr lang="en-US" dirty="0"/>
                <a:t>0</a:t>
              </a:r>
            </a:p>
          </p:txBody>
        </p:sp>
      </p:grpSp>
      <p:grpSp>
        <p:nvGrpSpPr>
          <p:cNvPr id="43" name="Group 42">
            <a:extLst>
              <a:ext uri="{FF2B5EF4-FFF2-40B4-BE49-F238E27FC236}">
                <a16:creationId xmlns:a16="http://schemas.microsoft.com/office/drawing/2014/main" id="{1129713B-7E29-3E3C-F174-4557A357234E}"/>
              </a:ext>
            </a:extLst>
          </p:cNvPr>
          <p:cNvGrpSpPr/>
          <p:nvPr/>
        </p:nvGrpSpPr>
        <p:grpSpPr>
          <a:xfrm>
            <a:off x="2324100" y="2986931"/>
            <a:ext cx="374073" cy="379724"/>
            <a:chOff x="4810991" y="2421082"/>
            <a:chExt cx="374073" cy="379724"/>
          </a:xfrm>
        </p:grpSpPr>
        <p:sp>
          <p:nvSpPr>
            <p:cNvPr id="44" name="Oval 43">
              <a:extLst>
                <a:ext uri="{FF2B5EF4-FFF2-40B4-BE49-F238E27FC236}">
                  <a16:creationId xmlns:a16="http://schemas.microsoft.com/office/drawing/2014/main" id="{BF062F76-CA28-0767-553B-7D892B22C9BB}"/>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8EA02C4-4196-9B4E-0D36-453661390EE4}"/>
                </a:ext>
              </a:extLst>
            </p:cNvPr>
            <p:cNvSpPr txBox="1"/>
            <p:nvPr/>
          </p:nvSpPr>
          <p:spPr>
            <a:xfrm>
              <a:off x="4843978" y="2431474"/>
              <a:ext cx="308098" cy="369332"/>
            </a:xfrm>
            <a:prstGeom prst="rect">
              <a:avLst/>
            </a:prstGeom>
            <a:noFill/>
          </p:spPr>
          <p:txBody>
            <a:bodyPr wrap="none" rtlCol="0">
              <a:spAutoFit/>
            </a:bodyPr>
            <a:lstStyle/>
            <a:p>
              <a:r>
                <a:rPr lang="en-US" dirty="0"/>
                <a:t>3</a:t>
              </a:r>
            </a:p>
          </p:txBody>
        </p:sp>
      </p:grpSp>
      <p:grpSp>
        <p:nvGrpSpPr>
          <p:cNvPr id="48" name="Group 47">
            <a:extLst>
              <a:ext uri="{FF2B5EF4-FFF2-40B4-BE49-F238E27FC236}">
                <a16:creationId xmlns:a16="http://schemas.microsoft.com/office/drawing/2014/main" id="{D6CAF837-C6FB-5D45-0738-E87D34DBEC6A}"/>
              </a:ext>
            </a:extLst>
          </p:cNvPr>
          <p:cNvGrpSpPr/>
          <p:nvPr/>
        </p:nvGrpSpPr>
        <p:grpSpPr>
          <a:xfrm>
            <a:off x="2324100" y="4085747"/>
            <a:ext cx="374073" cy="379724"/>
            <a:chOff x="4810991" y="2421082"/>
            <a:chExt cx="374073" cy="379724"/>
          </a:xfrm>
        </p:grpSpPr>
        <p:sp>
          <p:nvSpPr>
            <p:cNvPr id="49" name="Oval 48">
              <a:extLst>
                <a:ext uri="{FF2B5EF4-FFF2-40B4-BE49-F238E27FC236}">
                  <a16:creationId xmlns:a16="http://schemas.microsoft.com/office/drawing/2014/main" id="{222EBF72-0917-9743-BE66-3E4B2EB577FD}"/>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B02F804C-13B6-F41E-26FA-2152D9DEBBF6}"/>
                </a:ext>
              </a:extLst>
            </p:cNvPr>
            <p:cNvSpPr txBox="1"/>
            <p:nvPr/>
          </p:nvSpPr>
          <p:spPr>
            <a:xfrm>
              <a:off x="4843978" y="2431474"/>
              <a:ext cx="308098" cy="369332"/>
            </a:xfrm>
            <a:prstGeom prst="rect">
              <a:avLst/>
            </a:prstGeom>
            <a:noFill/>
          </p:spPr>
          <p:txBody>
            <a:bodyPr wrap="none" rtlCol="0">
              <a:spAutoFit/>
            </a:bodyPr>
            <a:lstStyle/>
            <a:p>
              <a:r>
                <a:rPr lang="en-US" dirty="0"/>
                <a:t>1</a:t>
              </a:r>
            </a:p>
          </p:txBody>
        </p:sp>
      </p:grpSp>
      <p:cxnSp>
        <p:nvCxnSpPr>
          <p:cNvPr id="51" name="Straight Arrow Connector 50">
            <a:extLst>
              <a:ext uri="{FF2B5EF4-FFF2-40B4-BE49-F238E27FC236}">
                <a16:creationId xmlns:a16="http://schemas.microsoft.com/office/drawing/2014/main" id="{A7C72998-BBD3-4CA0-E58D-46161F51A9B3}"/>
              </a:ext>
            </a:extLst>
          </p:cNvPr>
          <p:cNvCxnSpPr>
            <a:cxnSpLocks/>
            <a:stCxn id="37" idx="6"/>
            <a:endCxn id="44" idx="2"/>
          </p:cNvCxnSpPr>
          <p:nvPr/>
        </p:nvCxnSpPr>
        <p:spPr>
          <a:xfrm flipV="1">
            <a:off x="1413164" y="3173968"/>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91DAE41C-1AA3-C3FA-0447-446936C51106}"/>
              </a:ext>
            </a:extLst>
          </p:cNvPr>
          <p:cNvCxnSpPr>
            <a:cxnSpLocks/>
          </p:cNvCxnSpPr>
          <p:nvPr/>
        </p:nvCxnSpPr>
        <p:spPr>
          <a:xfrm flipV="1">
            <a:off x="1396671" y="4280805"/>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74A5C3CB-6DAE-C231-B1A2-CA03F435340F}"/>
              </a:ext>
            </a:extLst>
          </p:cNvPr>
          <p:cNvCxnSpPr>
            <a:cxnSpLocks/>
            <a:endCxn id="47" idx="2"/>
          </p:cNvCxnSpPr>
          <p:nvPr/>
        </p:nvCxnSpPr>
        <p:spPr>
          <a:xfrm flipV="1">
            <a:off x="2511136" y="3366655"/>
            <a:ext cx="0" cy="708452"/>
          </a:xfrm>
          <a:prstGeom prst="straightConnector1">
            <a:avLst/>
          </a:prstGeom>
          <a:ln w="38100">
            <a:solidFill>
              <a:schemeClr val="bg1">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D673EF29-7533-71E1-2469-59FAEC69976B}"/>
              </a:ext>
            </a:extLst>
          </p:cNvPr>
          <p:cNvCxnSpPr>
            <a:cxnSpLocks/>
          </p:cNvCxnSpPr>
          <p:nvPr/>
        </p:nvCxnSpPr>
        <p:spPr>
          <a:xfrm flipV="1">
            <a:off x="1208974" y="3372306"/>
            <a:ext cx="0" cy="708452"/>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CB26E0D7-E8D0-FEAA-9580-6B1801276E91}"/>
              </a:ext>
            </a:extLst>
          </p:cNvPr>
          <p:cNvCxnSpPr>
            <a:cxnSpLocks/>
          </p:cNvCxnSpPr>
          <p:nvPr/>
        </p:nvCxnSpPr>
        <p:spPr>
          <a:xfrm flipH="1" flipV="1">
            <a:off x="1361209" y="3314700"/>
            <a:ext cx="999341" cy="792741"/>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A4790798-B3ED-B989-D97D-E0214198331B}"/>
              </a:ext>
            </a:extLst>
          </p:cNvPr>
          <p:cNvSpPr txBox="1"/>
          <p:nvPr/>
        </p:nvSpPr>
        <p:spPr>
          <a:xfrm>
            <a:off x="5976420" y="5258820"/>
            <a:ext cx="2657394" cy="369332"/>
          </a:xfrm>
          <a:prstGeom prst="rect">
            <a:avLst/>
          </a:prstGeom>
          <a:noFill/>
        </p:spPr>
        <p:txBody>
          <a:bodyPr wrap="none" rtlCol="0">
            <a:spAutoFit/>
          </a:bodyPr>
          <a:lstStyle/>
          <a:p>
            <a:r>
              <a:rPr lang="en-US" b="1" dirty="0"/>
              <a:t>Backward Computation</a:t>
            </a:r>
          </a:p>
        </p:txBody>
      </p:sp>
      <p:grpSp>
        <p:nvGrpSpPr>
          <p:cNvPr id="5" name="Group 4">
            <a:extLst>
              <a:ext uri="{FF2B5EF4-FFF2-40B4-BE49-F238E27FC236}">
                <a16:creationId xmlns:a16="http://schemas.microsoft.com/office/drawing/2014/main" id="{79F1D6EB-79E7-9FD6-7AC3-E37AC798A781}"/>
              </a:ext>
            </a:extLst>
          </p:cNvPr>
          <p:cNvGrpSpPr/>
          <p:nvPr/>
        </p:nvGrpSpPr>
        <p:grpSpPr>
          <a:xfrm>
            <a:off x="1039091" y="2992582"/>
            <a:ext cx="374073" cy="379724"/>
            <a:chOff x="4810991" y="2421082"/>
            <a:chExt cx="374073" cy="379724"/>
          </a:xfrm>
        </p:grpSpPr>
        <p:sp>
          <p:nvSpPr>
            <p:cNvPr id="8" name="Oval 7">
              <a:extLst>
                <a:ext uri="{FF2B5EF4-FFF2-40B4-BE49-F238E27FC236}">
                  <a16:creationId xmlns:a16="http://schemas.microsoft.com/office/drawing/2014/main" id="{47130F52-6AF1-5DEF-043D-EF2774CE9993}"/>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8110907-F6C2-4597-0B84-88CDA544D887}"/>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p:grpSp>
        <p:nvGrpSpPr>
          <p:cNvPr id="14" name="Group 13">
            <a:extLst>
              <a:ext uri="{FF2B5EF4-FFF2-40B4-BE49-F238E27FC236}">
                <a16:creationId xmlns:a16="http://schemas.microsoft.com/office/drawing/2014/main" id="{66BF0DFF-5EE9-85A8-7410-675503448A49}"/>
              </a:ext>
            </a:extLst>
          </p:cNvPr>
          <p:cNvGrpSpPr/>
          <p:nvPr/>
        </p:nvGrpSpPr>
        <p:grpSpPr>
          <a:xfrm>
            <a:off x="1082224" y="3038887"/>
            <a:ext cx="1168607" cy="996684"/>
            <a:chOff x="1082224" y="3038887"/>
            <a:chExt cx="1168607" cy="996684"/>
          </a:xfrm>
        </p:grpSpPr>
        <p:cxnSp>
          <p:nvCxnSpPr>
            <p:cNvPr id="15" name="Straight Arrow Connector 14">
              <a:extLst>
                <a:ext uri="{FF2B5EF4-FFF2-40B4-BE49-F238E27FC236}">
                  <a16:creationId xmlns:a16="http://schemas.microsoft.com/office/drawing/2014/main" id="{1C3F9485-D532-CB37-BB62-8FFD1B38F4AB}"/>
                </a:ext>
              </a:extLst>
            </p:cNvPr>
            <p:cNvCxnSpPr>
              <a:cxnSpLocks/>
            </p:cNvCxnSpPr>
            <p:nvPr/>
          </p:nvCxnSpPr>
          <p:spPr>
            <a:xfrm flipH="1">
              <a:off x="1537442" y="3038887"/>
              <a:ext cx="653089" cy="0"/>
            </a:xfrm>
            <a:prstGeom prst="straightConnector1">
              <a:avLst/>
            </a:prstGeom>
            <a:ln w="41275">
              <a:solidFill>
                <a:srgbClr val="0070C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B31FD7A-F5EF-A14A-5E60-BFFFD22A0BD3}"/>
                </a:ext>
              </a:extLst>
            </p:cNvPr>
            <p:cNvCxnSpPr>
              <a:cxnSpLocks/>
            </p:cNvCxnSpPr>
            <p:nvPr/>
          </p:nvCxnSpPr>
          <p:spPr>
            <a:xfrm flipH="1" flipV="1">
              <a:off x="1654518" y="3387060"/>
              <a:ext cx="596313" cy="492377"/>
            </a:xfrm>
            <a:prstGeom prst="straightConnector1">
              <a:avLst/>
            </a:prstGeom>
            <a:ln w="41275">
              <a:solidFill>
                <a:srgbClr val="0070C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05719A91-1B84-33AA-5461-49506BC2E2A6}"/>
                </a:ext>
              </a:extLst>
            </p:cNvPr>
            <p:cNvCxnSpPr>
              <a:cxnSpLocks/>
            </p:cNvCxnSpPr>
            <p:nvPr/>
          </p:nvCxnSpPr>
          <p:spPr>
            <a:xfrm flipV="1">
              <a:off x="1082224" y="3521406"/>
              <a:ext cx="0" cy="514165"/>
            </a:xfrm>
            <a:prstGeom prst="straightConnector1">
              <a:avLst/>
            </a:prstGeom>
            <a:ln w="41275">
              <a:solidFill>
                <a:srgbClr val="0070C0"/>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19" name="Oval 18">
            <a:extLst>
              <a:ext uri="{FF2B5EF4-FFF2-40B4-BE49-F238E27FC236}">
                <a16:creationId xmlns:a16="http://schemas.microsoft.com/office/drawing/2014/main" id="{F423BF28-2A11-0A44-EA02-4DA1286E7BB6}"/>
              </a:ext>
            </a:extLst>
          </p:cNvPr>
          <p:cNvSpPr/>
          <p:nvPr/>
        </p:nvSpPr>
        <p:spPr>
          <a:xfrm>
            <a:off x="2263340" y="2929388"/>
            <a:ext cx="493895" cy="49389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82025D5-3FAA-6307-E369-8DE0015A8564}"/>
              </a:ext>
            </a:extLst>
          </p:cNvPr>
          <p:cNvSpPr/>
          <p:nvPr/>
        </p:nvSpPr>
        <p:spPr>
          <a:xfrm>
            <a:off x="2263340" y="4022323"/>
            <a:ext cx="493895" cy="49389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3CBAC81-3598-0D99-9F4D-799E60EE7039}"/>
              </a:ext>
            </a:extLst>
          </p:cNvPr>
          <p:cNvSpPr/>
          <p:nvPr/>
        </p:nvSpPr>
        <p:spPr>
          <a:xfrm>
            <a:off x="957490" y="4036276"/>
            <a:ext cx="493895" cy="49389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23">
            <a:extLst>
              <a:ext uri="{FF2B5EF4-FFF2-40B4-BE49-F238E27FC236}">
                <a16:creationId xmlns:a16="http://schemas.microsoft.com/office/drawing/2014/main" id="{A1A75556-37BD-D101-7378-5E14802D10C1}"/>
              </a:ext>
            </a:extLst>
          </p:cNvPr>
          <p:cNvSpPr>
            <a:spLocks noGrp="1"/>
          </p:cNvSpPr>
          <p:nvPr>
            <p:ph type="sldNum" sz="quarter" idx="12"/>
          </p:nvPr>
        </p:nvSpPr>
        <p:spPr/>
        <p:txBody>
          <a:bodyPr/>
          <a:lstStyle/>
          <a:p>
            <a:fld id="{7B8E230A-344C-314A-99D7-8592764412A6}" type="slidenum">
              <a:rPr lang="en-US" smtClean="0"/>
              <a:t>50</a:t>
            </a:fld>
            <a:endParaRPr lang="en-US"/>
          </a:p>
        </p:txBody>
      </p:sp>
    </p:spTree>
    <p:extLst>
      <p:ext uri="{BB962C8B-B14F-4D97-AF65-F5344CB8AC3E}">
        <p14:creationId xmlns:p14="http://schemas.microsoft.com/office/powerpoint/2010/main" val="307094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6" grpId="0"/>
      <p:bldP spid="39" grpId="0"/>
      <p:bldP spid="45" grpId="0"/>
      <p:bldP spid="71" grpId="0" animBg="1"/>
      <p:bldP spid="78" grpId="0" animBg="1"/>
      <p:bldP spid="79" grpId="0" animBg="1"/>
      <p:bldP spid="95" grpId="0"/>
      <p:bldP spid="97" grpId="0"/>
      <p:bldP spid="98" grpId="0"/>
      <p:bldP spid="102" grpId="0"/>
      <p:bldP spid="19" grpId="0" animBg="1"/>
      <p:bldP spid="21" grpId="0" animBg="1"/>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6872-3C16-4BC6-93C1-AD6EDEB7E72D}"/>
              </a:ext>
            </a:extLst>
          </p:cNvPr>
          <p:cNvSpPr>
            <a:spLocks noGrp="1"/>
          </p:cNvSpPr>
          <p:nvPr>
            <p:ph type="title"/>
          </p:nvPr>
        </p:nvSpPr>
        <p:spPr/>
        <p:txBody>
          <a:bodyPr/>
          <a:lstStyle/>
          <a:p>
            <a:r>
              <a:rPr lang="en-US" dirty="0"/>
              <a:t>Differences to DNNs</a:t>
            </a:r>
          </a:p>
        </p:txBody>
      </p:sp>
      <p:pic>
        <p:nvPicPr>
          <p:cNvPr id="4" name="Content Placeholder 3">
            <a:extLst>
              <a:ext uri="{FF2B5EF4-FFF2-40B4-BE49-F238E27FC236}">
                <a16:creationId xmlns:a16="http://schemas.microsoft.com/office/drawing/2014/main" id="{97D38FDE-C48C-AC26-312F-2A0289F5AF64}"/>
              </a:ext>
            </a:extLst>
          </p:cNvPr>
          <p:cNvPicPr>
            <a:picLocks noGrp="1" noChangeAspect="1"/>
          </p:cNvPicPr>
          <p:nvPr>
            <p:ph idx="1"/>
          </p:nvPr>
        </p:nvPicPr>
        <p:blipFill>
          <a:blip r:embed="rId3"/>
          <a:stretch>
            <a:fillRect/>
          </a:stretch>
        </p:blipFill>
        <p:spPr>
          <a:xfrm>
            <a:off x="1131508" y="1999526"/>
            <a:ext cx="9928984" cy="4590185"/>
          </a:xfrm>
          <a:prstGeom prst="rect">
            <a:avLst/>
          </a:prstGeom>
        </p:spPr>
      </p:pic>
      <p:sp>
        <p:nvSpPr>
          <p:cNvPr id="5" name="TextBox 4">
            <a:extLst>
              <a:ext uri="{FF2B5EF4-FFF2-40B4-BE49-F238E27FC236}">
                <a16:creationId xmlns:a16="http://schemas.microsoft.com/office/drawing/2014/main" id="{28D5B2CD-5244-8AF1-943A-88AA1392E9AB}"/>
              </a:ext>
            </a:extLst>
          </p:cNvPr>
          <p:cNvSpPr txBox="1"/>
          <p:nvPr/>
        </p:nvSpPr>
        <p:spPr>
          <a:xfrm>
            <a:off x="6188364" y="673963"/>
            <a:ext cx="5685787" cy="707886"/>
          </a:xfrm>
          <a:prstGeom prst="rect">
            <a:avLst/>
          </a:prstGeom>
          <a:noFill/>
        </p:spPr>
        <p:txBody>
          <a:bodyPr wrap="none" rtlCol="0">
            <a:spAutoFit/>
          </a:bodyPr>
          <a:lstStyle/>
          <a:p>
            <a:pPr marL="342900" indent="-342900">
              <a:buAutoNum type="arabicPeriod"/>
            </a:pPr>
            <a:r>
              <a:rPr lang="en-US" sz="2000" dirty="0"/>
              <a:t>GNNs require </a:t>
            </a:r>
            <a:r>
              <a:rPr lang="en-US" sz="2000" i="1" dirty="0">
                <a:solidFill>
                  <a:schemeClr val="accent2"/>
                </a:solidFill>
              </a:rPr>
              <a:t>L</a:t>
            </a:r>
            <a:r>
              <a:rPr lang="en-US" sz="2000" dirty="0">
                <a:solidFill>
                  <a:schemeClr val="accent2"/>
                </a:solidFill>
              </a:rPr>
              <a:t>-hop neighborhood</a:t>
            </a:r>
            <a:r>
              <a:rPr lang="en-US" sz="2000" dirty="0"/>
              <a:t>.</a:t>
            </a:r>
          </a:p>
          <a:p>
            <a:pPr marL="342900" indent="-342900">
              <a:buAutoNum type="arabicPeriod"/>
            </a:pPr>
            <a:r>
              <a:rPr lang="en-US" sz="2000" dirty="0"/>
              <a:t>Additional </a:t>
            </a:r>
            <a:r>
              <a:rPr lang="en-US" sz="2000" dirty="0">
                <a:solidFill>
                  <a:schemeClr val="accent2"/>
                </a:solidFill>
              </a:rPr>
              <a:t>aggregation</a:t>
            </a:r>
            <a:r>
              <a:rPr lang="en-US" sz="2000" dirty="0"/>
              <a:t> &amp; </a:t>
            </a:r>
            <a:r>
              <a:rPr lang="en-US" sz="2000" dirty="0">
                <a:solidFill>
                  <a:schemeClr val="accent2"/>
                </a:solidFill>
              </a:rPr>
              <a:t>scattering</a:t>
            </a:r>
            <a:r>
              <a:rPr lang="en-US" sz="2000" dirty="0"/>
              <a:t> operations.</a:t>
            </a:r>
          </a:p>
        </p:txBody>
      </p:sp>
      <p:pic>
        <p:nvPicPr>
          <p:cNvPr id="3074" name="Picture 2" descr="ImageNet Dataset | Papers With Code">
            <a:extLst>
              <a:ext uri="{FF2B5EF4-FFF2-40B4-BE49-F238E27FC236}">
                <a16:creationId xmlns:a16="http://schemas.microsoft.com/office/drawing/2014/main" id="{91B19E80-1072-2895-9FB7-C552E1C64E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9569" y="1557965"/>
            <a:ext cx="1002413" cy="1002413"/>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a:extLst>
              <a:ext uri="{FF2B5EF4-FFF2-40B4-BE49-F238E27FC236}">
                <a16:creationId xmlns:a16="http://schemas.microsoft.com/office/drawing/2014/main" id="{E0DF34AC-7A08-2A03-5F5D-F170651BC6F0}"/>
              </a:ext>
            </a:extLst>
          </p:cNvPr>
          <p:cNvSpPr/>
          <p:nvPr/>
        </p:nvSpPr>
        <p:spPr>
          <a:xfrm>
            <a:off x="4936335" y="2030443"/>
            <a:ext cx="915825" cy="368351"/>
          </a:xfrm>
          <a:prstGeom prst="wedgeRoundRectCallout">
            <a:avLst>
              <a:gd name="adj1" fmla="val -68016"/>
              <a:gd name="adj2" fmla="val 145746"/>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Net-R Dataset - AI牛丝">
            <a:extLst>
              <a:ext uri="{FF2B5EF4-FFF2-40B4-BE49-F238E27FC236}">
                <a16:creationId xmlns:a16="http://schemas.microsoft.com/office/drawing/2014/main" id="{2F7D84C0-6921-A79A-0097-89CA0AE805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75" t="33068" r="603" b="45600"/>
          <a:stretch/>
        </p:blipFill>
        <p:spPr bwMode="auto">
          <a:xfrm>
            <a:off x="5010911" y="2110721"/>
            <a:ext cx="767859" cy="20577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a:extLst>
              <a:ext uri="{FF2B5EF4-FFF2-40B4-BE49-F238E27FC236}">
                <a16:creationId xmlns:a16="http://schemas.microsoft.com/office/drawing/2014/main" id="{6D73A1DF-232C-9BEB-63D2-0D782B3D7CC6}"/>
              </a:ext>
            </a:extLst>
          </p:cNvPr>
          <p:cNvSpPr/>
          <p:nvPr/>
        </p:nvSpPr>
        <p:spPr>
          <a:xfrm>
            <a:off x="1131508" y="1446027"/>
            <a:ext cx="1278537" cy="1226288"/>
          </a:xfrm>
          <a:prstGeom prst="wedgeRoundRectCallout">
            <a:avLst>
              <a:gd name="adj1" fmla="val 46805"/>
              <a:gd name="adj2" fmla="val 61344"/>
              <a:gd name="adj3" fmla="val 16667"/>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C4A095D-B7CA-73F3-9769-2A67FAAA3BB3}"/>
              </a:ext>
            </a:extLst>
          </p:cNvPr>
          <p:cNvGrpSpPr/>
          <p:nvPr/>
        </p:nvGrpSpPr>
        <p:grpSpPr>
          <a:xfrm>
            <a:off x="3774831" y="5111262"/>
            <a:ext cx="1242646" cy="726830"/>
            <a:chOff x="3774831" y="5111262"/>
            <a:chExt cx="1242646" cy="726830"/>
          </a:xfrm>
        </p:grpSpPr>
        <p:sp>
          <p:nvSpPr>
            <p:cNvPr id="8" name="Freeform 7">
              <a:extLst>
                <a:ext uri="{FF2B5EF4-FFF2-40B4-BE49-F238E27FC236}">
                  <a16:creationId xmlns:a16="http://schemas.microsoft.com/office/drawing/2014/main" id="{C3D84D38-1CF8-CE66-B802-68A8F65BFA98}"/>
                </a:ext>
              </a:extLst>
            </p:cNvPr>
            <p:cNvSpPr/>
            <p:nvPr/>
          </p:nvSpPr>
          <p:spPr>
            <a:xfrm>
              <a:off x="3774831" y="5111262"/>
              <a:ext cx="644769" cy="726830"/>
            </a:xfrm>
            <a:custGeom>
              <a:avLst/>
              <a:gdLst>
                <a:gd name="connsiteX0" fmla="*/ 445477 w 644769"/>
                <a:gd name="connsiteY0" fmla="*/ 35169 h 726830"/>
                <a:gd name="connsiteX1" fmla="*/ 0 w 644769"/>
                <a:gd name="connsiteY1" fmla="*/ 715107 h 726830"/>
                <a:gd name="connsiteX2" fmla="*/ 621323 w 644769"/>
                <a:gd name="connsiteY2" fmla="*/ 726830 h 726830"/>
                <a:gd name="connsiteX3" fmla="*/ 644769 w 644769"/>
                <a:gd name="connsiteY3" fmla="*/ 539261 h 726830"/>
                <a:gd name="connsiteX4" fmla="*/ 609600 w 644769"/>
                <a:gd name="connsiteY4" fmla="*/ 246184 h 726830"/>
                <a:gd name="connsiteX5" fmla="*/ 527538 w 644769"/>
                <a:gd name="connsiteY5" fmla="*/ 0 h 726830"/>
                <a:gd name="connsiteX6" fmla="*/ 445477 w 644769"/>
                <a:gd name="connsiteY6" fmla="*/ 35169 h 72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769" h="726830">
                  <a:moveTo>
                    <a:pt x="445477" y="35169"/>
                  </a:moveTo>
                  <a:lnTo>
                    <a:pt x="0" y="715107"/>
                  </a:lnTo>
                  <a:lnTo>
                    <a:pt x="621323" y="726830"/>
                  </a:lnTo>
                  <a:lnTo>
                    <a:pt x="644769" y="539261"/>
                  </a:lnTo>
                  <a:lnTo>
                    <a:pt x="609600" y="246184"/>
                  </a:lnTo>
                  <a:lnTo>
                    <a:pt x="527538" y="0"/>
                  </a:lnTo>
                  <a:lnTo>
                    <a:pt x="445477" y="35169"/>
                  </a:lnTo>
                  <a:close/>
                </a:path>
              </a:pathLst>
            </a:cu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EF88B742-3E32-4384-4ACA-5699900061EE}"/>
                </a:ext>
              </a:extLst>
            </p:cNvPr>
            <p:cNvSpPr/>
            <p:nvPr/>
          </p:nvSpPr>
          <p:spPr>
            <a:xfrm>
              <a:off x="4443046" y="5134708"/>
              <a:ext cx="574431" cy="668215"/>
            </a:xfrm>
            <a:custGeom>
              <a:avLst/>
              <a:gdLst>
                <a:gd name="connsiteX0" fmla="*/ 117231 w 574431"/>
                <a:gd name="connsiteY0" fmla="*/ 0 h 668215"/>
                <a:gd name="connsiteX1" fmla="*/ 0 w 574431"/>
                <a:gd name="connsiteY1" fmla="*/ 328246 h 668215"/>
                <a:gd name="connsiteX2" fmla="*/ 0 w 574431"/>
                <a:gd name="connsiteY2" fmla="*/ 656492 h 668215"/>
                <a:gd name="connsiteX3" fmla="*/ 504092 w 574431"/>
                <a:gd name="connsiteY3" fmla="*/ 668215 h 668215"/>
                <a:gd name="connsiteX4" fmla="*/ 574431 w 574431"/>
                <a:gd name="connsiteY4" fmla="*/ 597877 h 668215"/>
                <a:gd name="connsiteX5" fmla="*/ 328246 w 574431"/>
                <a:gd name="connsiteY5" fmla="*/ 293077 h 668215"/>
                <a:gd name="connsiteX6" fmla="*/ 199292 w 574431"/>
                <a:gd name="connsiteY6" fmla="*/ 0 h 668215"/>
                <a:gd name="connsiteX7" fmla="*/ 117231 w 574431"/>
                <a:gd name="connsiteY7" fmla="*/ 0 h 66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431" h="668215">
                  <a:moveTo>
                    <a:pt x="117231" y="0"/>
                  </a:moveTo>
                  <a:lnTo>
                    <a:pt x="0" y="328246"/>
                  </a:lnTo>
                  <a:lnTo>
                    <a:pt x="0" y="656492"/>
                  </a:lnTo>
                  <a:lnTo>
                    <a:pt x="504092" y="668215"/>
                  </a:lnTo>
                  <a:lnTo>
                    <a:pt x="574431" y="597877"/>
                  </a:lnTo>
                  <a:lnTo>
                    <a:pt x="328246" y="293077"/>
                  </a:lnTo>
                  <a:lnTo>
                    <a:pt x="199292" y="0"/>
                  </a:lnTo>
                  <a:lnTo>
                    <a:pt x="117231" y="0"/>
                  </a:lnTo>
                  <a:close/>
                </a:path>
              </a:pathLst>
            </a:cu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a:extLst>
              <a:ext uri="{FF2B5EF4-FFF2-40B4-BE49-F238E27FC236}">
                <a16:creationId xmlns:a16="http://schemas.microsoft.com/office/drawing/2014/main" id="{B13A8939-366F-F80F-400A-0723AC2D7A21}"/>
              </a:ext>
            </a:extLst>
          </p:cNvPr>
          <p:cNvSpPr/>
          <p:nvPr/>
        </p:nvSpPr>
        <p:spPr>
          <a:xfrm>
            <a:off x="5694744" y="4734046"/>
            <a:ext cx="868102" cy="1435260"/>
          </a:xfrm>
          <a:custGeom>
            <a:avLst/>
            <a:gdLst>
              <a:gd name="connsiteX0" fmla="*/ 11575 w 868102"/>
              <a:gd name="connsiteY0" fmla="*/ 0 h 1435260"/>
              <a:gd name="connsiteX1" fmla="*/ 231494 w 868102"/>
              <a:gd name="connsiteY1" fmla="*/ 11574 h 1435260"/>
              <a:gd name="connsiteX2" fmla="*/ 821803 w 868102"/>
              <a:gd name="connsiteY2" fmla="*/ 381964 h 1435260"/>
              <a:gd name="connsiteX3" fmla="*/ 868102 w 868102"/>
              <a:gd name="connsiteY3" fmla="*/ 555584 h 1435260"/>
              <a:gd name="connsiteX4" fmla="*/ 856527 w 868102"/>
              <a:gd name="connsiteY4" fmla="*/ 891250 h 1435260"/>
              <a:gd name="connsiteX5" fmla="*/ 775504 w 868102"/>
              <a:gd name="connsiteY5" fmla="*/ 1030146 h 1435260"/>
              <a:gd name="connsiteX6" fmla="*/ 46299 w 868102"/>
              <a:gd name="connsiteY6" fmla="*/ 1435260 h 1435260"/>
              <a:gd name="connsiteX7" fmla="*/ 0 w 868102"/>
              <a:gd name="connsiteY7" fmla="*/ 1435260 h 1435260"/>
              <a:gd name="connsiteX8" fmla="*/ 11575 w 868102"/>
              <a:gd name="connsiteY8" fmla="*/ 0 h 14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102" h="1435260">
                <a:moveTo>
                  <a:pt x="11575" y="0"/>
                </a:moveTo>
                <a:lnTo>
                  <a:pt x="231494" y="11574"/>
                </a:lnTo>
                <a:lnTo>
                  <a:pt x="821803" y="381964"/>
                </a:lnTo>
                <a:lnTo>
                  <a:pt x="868102" y="555584"/>
                </a:lnTo>
                <a:lnTo>
                  <a:pt x="856527" y="891250"/>
                </a:lnTo>
                <a:lnTo>
                  <a:pt x="775504" y="1030146"/>
                </a:lnTo>
                <a:lnTo>
                  <a:pt x="46299" y="1435260"/>
                </a:lnTo>
                <a:lnTo>
                  <a:pt x="0" y="1435260"/>
                </a:lnTo>
                <a:cubicBezTo>
                  <a:pt x="3858" y="956840"/>
                  <a:pt x="7717" y="478420"/>
                  <a:pt x="11575" y="0"/>
                </a:cubicBezTo>
                <a:close/>
              </a:path>
            </a:pathLst>
          </a:cu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B522C4AE-0575-F262-D320-C5307D3F51F8}"/>
              </a:ext>
            </a:extLst>
          </p:cNvPr>
          <p:cNvSpPr/>
          <p:nvPr/>
        </p:nvSpPr>
        <p:spPr>
          <a:xfrm>
            <a:off x="7546694" y="4930815"/>
            <a:ext cx="578734" cy="1018572"/>
          </a:xfrm>
          <a:custGeom>
            <a:avLst/>
            <a:gdLst>
              <a:gd name="connsiteX0" fmla="*/ 0 w 578734"/>
              <a:gd name="connsiteY0" fmla="*/ 0 h 1018572"/>
              <a:gd name="connsiteX1" fmla="*/ 0 w 578734"/>
              <a:gd name="connsiteY1" fmla="*/ 1018572 h 1018572"/>
              <a:gd name="connsiteX2" fmla="*/ 208344 w 578734"/>
              <a:gd name="connsiteY2" fmla="*/ 949124 h 1018572"/>
              <a:gd name="connsiteX3" fmla="*/ 578734 w 578734"/>
              <a:gd name="connsiteY3" fmla="*/ 729205 h 1018572"/>
              <a:gd name="connsiteX4" fmla="*/ 578734 w 578734"/>
              <a:gd name="connsiteY4" fmla="*/ 231494 h 1018572"/>
              <a:gd name="connsiteX5" fmla="*/ 439838 w 578734"/>
              <a:gd name="connsiteY5" fmla="*/ 173620 h 1018572"/>
              <a:gd name="connsiteX6" fmla="*/ 115747 w 578734"/>
              <a:gd name="connsiteY6" fmla="*/ 0 h 1018572"/>
              <a:gd name="connsiteX7" fmla="*/ 0 w 578734"/>
              <a:gd name="connsiteY7" fmla="*/ 0 h 101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34" h="1018572">
                <a:moveTo>
                  <a:pt x="0" y="0"/>
                </a:moveTo>
                <a:lnTo>
                  <a:pt x="0" y="1018572"/>
                </a:lnTo>
                <a:lnTo>
                  <a:pt x="208344" y="949124"/>
                </a:lnTo>
                <a:lnTo>
                  <a:pt x="578734" y="729205"/>
                </a:lnTo>
                <a:lnTo>
                  <a:pt x="578734" y="231494"/>
                </a:lnTo>
                <a:lnTo>
                  <a:pt x="439838" y="173620"/>
                </a:lnTo>
                <a:lnTo>
                  <a:pt x="115747" y="0"/>
                </a:lnTo>
                <a:lnTo>
                  <a:pt x="0" y="0"/>
                </a:lnTo>
                <a:close/>
              </a:path>
            </a:pathLst>
          </a:cu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A0DFC8-0228-6090-855E-23939C921A3A}"/>
              </a:ext>
            </a:extLst>
          </p:cNvPr>
          <p:cNvSpPr/>
          <p:nvPr/>
        </p:nvSpPr>
        <p:spPr>
          <a:xfrm>
            <a:off x="1031631" y="4308198"/>
            <a:ext cx="10152184" cy="23680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0A3A8612-E963-0C51-3139-51CDB299C655}"/>
              </a:ext>
            </a:extLst>
          </p:cNvPr>
          <p:cNvSpPr>
            <a:spLocks noGrp="1"/>
          </p:cNvSpPr>
          <p:nvPr>
            <p:ph type="sldNum" sz="quarter" idx="12"/>
          </p:nvPr>
        </p:nvSpPr>
        <p:spPr/>
        <p:txBody>
          <a:bodyPr/>
          <a:lstStyle/>
          <a:p>
            <a:fld id="{7B8E230A-344C-314A-99D7-8592764412A6}" type="slidenum">
              <a:rPr lang="en-US" smtClean="0"/>
              <a:t>51</a:t>
            </a:fld>
            <a:endParaRPr lang="en-US"/>
          </a:p>
        </p:txBody>
      </p:sp>
    </p:spTree>
    <p:extLst>
      <p:ext uri="{BB962C8B-B14F-4D97-AF65-F5344CB8AC3E}">
        <p14:creationId xmlns:p14="http://schemas.microsoft.com/office/powerpoint/2010/main" val="2631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8607-48D4-A23E-DEC1-69A72BB74DFB}"/>
              </a:ext>
            </a:extLst>
          </p:cNvPr>
          <p:cNvSpPr>
            <a:spLocks noGrp="1"/>
          </p:cNvSpPr>
          <p:nvPr>
            <p:ph type="title"/>
          </p:nvPr>
        </p:nvSpPr>
        <p:spPr/>
        <p:txBody>
          <a:bodyPr/>
          <a:lstStyle/>
          <a:p>
            <a:r>
              <a:rPr lang="en-US" dirty="0"/>
              <a:t>Approaches to GNN Training</a:t>
            </a:r>
          </a:p>
        </p:txBody>
      </p:sp>
      <p:sp>
        <p:nvSpPr>
          <p:cNvPr id="3" name="Content Placeholder 2">
            <a:extLst>
              <a:ext uri="{FF2B5EF4-FFF2-40B4-BE49-F238E27FC236}">
                <a16:creationId xmlns:a16="http://schemas.microsoft.com/office/drawing/2014/main" id="{EAB12600-0169-3C01-4854-8920FCFD1692}"/>
              </a:ext>
            </a:extLst>
          </p:cNvPr>
          <p:cNvSpPr>
            <a:spLocks noGrp="1"/>
          </p:cNvSpPr>
          <p:nvPr>
            <p:ph idx="1"/>
          </p:nvPr>
        </p:nvSpPr>
        <p:spPr>
          <a:xfrm>
            <a:off x="838200" y="1825624"/>
            <a:ext cx="10515600" cy="4867783"/>
          </a:xfrm>
        </p:spPr>
        <p:txBody>
          <a:bodyPr>
            <a:normAutofit/>
          </a:bodyPr>
          <a:lstStyle/>
          <a:p>
            <a:r>
              <a:rPr lang="en-US" dirty="0"/>
              <a:t>Mini-batch GNN training</a:t>
            </a:r>
          </a:p>
          <a:p>
            <a:pPr marL="457200" lvl="1" indent="0">
              <a:buNone/>
            </a:pPr>
            <a:r>
              <a:rPr lang="en-US" dirty="0">
                <a:solidFill>
                  <a:schemeClr val="accent6">
                    <a:lumMod val="75000"/>
                  </a:schemeClr>
                </a:solidFill>
              </a:rPr>
              <a:t>+</a:t>
            </a:r>
            <a:r>
              <a:rPr lang="en-US" dirty="0"/>
              <a:t> </a:t>
            </a:r>
            <a:r>
              <a:rPr lang="en-US" dirty="0">
                <a:solidFill>
                  <a:schemeClr val="accent6">
                    <a:lumMod val="75000"/>
                  </a:schemeClr>
                </a:solidFill>
              </a:rPr>
              <a:t>Reduce computation, memory and IO demands by sampling</a:t>
            </a:r>
          </a:p>
          <a:p>
            <a:pPr lvl="1">
              <a:buFontTx/>
              <a:buChar char="-"/>
            </a:pPr>
            <a:r>
              <a:rPr lang="en-US" dirty="0">
                <a:solidFill>
                  <a:srgbClr val="C00000"/>
                </a:solidFill>
              </a:rPr>
              <a:t>Lower accuracy</a:t>
            </a:r>
          </a:p>
          <a:p>
            <a:pPr lvl="1">
              <a:buFont typeface="Wingdings" pitchFamily="2" charset="2"/>
              <a:buChar char="Ø"/>
            </a:pPr>
            <a:r>
              <a:rPr lang="en-US" dirty="0"/>
              <a:t> </a:t>
            </a:r>
            <a:r>
              <a:rPr lang="en-US" dirty="0" err="1"/>
              <a:t>AliGraph</a:t>
            </a:r>
            <a:r>
              <a:rPr lang="en-US" dirty="0"/>
              <a:t> [</a:t>
            </a:r>
            <a:r>
              <a:rPr lang="en-US" dirty="0">
                <a:solidFill>
                  <a:schemeClr val="accent2"/>
                </a:solidFill>
              </a:rPr>
              <a:t>VLDB’19</a:t>
            </a:r>
            <a:r>
              <a:rPr lang="en-US" dirty="0"/>
              <a:t>], P3 [</a:t>
            </a:r>
            <a:r>
              <a:rPr lang="en-US" dirty="0">
                <a:solidFill>
                  <a:schemeClr val="accent2"/>
                </a:solidFill>
              </a:rPr>
              <a:t>OSDI’21</a:t>
            </a:r>
            <a:r>
              <a:rPr lang="en-US" dirty="0"/>
              <a:t>], </a:t>
            </a:r>
            <a:r>
              <a:rPr lang="en-US" dirty="0" err="1"/>
              <a:t>Dorylus</a:t>
            </a:r>
            <a:r>
              <a:rPr lang="en-US" dirty="0"/>
              <a:t> [</a:t>
            </a:r>
            <a:r>
              <a:rPr lang="en-US" dirty="0">
                <a:solidFill>
                  <a:schemeClr val="accent2"/>
                </a:solidFill>
              </a:rPr>
              <a:t>OSDI’21</a:t>
            </a:r>
            <a:r>
              <a:rPr lang="en-US" dirty="0"/>
              <a:t>]</a:t>
            </a:r>
          </a:p>
          <a:p>
            <a:pPr lvl="1">
              <a:buFont typeface="Wingdings" pitchFamily="2" charset="2"/>
              <a:buChar char="Ø"/>
            </a:pPr>
            <a:r>
              <a:rPr lang="en-US" dirty="0"/>
              <a:t> </a:t>
            </a:r>
            <a:r>
              <a:rPr lang="en-US" dirty="0" err="1"/>
              <a:t>ByteGNN</a:t>
            </a:r>
            <a:r>
              <a:rPr lang="en-US" dirty="0"/>
              <a:t> [</a:t>
            </a:r>
            <a:r>
              <a:rPr lang="en-US" dirty="0">
                <a:solidFill>
                  <a:schemeClr val="accent2"/>
                </a:solidFill>
              </a:rPr>
              <a:t>VLDB’22</a:t>
            </a:r>
            <a:r>
              <a:rPr lang="en-US" dirty="0"/>
              <a:t>], BGL [</a:t>
            </a:r>
            <a:r>
              <a:rPr lang="en-US" dirty="0">
                <a:solidFill>
                  <a:schemeClr val="accent2"/>
                </a:solidFill>
              </a:rPr>
              <a:t>NSDI’23</a:t>
            </a:r>
            <a:r>
              <a:rPr lang="en-US" dirty="0"/>
              <a:t>], …</a:t>
            </a:r>
          </a:p>
          <a:p>
            <a:pPr lvl="1">
              <a:buFont typeface="Wingdings" pitchFamily="2" charset="2"/>
              <a:buChar char="Ø"/>
            </a:pPr>
            <a:endParaRPr lang="en-US" dirty="0"/>
          </a:p>
          <a:p>
            <a:r>
              <a:rPr lang="en-US" dirty="0"/>
              <a:t>Full-graph GNN training</a:t>
            </a:r>
          </a:p>
          <a:p>
            <a:pPr marL="457200" lvl="1" indent="0">
              <a:buNone/>
            </a:pPr>
            <a:r>
              <a:rPr lang="en-US" dirty="0">
                <a:solidFill>
                  <a:schemeClr val="accent6">
                    <a:lumMod val="75000"/>
                  </a:schemeClr>
                </a:solidFill>
              </a:rPr>
              <a:t>+</a:t>
            </a:r>
            <a:r>
              <a:rPr lang="en-US" dirty="0"/>
              <a:t> </a:t>
            </a:r>
            <a:r>
              <a:rPr lang="en-US" dirty="0">
                <a:solidFill>
                  <a:schemeClr val="accent6">
                    <a:lumMod val="75000"/>
                  </a:schemeClr>
                </a:solidFill>
              </a:rPr>
              <a:t>No accuracy loss</a:t>
            </a:r>
          </a:p>
          <a:p>
            <a:pPr lvl="1">
              <a:buFontTx/>
              <a:buChar char="-"/>
            </a:pPr>
            <a:r>
              <a:rPr lang="en-US" dirty="0">
                <a:solidFill>
                  <a:srgbClr val="C00000"/>
                </a:solidFill>
              </a:rPr>
              <a:t>High demand for computation, memory and IO</a:t>
            </a:r>
          </a:p>
          <a:p>
            <a:pPr lvl="1">
              <a:buFont typeface="Wingdings" pitchFamily="2" charset="2"/>
              <a:buChar char="Ø"/>
            </a:pPr>
            <a:r>
              <a:rPr lang="en-US" dirty="0"/>
              <a:t> </a:t>
            </a:r>
            <a:r>
              <a:rPr lang="en-US" dirty="0" err="1"/>
              <a:t>DistGNN</a:t>
            </a:r>
            <a:r>
              <a:rPr lang="en-US" dirty="0"/>
              <a:t> [</a:t>
            </a:r>
            <a:r>
              <a:rPr lang="en-US" dirty="0">
                <a:solidFill>
                  <a:schemeClr val="accent2"/>
                </a:solidFill>
              </a:rPr>
              <a:t>SC’21</a:t>
            </a:r>
            <a:r>
              <a:rPr lang="en-US" dirty="0"/>
              <a:t>], </a:t>
            </a:r>
            <a:r>
              <a:rPr lang="en-US" dirty="0" err="1"/>
              <a:t>NeutronStar</a:t>
            </a:r>
            <a:r>
              <a:rPr lang="en-US" dirty="0"/>
              <a:t> [</a:t>
            </a:r>
            <a:r>
              <a:rPr lang="en-US" dirty="0">
                <a:solidFill>
                  <a:schemeClr val="accent2"/>
                </a:solidFill>
              </a:rPr>
              <a:t>SIGMOD’22</a:t>
            </a:r>
            <a:r>
              <a:rPr lang="en-US" dirty="0"/>
              <a:t>]</a:t>
            </a:r>
          </a:p>
          <a:p>
            <a:pPr lvl="1">
              <a:buFont typeface="Wingdings" pitchFamily="2" charset="2"/>
              <a:buChar char="Ø"/>
            </a:pPr>
            <a:r>
              <a:rPr lang="en-US" dirty="0"/>
              <a:t> </a:t>
            </a:r>
            <a:r>
              <a:rPr lang="en-US" dirty="0" err="1"/>
              <a:t>Sancus</a:t>
            </a:r>
            <a:r>
              <a:rPr lang="en-US" dirty="0"/>
              <a:t> [</a:t>
            </a:r>
            <a:r>
              <a:rPr lang="en-US" dirty="0">
                <a:solidFill>
                  <a:schemeClr val="accent2"/>
                </a:solidFill>
              </a:rPr>
              <a:t>VLDB’22</a:t>
            </a:r>
            <a:r>
              <a:rPr lang="en-US" dirty="0"/>
              <a:t>], </a:t>
            </a:r>
            <a:r>
              <a:rPr lang="en-US" dirty="0" err="1"/>
              <a:t>HongTu</a:t>
            </a:r>
            <a:r>
              <a:rPr lang="en-US" dirty="0"/>
              <a:t> [</a:t>
            </a:r>
            <a:r>
              <a:rPr lang="en-US" dirty="0">
                <a:solidFill>
                  <a:schemeClr val="accent2"/>
                </a:solidFill>
              </a:rPr>
              <a:t>SIGMOD’24</a:t>
            </a:r>
            <a:r>
              <a:rPr lang="en-US" dirty="0"/>
              <a:t>], …</a:t>
            </a:r>
          </a:p>
          <a:p>
            <a:pPr lvl="1">
              <a:buFont typeface="Wingdings" pitchFamily="2" charset="2"/>
              <a:buChar char="Ø"/>
            </a:pPr>
            <a:endParaRPr lang="en-US" dirty="0"/>
          </a:p>
        </p:txBody>
      </p:sp>
      <p:sp>
        <p:nvSpPr>
          <p:cNvPr id="4" name="Slide Number Placeholder 3">
            <a:extLst>
              <a:ext uri="{FF2B5EF4-FFF2-40B4-BE49-F238E27FC236}">
                <a16:creationId xmlns:a16="http://schemas.microsoft.com/office/drawing/2014/main" id="{622CF7CA-0FFD-F185-E3B9-2B2C32BDF031}"/>
              </a:ext>
            </a:extLst>
          </p:cNvPr>
          <p:cNvSpPr>
            <a:spLocks noGrp="1"/>
          </p:cNvSpPr>
          <p:nvPr>
            <p:ph type="sldNum" sz="quarter" idx="12"/>
          </p:nvPr>
        </p:nvSpPr>
        <p:spPr/>
        <p:txBody>
          <a:bodyPr/>
          <a:lstStyle/>
          <a:p>
            <a:fld id="{7B8E230A-344C-314A-99D7-8592764412A6}" type="slidenum">
              <a:rPr lang="en-US" smtClean="0"/>
              <a:t>52</a:t>
            </a:fld>
            <a:endParaRPr lang="en-US"/>
          </a:p>
        </p:txBody>
      </p:sp>
    </p:spTree>
    <p:extLst>
      <p:ext uri="{BB962C8B-B14F-4D97-AF65-F5344CB8AC3E}">
        <p14:creationId xmlns:p14="http://schemas.microsoft.com/office/powerpoint/2010/main" val="2234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1C5EF-08FF-55AF-4891-BEA626997BFC}"/>
              </a:ext>
            </a:extLst>
          </p:cNvPr>
          <p:cNvSpPr>
            <a:spLocks noGrp="1"/>
          </p:cNvSpPr>
          <p:nvPr>
            <p:ph idx="1"/>
          </p:nvPr>
        </p:nvSpPr>
        <p:spPr>
          <a:xfrm>
            <a:off x="838200" y="1712154"/>
            <a:ext cx="10515600" cy="4907307"/>
          </a:xfrm>
        </p:spPr>
        <p:txBody>
          <a:bodyPr>
            <a:normAutofit/>
          </a:bodyPr>
          <a:lstStyle/>
          <a:p>
            <a:r>
              <a:rPr lang="en-US" dirty="0"/>
              <a:t>Why Distributed &amp; Challenges</a:t>
            </a:r>
          </a:p>
          <a:p>
            <a:endParaRPr lang="en-US" sz="500" dirty="0"/>
          </a:p>
          <a:p>
            <a:r>
              <a:rPr lang="en-US" dirty="0"/>
              <a:t>Mini-batch GNN training</a:t>
            </a:r>
          </a:p>
          <a:p>
            <a:endParaRPr lang="en-US" sz="500" dirty="0"/>
          </a:p>
          <a:p>
            <a:r>
              <a:rPr lang="en-US" dirty="0"/>
              <a:t>Full-graph GNN training</a:t>
            </a:r>
          </a:p>
          <a:p>
            <a:endParaRPr lang="en-US" sz="500" dirty="0"/>
          </a:p>
          <a:p>
            <a:r>
              <a:rPr lang="en-US" dirty="0"/>
              <a:t>Communication Optimizations</a:t>
            </a:r>
          </a:p>
          <a:p>
            <a:endParaRPr lang="en-US" sz="500" dirty="0"/>
          </a:p>
          <a:p>
            <a:r>
              <a:rPr lang="en-US" dirty="0"/>
              <a:t>Staleness Tolerance</a:t>
            </a:r>
          </a:p>
          <a:p>
            <a:pPr marL="457200" lvl="1" indent="0">
              <a:buNone/>
            </a:pPr>
            <a:endParaRPr lang="en-US" dirty="0"/>
          </a:p>
        </p:txBody>
      </p:sp>
      <p:sp>
        <p:nvSpPr>
          <p:cNvPr id="7" name="Title 1">
            <a:extLst>
              <a:ext uri="{FF2B5EF4-FFF2-40B4-BE49-F238E27FC236}">
                <a16:creationId xmlns:a16="http://schemas.microsoft.com/office/drawing/2014/main" id="{00CDA2F6-ECB5-8AD1-C304-466D8A70DAF9}"/>
              </a:ext>
            </a:extLst>
          </p:cNvPr>
          <p:cNvSpPr>
            <a:spLocks noGrp="1"/>
          </p:cNvSpPr>
          <p:nvPr>
            <p:ph type="title"/>
          </p:nvPr>
        </p:nvSpPr>
        <p:spPr>
          <a:xfrm>
            <a:off x="838200" y="365125"/>
            <a:ext cx="10515600" cy="1325563"/>
          </a:xfrm>
        </p:spPr>
        <p:txBody>
          <a:bodyPr/>
          <a:lstStyle/>
          <a:p>
            <a:r>
              <a:rPr lang="en-US" dirty="0"/>
              <a:t>Agenda</a:t>
            </a:r>
          </a:p>
        </p:txBody>
      </p:sp>
      <p:sp>
        <p:nvSpPr>
          <p:cNvPr id="2" name="Slide Number Placeholder 1">
            <a:extLst>
              <a:ext uri="{FF2B5EF4-FFF2-40B4-BE49-F238E27FC236}">
                <a16:creationId xmlns:a16="http://schemas.microsoft.com/office/drawing/2014/main" id="{9FB9EDDD-5490-F77D-C912-D275E66F4716}"/>
              </a:ext>
            </a:extLst>
          </p:cNvPr>
          <p:cNvSpPr>
            <a:spLocks noGrp="1"/>
          </p:cNvSpPr>
          <p:nvPr>
            <p:ph type="sldNum" sz="quarter" idx="12"/>
          </p:nvPr>
        </p:nvSpPr>
        <p:spPr/>
        <p:txBody>
          <a:bodyPr/>
          <a:lstStyle/>
          <a:p>
            <a:fld id="{7B8E230A-344C-314A-99D7-8592764412A6}" type="slidenum">
              <a:rPr lang="en-US" smtClean="0"/>
              <a:t>53</a:t>
            </a:fld>
            <a:endParaRPr lang="en-US"/>
          </a:p>
        </p:txBody>
      </p:sp>
    </p:spTree>
    <p:extLst>
      <p:ext uri="{BB962C8B-B14F-4D97-AF65-F5344CB8AC3E}">
        <p14:creationId xmlns:p14="http://schemas.microsoft.com/office/powerpoint/2010/main" val="16833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B8A-1509-717A-BB93-B02895A5A205}"/>
              </a:ext>
            </a:extLst>
          </p:cNvPr>
          <p:cNvSpPr>
            <a:spLocks noGrp="1"/>
          </p:cNvSpPr>
          <p:nvPr>
            <p:ph type="title"/>
          </p:nvPr>
        </p:nvSpPr>
        <p:spPr/>
        <p:txBody>
          <a:bodyPr/>
          <a:lstStyle/>
          <a:p>
            <a:r>
              <a:rPr lang="en-US" dirty="0"/>
              <a:t>Distributed GNN Training</a:t>
            </a:r>
          </a:p>
        </p:txBody>
      </p:sp>
      <p:sp>
        <p:nvSpPr>
          <p:cNvPr id="3" name="Content Placeholder 2">
            <a:extLst>
              <a:ext uri="{FF2B5EF4-FFF2-40B4-BE49-F238E27FC236}">
                <a16:creationId xmlns:a16="http://schemas.microsoft.com/office/drawing/2014/main" id="{49B4D3FD-CCED-8980-4385-EB69E162F6AA}"/>
              </a:ext>
            </a:extLst>
          </p:cNvPr>
          <p:cNvSpPr>
            <a:spLocks noGrp="1"/>
          </p:cNvSpPr>
          <p:nvPr>
            <p:ph idx="1"/>
          </p:nvPr>
        </p:nvSpPr>
        <p:spPr/>
        <p:txBody>
          <a:bodyPr>
            <a:normAutofit/>
          </a:bodyPr>
          <a:lstStyle/>
          <a:p>
            <a:r>
              <a:rPr lang="en-US" sz="3200" dirty="0"/>
              <a:t>Why Distributed?</a:t>
            </a:r>
          </a:p>
          <a:p>
            <a:endParaRPr lang="en-US" sz="900" dirty="0"/>
          </a:p>
          <a:p>
            <a:pPr lvl="1">
              <a:buFont typeface="Courier New" panose="02070309020205020404" pitchFamily="49" charset="0"/>
              <a:buChar char="o"/>
            </a:pPr>
            <a:r>
              <a:rPr lang="en-US" sz="2800" dirty="0"/>
              <a:t> High </a:t>
            </a:r>
            <a:r>
              <a:rPr lang="en-US" sz="2800" b="1" dirty="0"/>
              <a:t>parallelism</a:t>
            </a:r>
            <a:r>
              <a:rPr lang="en-US" sz="2800" dirty="0"/>
              <a:t> for computation</a:t>
            </a:r>
          </a:p>
          <a:p>
            <a:pPr lvl="2">
              <a:buFont typeface="Wingdings" pitchFamily="2" charset="2"/>
              <a:buChar char="§"/>
            </a:pPr>
            <a:r>
              <a:rPr lang="en-US" sz="2400" dirty="0"/>
              <a:t>Many CPUs, each with multi-core parallelism</a:t>
            </a:r>
          </a:p>
          <a:p>
            <a:pPr lvl="2">
              <a:buFont typeface="Wingdings" pitchFamily="2" charset="2"/>
              <a:buChar char="§"/>
            </a:pPr>
            <a:r>
              <a:rPr lang="en-US" sz="2400" dirty="0"/>
              <a:t>Many GPUs, each with thousands of CUDA threads</a:t>
            </a:r>
          </a:p>
          <a:p>
            <a:pPr lvl="2">
              <a:buFont typeface="Wingdings" pitchFamily="2" charset="2"/>
              <a:buChar char="§"/>
            </a:pPr>
            <a:endParaRPr lang="en-US" sz="2400" dirty="0"/>
          </a:p>
          <a:p>
            <a:pPr lvl="1">
              <a:buFont typeface="Courier New" panose="02070309020205020404" pitchFamily="49" charset="0"/>
              <a:buChar char="o"/>
            </a:pPr>
            <a:r>
              <a:rPr lang="en-US" sz="2800" dirty="0"/>
              <a:t> Insufficient </a:t>
            </a:r>
            <a:r>
              <a:rPr lang="en-US" sz="2800" b="1" dirty="0"/>
              <a:t>memory</a:t>
            </a:r>
            <a:r>
              <a:rPr lang="en-US" sz="2800" dirty="0"/>
              <a:t> for vertex embeddings</a:t>
            </a:r>
          </a:p>
          <a:p>
            <a:pPr lvl="2">
              <a:buFont typeface="Wingdings" pitchFamily="2" charset="2"/>
              <a:buChar char="§"/>
            </a:pPr>
            <a:r>
              <a:rPr lang="en-US" sz="2400" dirty="0"/>
              <a:t>Large graph scale</a:t>
            </a:r>
          </a:p>
          <a:p>
            <a:pPr lvl="2">
              <a:buFont typeface="Wingdings" pitchFamily="2" charset="2"/>
              <a:buChar char="§"/>
            </a:pPr>
            <a:r>
              <a:rPr lang="en-US" sz="2400" dirty="0"/>
              <a:t>High input embedding dimension</a:t>
            </a:r>
          </a:p>
          <a:p>
            <a:pPr lvl="2">
              <a:buFont typeface="Wingdings" pitchFamily="2" charset="2"/>
              <a:buChar char="§"/>
            </a:pPr>
            <a:r>
              <a:rPr lang="en-US" sz="2400" dirty="0"/>
              <a:t>Limited GPU memory</a:t>
            </a:r>
          </a:p>
          <a:p>
            <a:pPr marL="0" indent="0">
              <a:buNone/>
            </a:pPr>
            <a:endParaRPr lang="en-US" dirty="0"/>
          </a:p>
          <a:p>
            <a:pPr lvl="2">
              <a:buFont typeface="Wingdings" pitchFamily="2" charset="2"/>
              <a:buChar char="§"/>
            </a:pPr>
            <a:endParaRPr lang="en-US" dirty="0"/>
          </a:p>
        </p:txBody>
      </p:sp>
      <p:sp>
        <p:nvSpPr>
          <p:cNvPr id="4" name="Slide Number Placeholder 3">
            <a:extLst>
              <a:ext uri="{FF2B5EF4-FFF2-40B4-BE49-F238E27FC236}">
                <a16:creationId xmlns:a16="http://schemas.microsoft.com/office/drawing/2014/main" id="{E580DD08-3EFF-8EE4-BBC7-2198E1662945}"/>
              </a:ext>
            </a:extLst>
          </p:cNvPr>
          <p:cNvSpPr>
            <a:spLocks noGrp="1"/>
          </p:cNvSpPr>
          <p:nvPr>
            <p:ph type="sldNum" sz="quarter" idx="12"/>
          </p:nvPr>
        </p:nvSpPr>
        <p:spPr/>
        <p:txBody>
          <a:bodyPr/>
          <a:lstStyle/>
          <a:p>
            <a:fld id="{7B8E230A-344C-314A-99D7-8592764412A6}" type="slidenum">
              <a:rPr lang="en-US" smtClean="0"/>
              <a:t>54</a:t>
            </a:fld>
            <a:endParaRPr lang="en-US"/>
          </a:p>
        </p:txBody>
      </p:sp>
    </p:spTree>
    <p:extLst>
      <p:ext uri="{BB962C8B-B14F-4D97-AF65-F5344CB8AC3E}">
        <p14:creationId xmlns:p14="http://schemas.microsoft.com/office/powerpoint/2010/main" val="193366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61E7-E891-A7A8-F5FB-A694CAD087E3}"/>
              </a:ext>
            </a:extLst>
          </p:cNvPr>
          <p:cNvSpPr>
            <a:spLocks noGrp="1"/>
          </p:cNvSpPr>
          <p:nvPr>
            <p:ph type="title"/>
          </p:nvPr>
        </p:nvSpPr>
        <p:spPr/>
        <p:txBody>
          <a:bodyPr>
            <a:normAutofit fontScale="90000"/>
          </a:bodyPr>
          <a:lstStyle/>
          <a:p>
            <a:r>
              <a:rPr lang="en-US" dirty="0"/>
              <a:t>Distributed GNN Training Pipelines</a:t>
            </a:r>
          </a:p>
        </p:txBody>
      </p:sp>
      <p:pic>
        <p:nvPicPr>
          <p:cNvPr id="4" name="Content Placeholder 3">
            <a:extLst>
              <a:ext uri="{FF2B5EF4-FFF2-40B4-BE49-F238E27FC236}">
                <a16:creationId xmlns:a16="http://schemas.microsoft.com/office/drawing/2014/main" id="{6055E65D-ABA8-3DA9-6BAD-3DEF16B09B3C}"/>
              </a:ext>
            </a:extLst>
          </p:cNvPr>
          <p:cNvPicPr>
            <a:picLocks noGrp="1" noChangeAspect="1"/>
          </p:cNvPicPr>
          <p:nvPr>
            <p:ph idx="1"/>
          </p:nvPr>
        </p:nvPicPr>
        <p:blipFill>
          <a:blip r:embed="rId3"/>
          <a:stretch>
            <a:fillRect/>
          </a:stretch>
        </p:blipFill>
        <p:spPr>
          <a:xfrm>
            <a:off x="270835" y="1854811"/>
            <a:ext cx="11874274" cy="4232084"/>
          </a:xfrm>
          <a:prstGeom prst="rect">
            <a:avLst/>
          </a:prstGeom>
        </p:spPr>
      </p:pic>
      <p:pic>
        <p:nvPicPr>
          <p:cNvPr id="5" name="Picture 4">
            <a:extLst>
              <a:ext uri="{FF2B5EF4-FFF2-40B4-BE49-F238E27FC236}">
                <a16:creationId xmlns:a16="http://schemas.microsoft.com/office/drawing/2014/main" id="{18AF6BF0-7319-107E-B629-3B337D35B7AA}"/>
              </a:ext>
            </a:extLst>
          </p:cNvPr>
          <p:cNvPicPr>
            <a:picLocks noChangeAspect="1"/>
          </p:cNvPicPr>
          <p:nvPr/>
        </p:nvPicPr>
        <p:blipFill rotWithShape="1">
          <a:blip r:embed="rId4"/>
          <a:srcRect b="26355"/>
          <a:stretch/>
        </p:blipFill>
        <p:spPr>
          <a:xfrm>
            <a:off x="7498774" y="2611811"/>
            <a:ext cx="253456" cy="197876"/>
          </a:xfrm>
          <a:prstGeom prst="rect">
            <a:avLst/>
          </a:prstGeom>
        </p:spPr>
      </p:pic>
      <p:pic>
        <p:nvPicPr>
          <p:cNvPr id="7" name="Picture 6">
            <a:extLst>
              <a:ext uri="{FF2B5EF4-FFF2-40B4-BE49-F238E27FC236}">
                <a16:creationId xmlns:a16="http://schemas.microsoft.com/office/drawing/2014/main" id="{FFEA07FA-53FE-304A-47EF-A06B9429C37A}"/>
              </a:ext>
            </a:extLst>
          </p:cNvPr>
          <p:cNvPicPr>
            <a:picLocks noChangeAspect="1"/>
          </p:cNvPicPr>
          <p:nvPr/>
        </p:nvPicPr>
        <p:blipFill>
          <a:blip r:embed="rId5"/>
          <a:stretch>
            <a:fillRect/>
          </a:stretch>
        </p:blipFill>
        <p:spPr>
          <a:xfrm>
            <a:off x="7168574" y="3148019"/>
            <a:ext cx="277976" cy="181754"/>
          </a:xfrm>
          <a:prstGeom prst="rect">
            <a:avLst/>
          </a:prstGeom>
        </p:spPr>
      </p:pic>
      <p:pic>
        <p:nvPicPr>
          <p:cNvPr id="9" name="Picture 8" descr="A white background with black and white clouds&#10;&#10;Description automatically generated with medium confidence">
            <a:extLst>
              <a:ext uri="{FF2B5EF4-FFF2-40B4-BE49-F238E27FC236}">
                <a16:creationId xmlns:a16="http://schemas.microsoft.com/office/drawing/2014/main" id="{475DC940-EB98-5BB3-DA61-A555B17210AF}"/>
              </a:ext>
            </a:extLst>
          </p:cNvPr>
          <p:cNvPicPr>
            <a:picLocks noChangeAspect="1"/>
          </p:cNvPicPr>
          <p:nvPr/>
        </p:nvPicPr>
        <p:blipFill>
          <a:blip r:embed="rId6"/>
          <a:stretch>
            <a:fillRect/>
          </a:stretch>
        </p:blipFill>
        <p:spPr>
          <a:xfrm>
            <a:off x="3834880" y="2218111"/>
            <a:ext cx="512111" cy="311283"/>
          </a:xfrm>
          <a:prstGeom prst="rect">
            <a:avLst/>
          </a:prstGeom>
        </p:spPr>
      </p:pic>
      <p:pic>
        <p:nvPicPr>
          <p:cNvPr id="10" name="Picture 9">
            <a:extLst>
              <a:ext uri="{FF2B5EF4-FFF2-40B4-BE49-F238E27FC236}">
                <a16:creationId xmlns:a16="http://schemas.microsoft.com/office/drawing/2014/main" id="{75955C94-FBA9-35AC-926D-B751B861D62E}"/>
              </a:ext>
            </a:extLst>
          </p:cNvPr>
          <p:cNvPicPr>
            <a:picLocks noChangeAspect="1"/>
          </p:cNvPicPr>
          <p:nvPr/>
        </p:nvPicPr>
        <p:blipFill rotWithShape="1">
          <a:blip r:embed="rId4"/>
          <a:srcRect b="26355"/>
          <a:stretch/>
        </p:blipFill>
        <p:spPr>
          <a:xfrm>
            <a:off x="7501182" y="3900487"/>
            <a:ext cx="253456" cy="159778"/>
          </a:xfrm>
          <a:prstGeom prst="rect">
            <a:avLst/>
          </a:prstGeom>
        </p:spPr>
      </p:pic>
      <p:pic>
        <p:nvPicPr>
          <p:cNvPr id="11" name="Picture 10">
            <a:extLst>
              <a:ext uri="{FF2B5EF4-FFF2-40B4-BE49-F238E27FC236}">
                <a16:creationId xmlns:a16="http://schemas.microsoft.com/office/drawing/2014/main" id="{DE949223-F2F5-64CA-4134-86B543027B37}"/>
              </a:ext>
            </a:extLst>
          </p:cNvPr>
          <p:cNvPicPr>
            <a:picLocks noChangeAspect="1"/>
          </p:cNvPicPr>
          <p:nvPr/>
        </p:nvPicPr>
        <p:blipFill rotWithShape="1">
          <a:blip r:embed="rId4"/>
          <a:srcRect b="26355"/>
          <a:stretch/>
        </p:blipFill>
        <p:spPr>
          <a:xfrm>
            <a:off x="7498774" y="5112967"/>
            <a:ext cx="253456" cy="197876"/>
          </a:xfrm>
          <a:prstGeom prst="rect">
            <a:avLst/>
          </a:prstGeom>
        </p:spPr>
      </p:pic>
      <p:pic>
        <p:nvPicPr>
          <p:cNvPr id="12" name="Picture 11">
            <a:extLst>
              <a:ext uri="{FF2B5EF4-FFF2-40B4-BE49-F238E27FC236}">
                <a16:creationId xmlns:a16="http://schemas.microsoft.com/office/drawing/2014/main" id="{1EE4CBFE-451E-3FAD-995C-403BE08DD7F0}"/>
              </a:ext>
            </a:extLst>
          </p:cNvPr>
          <p:cNvPicPr>
            <a:picLocks noChangeAspect="1"/>
          </p:cNvPicPr>
          <p:nvPr/>
        </p:nvPicPr>
        <p:blipFill>
          <a:blip r:embed="rId5"/>
          <a:stretch>
            <a:fillRect/>
          </a:stretch>
        </p:blipFill>
        <p:spPr>
          <a:xfrm>
            <a:off x="7168574" y="4429077"/>
            <a:ext cx="277976" cy="181754"/>
          </a:xfrm>
          <a:prstGeom prst="rect">
            <a:avLst/>
          </a:prstGeom>
        </p:spPr>
      </p:pic>
      <p:pic>
        <p:nvPicPr>
          <p:cNvPr id="13" name="Picture 12">
            <a:extLst>
              <a:ext uri="{FF2B5EF4-FFF2-40B4-BE49-F238E27FC236}">
                <a16:creationId xmlns:a16="http://schemas.microsoft.com/office/drawing/2014/main" id="{5291FC2E-07C3-3A8F-B742-D7CEF4B7FDBD}"/>
              </a:ext>
            </a:extLst>
          </p:cNvPr>
          <p:cNvPicPr>
            <a:picLocks noChangeAspect="1"/>
          </p:cNvPicPr>
          <p:nvPr/>
        </p:nvPicPr>
        <p:blipFill>
          <a:blip r:embed="rId5"/>
          <a:stretch>
            <a:fillRect/>
          </a:stretch>
        </p:blipFill>
        <p:spPr>
          <a:xfrm>
            <a:off x="7168574" y="5655594"/>
            <a:ext cx="277976" cy="181754"/>
          </a:xfrm>
          <a:prstGeom prst="rect">
            <a:avLst/>
          </a:prstGeom>
        </p:spPr>
      </p:pic>
      <p:pic>
        <p:nvPicPr>
          <p:cNvPr id="14" name="Picture 13" descr="A white background with black and white clouds&#10;&#10;Description automatically generated with medium confidence">
            <a:extLst>
              <a:ext uri="{FF2B5EF4-FFF2-40B4-BE49-F238E27FC236}">
                <a16:creationId xmlns:a16="http://schemas.microsoft.com/office/drawing/2014/main" id="{E2ECB64B-0DE2-2E42-73FE-10292B037DBF}"/>
              </a:ext>
            </a:extLst>
          </p:cNvPr>
          <p:cNvPicPr>
            <a:picLocks noChangeAspect="1"/>
          </p:cNvPicPr>
          <p:nvPr/>
        </p:nvPicPr>
        <p:blipFill>
          <a:blip r:embed="rId6"/>
          <a:stretch>
            <a:fillRect/>
          </a:stretch>
        </p:blipFill>
        <p:spPr>
          <a:xfrm>
            <a:off x="876101" y="2170236"/>
            <a:ext cx="410921" cy="311283"/>
          </a:xfrm>
          <a:prstGeom prst="rect">
            <a:avLst/>
          </a:prstGeom>
        </p:spPr>
      </p:pic>
      <p:sp>
        <p:nvSpPr>
          <p:cNvPr id="15" name="Rectangle 14">
            <a:extLst>
              <a:ext uri="{FF2B5EF4-FFF2-40B4-BE49-F238E27FC236}">
                <a16:creationId xmlns:a16="http://schemas.microsoft.com/office/drawing/2014/main" id="{EBC5BB82-BDB8-CDAF-F5D7-F56B5B287818}"/>
              </a:ext>
            </a:extLst>
          </p:cNvPr>
          <p:cNvSpPr/>
          <p:nvPr/>
        </p:nvSpPr>
        <p:spPr>
          <a:xfrm>
            <a:off x="3176914" y="1854808"/>
            <a:ext cx="2919086" cy="42320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FF527E-50D7-2FBA-7E17-998A955B71D2}"/>
              </a:ext>
            </a:extLst>
          </p:cNvPr>
          <p:cNvSpPr/>
          <p:nvPr/>
        </p:nvSpPr>
        <p:spPr>
          <a:xfrm>
            <a:off x="6095999" y="1854809"/>
            <a:ext cx="5716249" cy="42320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008423F4-D12B-78C9-730F-0B954E559170}"/>
              </a:ext>
            </a:extLst>
          </p:cNvPr>
          <p:cNvSpPr>
            <a:spLocks noGrp="1"/>
          </p:cNvSpPr>
          <p:nvPr>
            <p:ph type="sldNum" sz="quarter" idx="12"/>
          </p:nvPr>
        </p:nvSpPr>
        <p:spPr/>
        <p:txBody>
          <a:bodyPr/>
          <a:lstStyle/>
          <a:p>
            <a:fld id="{7B8E230A-344C-314A-99D7-8592764412A6}" type="slidenum">
              <a:rPr lang="en-US" smtClean="0"/>
              <a:t>55</a:t>
            </a:fld>
            <a:endParaRPr lang="en-US"/>
          </a:p>
        </p:txBody>
      </p:sp>
    </p:spTree>
    <p:extLst>
      <p:ext uri="{BB962C8B-B14F-4D97-AF65-F5344CB8AC3E}">
        <p14:creationId xmlns:p14="http://schemas.microsoft.com/office/powerpoint/2010/main" val="262229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6DDC-728A-CA75-9EB0-199CC738A3E9}"/>
              </a:ext>
            </a:extLst>
          </p:cNvPr>
          <p:cNvSpPr>
            <a:spLocks noGrp="1"/>
          </p:cNvSpPr>
          <p:nvPr>
            <p:ph type="title"/>
          </p:nvPr>
        </p:nvSpPr>
        <p:spPr/>
        <p:txBody>
          <a:bodyPr>
            <a:normAutofit fontScale="90000"/>
          </a:bodyPr>
          <a:lstStyle/>
          <a:p>
            <a:r>
              <a:rPr lang="en-US" dirty="0"/>
              <a:t>Challenges in Dist. GNN Training</a:t>
            </a:r>
          </a:p>
        </p:txBody>
      </p:sp>
      <p:sp>
        <p:nvSpPr>
          <p:cNvPr id="3" name="Content Placeholder 2">
            <a:extLst>
              <a:ext uri="{FF2B5EF4-FFF2-40B4-BE49-F238E27FC236}">
                <a16:creationId xmlns:a16="http://schemas.microsoft.com/office/drawing/2014/main" id="{7A83DCC9-1430-C0ED-CFC7-6AF7A7E55E66}"/>
              </a:ext>
            </a:extLst>
          </p:cNvPr>
          <p:cNvSpPr>
            <a:spLocks noGrp="1"/>
          </p:cNvSpPr>
          <p:nvPr>
            <p:ph idx="1"/>
          </p:nvPr>
        </p:nvSpPr>
        <p:spPr/>
        <p:txBody>
          <a:bodyPr/>
          <a:lstStyle/>
          <a:p>
            <a:pPr>
              <a:buFont typeface="Wingdings" pitchFamily="2" charset="2"/>
              <a:buChar char="Ø"/>
            </a:pPr>
            <a:r>
              <a:rPr lang="en-US" sz="3600" dirty="0"/>
              <a:t> Massive embedding communication</a:t>
            </a:r>
          </a:p>
          <a:p>
            <a:pPr lvl="1"/>
            <a:r>
              <a:rPr lang="en-US" sz="2800" dirty="0"/>
              <a:t>Overlap communication &amp; computation [</a:t>
            </a:r>
            <a:r>
              <a:rPr lang="en-US" sz="2800" dirty="0" err="1">
                <a:solidFill>
                  <a:schemeClr val="accent2"/>
                </a:solidFill>
              </a:rPr>
              <a:t>NeutronStar</a:t>
            </a:r>
            <a:r>
              <a:rPr lang="en-US" sz="2800" dirty="0"/>
              <a:t>]</a:t>
            </a:r>
          </a:p>
          <a:p>
            <a:pPr lvl="1"/>
            <a:r>
              <a:rPr lang="en-US" sz="2800" dirty="0"/>
              <a:t>Avoid redundant IO [</a:t>
            </a:r>
            <a:r>
              <a:rPr lang="en-US" sz="2800" dirty="0" err="1">
                <a:solidFill>
                  <a:schemeClr val="accent2"/>
                </a:solidFill>
              </a:rPr>
              <a:t>HongTu</a:t>
            </a:r>
            <a:r>
              <a:rPr lang="en-US" sz="2800" dirty="0"/>
              <a:t>]</a:t>
            </a:r>
          </a:p>
          <a:p>
            <a:pPr lvl="1"/>
            <a:r>
              <a:rPr lang="en-US" sz="2800" dirty="0"/>
              <a:t>Adopt faster link [</a:t>
            </a:r>
            <a:r>
              <a:rPr lang="en-US" sz="2800" dirty="0">
                <a:solidFill>
                  <a:schemeClr val="accent2"/>
                </a:solidFill>
              </a:rPr>
              <a:t>DGCL</a:t>
            </a:r>
            <a:r>
              <a:rPr lang="en-US" sz="2800" dirty="0"/>
              <a:t>]</a:t>
            </a:r>
          </a:p>
          <a:p>
            <a:pPr lvl="1"/>
            <a:r>
              <a:rPr lang="en-US" sz="2800" dirty="0"/>
              <a:t>Staleness-aware broadcast [</a:t>
            </a:r>
            <a:r>
              <a:rPr lang="en-US" sz="2800" dirty="0" err="1">
                <a:solidFill>
                  <a:schemeClr val="accent2"/>
                </a:solidFill>
              </a:rPr>
              <a:t>Sancus</a:t>
            </a:r>
            <a:r>
              <a:rPr lang="en-US" sz="2800" dirty="0"/>
              <a:t>] </a:t>
            </a:r>
          </a:p>
          <a:p>
            <a:pPr lvl="1"/>
            <a:r>
              <a:rPr lang="en-US" sz="2800" dirty="0"/>
              <a:t>Model parallelism [</a:t>
            </a:r>
            <a:r>
              <a:rPr lang="en-US" sz="2800" dirty="0">
                <a:solidFill>
                  <a:schemeClr val="accent2"/>
                </a:solidFill>
              </a:rPr>
              <a:t>P3</a:t>
            </a:r>
            <a:r>
              <a:rPr lang="en-US" sz="2800" dirty="0"/>
              <a:t>]</a:t>
            </a:r>
          </a:p>
          <a:p>
            <a:pPr lvl="1"/>
            <a:r>
              <a:rPr lang="en-US" sz="2800" dirty="0"/>
              <a:t>…</a:t>
            </a:r>
          </a:p>
          <a:p>
            <a:pPr lvl="1"/>
            <a:endParaRPr lang="en-US" dirty="0"/>
          </a:p>
        </p:txBody>
      </p:sp>
      <p:sp>
        <p:nvSpPr>
          <p:cNvPr id="4" name="Slide Number Placeholder 3">
            <a:extLst>
              <a:ext uri="{FF2B5EF4-FFF2-40B4-BE49-F238E27FC236}">
                <a16:creationId xmlns:a16="http://schemas.microsoft.com/office/drawing/2014/main" id="{83B9C8BE-F14F-DCD5-1F6F-8ECFB6C34584}"/>
              </a:ext>
            </a:extLst>
          </p:cNvPr>
          <p:cNvSpPr>
            <a:spLocks noGrp="1"/>
          </p:cNvSpPr>
          <p:nvPr>
            <p:ph type="sldNum" sz="quarter" idx="12"/>
          </p:nvPr>
        </p:nvSpPr>
        <p:spPr/>
        <p:txBody>
          <a:bodyPr/>
          <a:lstStyle/>
          <a:p>
            <a:fld id="{7B8E230A-344C-314A-99D7-8592764412A6}" type="slidenum">
              <a:rPr lang="en-US" smtClean="0"/>
              <a:t>56</a:t>
            </a:fld>
            <a:endParaRPr lang="en-US"/>
          </a:p>
        </p:txBody>
      </p:sp>
    </p:spTree>
    <p:extLst>
      <p:ext uri="{BB962C8B-B14F-4D97-AF65-F5344CB8AC3E}">
        <p14:creationId xmlns:p14="http://schemas.microsoft.com/office/powerpoint/2010/main" val="123240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5647B-FEB0-B874-EAC2-3A71B4C09A67}"/>
              </a:ext>
            </a:extLst>
          </p:cNvPr>
          <p:cNvSpPr>
            <a:spLocks noGrp="1"/>
          </p:cNvSpPr>
          <p:nvPr>
            <p:ph type="title"/>
          </p:nvPr>
        </p:nvSpPr>
        <p:spPr/>
        <p:txBody>
          <a:bodyPr>
            <a:normAutofit fontScale="90000"/>
          </a:bodyPr>
          <a:lstStyle/>
          <a:p>
            <a:r>
              <a:rPr lang="en-US" dirty="0"/>
              <a:t>Challenges in Dist. GNN Training</a:t>
            </a:r>
          </a:p>
        </p:txBody>
      </p:sp>
      <p:sp>
        <p:nvSpPr>
          <p:cNvPr id="3" name="Content Placeholder 2">
            <a:extLst>
              <a:ext uri="{FF2B5EF4-FFF2-40B4-BE49-F238E27FC236}">
                <a16:creationId xmlns:a16="http://schemas.microsoft.com/office/drawing/2014/main" id="{78B2C518-30CB-2EE5-67BB-B357B34DBD49}"/>
              </a:ext>
            </a:extLst>
          </p:cNvPr>
          <p:cNvSpPr>
            <a:spLocks noGrp="1"/>
          </p:cNvSpPr>
          <p:nvPr>
            <p:ph idx="1"/>
          </p:nvPr>
        </p:nvSpPr>
        <p:spPr/>
        <p:txBody>
          <a:bodyPr>
            <a:normAutofit/>
          </a:bodyPr>
          <a:lstStyle/>
          <a:p>
            <a:pPr>
              <a:buFont typeface="Wingdings" pitchFamily="2" charset="2"/>
              <a:buChar char="Ø"/>
            </a:pPr>
            <a:r>
              <a:rPr lang="en-US" dirty="0"/>
              <a:t> </a:t>
            </a:r>
            <a:r>
              <a:rPr lang="en-US" sz="3600" dirty="0"/>
              <a:t>Imbalanced workloads, stragglers</a:t>
            </a:r>
          </a:p>
          <a:p>
            <a:pPr lvl="1"/>
            <a:r>
              <a:rPr lang="en-US" sz="2800" dirty="0"/>
              <a:t>Heuristic cost model [</a:t>
            </a:r>
            <a:r>
              <a:rPr lang="en-US" sz="2800" dirty="0">
                <a:solidFill>
                  <a:schemeClr val="accent2"/>
                </a:solidFill>
              </a:rPr>
              <a:t>BGL, </a:t>
            </a:r>
            <a:r>
              <a:rPr lang="en-US" sz="2800" dirty="0" err="1">
                <a:solidFill>
                  <a:schemeClr val="accent2"/>
                </a:solidFill>
              </a:rPr>
              <a:t>ByteGNN</a:t>
            </a:r>
            <a:r>
              <a:rPr lang="en-US" sz="2800" dirty="0"/>
              <a:t>]</a:t>
            </a:r>
          </a:p>
          <a:p>
            <a:pPr lvl="1"/>
            <a:r>
              <a:rPr lang="en-US" sz="2800" dirty="0"/>
              <a:t>Graph partitioning</a:t>
            </a:r>
          </a:p>
          <a:p>
            <a:pPr lvl="2">
              <a:buFont typeface="Courier New" panose="02070309020205020404" pitchFamily="49" charset="0"/>
              <a:buChar char="o"/>
            </a:pPr>
            <a:r>
              <a:rPr lang="en-US" sz="2400" dirty="0"/>
              <a:t>Vertex-cut [</a:t>
            </a:r>
            <a:r>
              <a:rPr lang="en-US" sz="2400" dirty="0" err="1">
                <a:solidFill>
                  <a:schemeClr val="accent2"/>
                </a:solidFill>
              </a:rPr>
              <a:t>DistGNN</a:t>
            </a:r>
            <a:r>
              <a:rPr lang="en-US" sz="2400" dirty="0"/>
              <a:t>]</a:t>
            </a:r>
          </a:p>
          <a:p>
            <a:pPr lvl="2">
              <a:buFont typeface="Courier New" panose="02070309020205020404" pitchFamily="49" charset="0"/>
              <a:buChar char="o"/>
            </a:pPr>
            <a:r>
              <a:rPr lang="en-US" sz="2400" dirty="0"/>
              <a:t>Edge-cut [</a:t>
            </a:r>
            <a:r>
              <a:rPr lang="en-US" sz="2400" dirty="0" err="1">
                <a:solidFill>
                  <a:schemeClr val="accent2"/>
                </a:solidFill>
              </a:rPr>
              <a:t>NeutronStar</a:t>
            </a:r>
            <a:r>
              <a:rPr lang="en-US" sz="2400" dirty="0"/>
              <a:t>]</a:t>
            </a:r>
          </a:p>
          <a:p>
            <a:pPr lvl="2">
              <a:buFont typeface="Courier New" panose="02070309020205020404" pitchFamily="49" charset="0"/>
              <a:buChar char="o"/>
            </a:pPr>
            <a:r>
              <a:rPr lang="en-US" sz="2400" dirty="0"/>
              <a:t>METIS [</a:t>
            </a:r>
            <a:r>
              <a:rPr lang="en-US" sz="2400" dirty="0">
                <a:solidFill>
                  <a:schemeClr val="accent2"/>
                </a:solidFill>
              </a:rPr>
              <a:t>DGCL</a:t>
            </a:r>
            <a:r>
              <a:rPr lang="en-US" sz="2400" dirty="0"/>
              <a:t>]</a:t>
            </a:r>
          </a:p>
          <a:p>
            <a:pPr lvl="1"/>
            <a:r>
              <a:rPr lang="en-US" sz="2800" dirty="0"/>
              <a:t>Adjacency-matrix partitioning [</a:t>
            </a:r>
            <a:r>
              <a:rPr lang="en-US" sz="2800" dirty="0" err="1">
                <a:solidFill>
                  <a:schemeClr val="accent2"/>
                </a:solidFill>
              </a:rPr>
              <a:t>Sancus</a:t>
            </a:r>
            <a:r>
              <a:rPr lang="en-US" sz="2800" dirty="0"/>
              <a:t>]</a:t>
            </a:r>
          </a:p>
          <a:p>
            <a:pPr lvl="1"/>
            <a:r>
              <a:rPr lang="en-US" sz="2800" dirty="0"/>
              <a:t>Feature partitioning [</a:t>
            </a:r>
            <a:r>
              <a:rPr lang="en-US" sz="2800" dirty="0">
                <a:solidFill>
                  <a:schemeClr val="accent2"/>
                </a:solidFill>
              </a:rPr>
              <a:t>P3</a:t>
            </a:r>
            <a:r>
              <a:rPr lang="en-US" sz="2800" dirty="0"/>
              <a:t>]</a:t>
            </a:r>
          </a:p>
          <a:p>
            <a:pPr lvl="1"/>
            <a:r>
              <a:rPr lang="en-US" sz="2800" dirty="0"/>
              <a: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FD5FC0F-444E-0762-00A7-8CE5CFA4594F}"/>
              </a:ext>
            </a:extLst>
          </p:cNvPr>
          <p:cNvSpPr>
            <a:spLocks noGrp="1"/>
          </p:cNvSpPr>
          <p:nvPr>
            <p:ph type="sldNum" sz="quarter" idx="12"/>
          </p:nvPr>
        </p:nvSpPr>
        <p:spPr/>
        <p:txBody>
          <a:bodyPr/>
          <a:lstStyle/>
          <a:p>
            <a:fld id="{7B8E230A-344C-314A-99D7-8592764412A6}" type="slidenum">
              <a:rPr lang="en-US" smtClean="0"/>
              <a:t>57</a:t>
            </a:fld>
            <a:endParaRPr lang="en-US"/>
          </a:p>
        </p:txBody>
      </p:sp>
    </p:spTree>
    <p:extLst>
      <p:ext uri="{BB962C8B-B14F-4D97-AF65-F5344CB8AC3E}">
        <p14:creationId xmlns:p14="http://schemas.microsoft.com/office/powerpoint/2010/main" val="36639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61E7-E891-A7A8-F5FB-A694CAD087E3}"/>
              </a:ext>
            </a:extLst>
          </p:cNvPr>
          <p:cNvSpPr>
            <a:spLocks noGrp="1"/>
          </p:cNvSpPr>
          <p:nvPr>
            <p:ph type="title"/>
          </p:nvPr>
        </p:nvSpPr>
        <p:spPr/>
        <p:txBody>
          <a:bodyPr>
            <a:normAutofit fontScale="90000"/>
          </a:bodyPr>
          <a:lstStyle/>
          <a:p>
            <a:r>
              <a:rPr lang="en-US" dirty="0"/>
              <a:t>Distributed GNN Training Pipelines</a:t>
            </a:r>
          </a:p>
        </p:txBody>
      </p:sp>
      <p:pic>
        <p:nvPicPr>
          <p:cNvPr id="4" name="Content Placeholder 3">
            <a:extLst>
              <a:ext uri="{FF2B5EF4-FFF2-40B4-BE49-F238E27FC236}">
                <a16:creationId xmlns:a16="http://schemas.microsoft.com/office/drawing/2014/main" id="{6055E65D-ABA8-3DA9-6BAD-3DEF16B09B3C}"/>
              </a:ext>
            </a:extLst>
          </p:cNvPr>
          <p:cNvPicPr>
            <a:picLocks noGrp="1" noChangeAspect="1"/>
          </p:cNvPicPr>
          <p:nvPr>
            <p:ph idx="1"/>
          </p:nvPr>
        </p:nvPicPr>
        <p:blipFill>
          <a:blip r:embed="rId3"/>
          <a:stretch>
            <a:fillRect/>
          </a:stretch>
        </p:blipFill>
        <p:spPr>
          <a:xfrm>
            <a:off x="270835" y="1854811"/>
            <a:ext cx="11874274" cy="4232084"/>
          </a:xfrm>
          <a:prstGeom prst="rect">
            <a:avLst/>
          </a:prstGeom>
        </p:spPr>
      </p:pic>
      <p:pic>
        <p:nvPicPr>
          <p:cNvPr id="5" name="Picture 4">
            <a:extLst>
              <a:ext uri="{FF2B5EF4-FFF2-40B4-BE49-F238E27FC236}">
                <a16:creationId xmlns:a16="http://schemas.microsoft.com/office/drawing/2014/main" id="{18AF6BF0-7319-107E-B629-3B337D35B7AA}"/>
              </a:ext>
            </a:extLst>
          </p:cNvPr>
          <p:cNvPicPr>
            <a:picLocks noChangeAspect="1"/>
          </p:cNvPicPr>
          <p:nvPr/>
        </p:nvPicPr>
        <p:blipFill rotWithShape="1">
          <a:blip r:embed="rId4"/>
          <a:srcRect b="26355"/>
          <a:stretch/>
        </p:blipFill>
        <p:spPr>
          <a:xfrm>
            <a:off x="7498774" y="2611811"/>
            <a:ext cx="253456" cy="197876"/>
          </a:xfrm>
          <a:prstGeom prst="rect">
            <a:avLst/>
          </a:prstGeom>
        </p:spPr>
      </p:pic>
      <p:pic>
        <p:nvPicPr>
          <p:cNvPr id="7" name="Picture 6">
            <a:extLst>
              <a:ext uri="{FF2B5EF4-FFF2-40B4-BE49-F238E27FC236}">
                <a16:creationId xmlns:a16="http://schemas.microsoft.com/office/drawing/2014/main" id="{FFEA07FA-53FE-304A-47EF-A06B9429C37A}"/>
              </a:ext>
            </a:extLst>
          </p:cNvPr>
          <p:cNvPicPr>
            <a:picLocks noChangeAspect="1"/>
          </p:cNvPicPr>
          <p:nvPr/>
        </p:nvPicPr>
        <p:blipFill>
          <a:blip r:embed="rId5"/>
          <a:stretch>
            <a:fillRect/>
          </a:stretch>
        </p:blipFill>
        <p:spPr>
          <a:xfrm>
            <a:off x="7168574" y="3148019"/>
            <a:ext cx="277976" cy="181754"/>
          </a:xfrm>
          <a:prstGeom prst="rect">
            <a:avLst/>
          </a:prstGeom>
        </p:spPr>
      </p:pic>
      <p:pic>
        <p:nvPicPr>
          <p:cNvPr id="9" name="Picture 8" descr="A white background with black and white clouds&#10;&#10;Description automatically generated with medium confidence">
            <a:extLst>
              <a:ext uri="{FF2B5EF4-FFF2-40B4-BE49-F238E27FC236}">
                <a16:creationId xmlns:a16="http://schemas.microsoft.com/office/drawing/2014/main" id="{475DC940-EB98-5BB3-DA61-A555B17210AF}"/>
              </a:ext>
            </a:extLst>
          </p:cNvPr>
          <p:cNvPicPr>
            <a:picLocks noChangeAspect="1"/>
          </p:cNvPicPr>
          <p:nvPr/>
        </p:nvPicPr>
        <p:blipFill>
          <a:blip r:embed="rId6"/>
          <a:stretch>
            <a:fillRect/>
          </a:stretch>
        </p:blipFill>
        <p:spPr>
          <a:xfrm>
            <a:off x="3834880" y="2218111"/>
            <a:ext cx="512111" cy="311283"/>
          </a:xfrm>
          <a:prstGeom prst="rect">
            <a:avLst/>
          </a:prstGeom>
        </p:spPr>
      </p:pic>
      <p:pic>
        <p:nvPicPr>
          <p:cNvPr id="10" name="Picture 9">
            <a:extLst>
              <a:ext uri="{FF2B5EF4-FFF2-40B4-BE49-F238E27FC236}">
                <a16:creationId xmlns:a16="http://schemas.microsoft.com/office/drawing/2014/main" id="{75955C94-FBA9-35AC-926D-B751B861D62E}"/>
              </a:ext>
            </a:extLst>
          </p:cNvPr>
          <p:cNvPicPr>
            <a:picLocks noChangeAspect="1"/>
          </p:cNvPicPr>
          <p:nvPr/>
        </p:nvPicPr>
        <p:blipFill rotWithShape="1">
          <a:blip r:embed="rId4"/>
          <a:srcRect b="26355"/>
          <a:stretch/>
        </p:blipFill>
        <p:spPr>
          <a:xfrm>
            <a:off x="7501182" y="3900487"/>
            <a:ext cx="253456" cy="159778"/>
          </a:xfrm>
          <a:prstGeom prst="rect">
            <a:avLst/>
          </a:prstGeom>
        </p:spPr>
      </p:pic>
      <p:pic>
        <p:nvPicPr>
          <p:cNvPr id="11" name="Picture 10">
            <a:extLst>
              <a:ext uri="{FF2B5EF4-FFF2-40B4-BE49-F238E27FC236}">
                <a16:creationId xmlns:a16="http://schemas.microsoft.com/office/drawing/2014/main" id="{DE949223-F2F5-64CA-4134-86B543027B37}"/>
              </a:ext>
            </a:extLst>
          </p:cNvPr>
          <p:cNvPicPr>
            <a:picLocks noChangeAspect="1"/>
          </p:cNvPicPr>
          <p:nvPr/>
        </p:nvPicPr>
        <p:blipFill rotWithShape="1">
          <a:blip r:embed="rId4"/>
          <a:srcRect b="26355"/>
          <a:stretch/>
        </p:blipFill>
        <p:spPr>
          <a:xfrm>
            <a:off x="7498774" y="5112967"/>
            <a:ext cx="253456" cy="197876"/>
          </a:xfrm>
          <a:prstGeom prst="rect">
            <a:avLst/>
          </a:prstGeom>
        </p:spPr>
      </p:pic>
      <p:pic>
        <p:nvPicPr>
          <p:cNvPr id="12" name="Picture 11">
            <a:extLst>
              <a:ext uri="{FF2B5EF4-FFF2-40B4-BE49-F238E27FC236}">
                <a16:creationId xmlns:a16="http://schemas.microsoft.com/office/drawing/2014/main" id="{1EE4CBFE-451E-3FAD-995C-403BE08DD7F0}"/>
              </a:ext>
            </a:extLst>
          </p:cNvPr>
          <p:cNvPicPr>
            <a:picLocks noChangeAspect="1"/>
          </p:cNvPicPr>
          <p:nvPr/>
        </p:nvPicPr>
        <p:blipFill>
          <a:blip r:embed="rId5"/>
          <a:stretch>
            <a:fillRect/>
          </a:stretch>
        </p:blipFill>
        <p:spPr>
          <a:xfrm>
            <a:off x="7168574" y="4429077"/>
            <a:ext cx="277976" cy="181754"/>
          </a:xfrm>
          <a:prstGeom prst="rect">
            <a:avLst/>
          </a:prstGeom>
        </p:spPr>
      </p:pic>
      <p:pic>
        <p:nvPicPr>
          <p:cNvPr id="13" name="Picture 12">
            <a:extLst>
              <a:ext uri="{FF2B5EF4-FFF2-40B4-BE49-F238E27FC236}">
                <a16:creationId xmlns:a16="http://schemas.microsoft.com/office/drawing/2014/main" id="{5291FC2E-07C3-3A8F-B742-D7CEF4B7FDBD}"/>
              </a:ext>
            </a:extLst>
          </p:cNvPr>
          <p:cNvPicPr>
            <a:picLocks noChangeAspect="1"/>
          </p:cNvPicPr>
          <p:nvPr/>
        </p:nvPicPr>
        <p:blipFill>
          <a:blip r:embed="rId5"/>
          <a:stretch>
            <a:fillRect/>
          </a:stretch>
        </p:blipFill>
        <p:spPr>
          <a:xfrm>
            <a:off x="7168574" y="5655594"/>
            <a:ext cx="277976" cy="181754"/>
          </a:xfrm>
          <a:prstGeom prst="rect">
            <a:avLst/>
          </a:prstGeom>
        </p:spPr>
      </p:pic>
      <p:pic>
        <p:nvPicPr>
          <p:cNvPr id="14" name="Picture 13" descr="A white background with black and white clouds&#10;&#10;Description automatically generated with medium confidence">
            <a:extLst>
              <a:ext uri="{FF2B5EF4-FFF2-40B4-BE49-F238E27FC236}">
                <a16:creationId xmlns:a16="http://schemas.microsoft.com/office/drawing/2014/main" id="{E2ECB64B-0DE2-2E42-73FE-10292B037DBF}"/>
              </a:ext>
            </a:extLst>
          </p:cNvPr>
          <p:cNvPicPr>
            <a:picLocks noChangeAspect="1"/>
          </p:cNvPicPr>
          <p:nvPr/>
        </p:nvPicPr>
        <p:blipFill>
          <a:blip r:embed="rId6"/>
          <a:stretch>
            <a:fillRect/>
          </a:stretch>
        </p:blipFill>
        <p:spPr>
          <a:xfrm>
            <a:off x="876101" y="2170236"/>
            <a:ext cx="410921" cy="311283"/>
          </a:xfrm>
          <a:prstGeom prst="rect">
            <a:avLst/>
          </a:prstGeom>
        </p:spPr>
      </p:pic>
      <p:sp>
        <p:nvSpPr>
          <p:cNvPr id="3" name="Rounded Rectangle 2">
            <a:extLst>
              <a:ext uri="{FF2B5EF4-FFF2-40B4-BE49-F238E27FC236}">
                <a16:creationId xmlns:a16="http://schemas.microsoft.com/office/drawing/2014/main" id="{A9FE3891-79DB-AD69-7B94-1F6BED3AC29D}"/>
              </a:ext>
            </a:extLst>
          </p:cNvPr>
          <p:cNvSpPr/>
          <p:nvPr/>
        </p:nvSpPr>
        <p:spPr>
          <a:xfrm>
            <a:off x="307610" y="1854811"/>
            <a:ext cx="2991401" cy="4232084"/>
          </a:xfrm>
          <a:prstGeom prst="roundRect">
            <a:avLst>
              <a:gd name="adj" fmla="val 9774"/>
            </a:avLst>
          </a:prstGeom>
          <a:noFill/>
          <a:ln w="635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73B4BE9-E567-FD1B-E32C-ED5D8B681C6D}"/>
              </a:ext>
            </a:extLst>
          </p:cNvPr>
          <p:cNvSpPr>
            <a:spLocks noGrp="1"/>
          </p:cNvSpPr>
          <p:nvPr>
            <p:ph type="sldNum" sz="quarter" idx="12"/>
          </p:nvPr>
        </p:nvSpPr>
        <p:spPr/>
        <p:txBody>
          <a:bodyPr/>
          <a:lstStyle/>
          <a:p>
            <a:fld id="{7B8E230A-344C-314A-99D7-8592764412A6}" type="slidenum">
              <a:rPr lang="en-US" smtClean="0"/>
              <a:t>58</a:t>
            </a:fld>
            <a:endParaRPr lang="en-US"/>
          </a:p>
        </p:txBody>
      </p:sp>
    </p:spTree>
    <p:extLst>
      <p:ext uri="{BB962C8B-B14F-4D97-AF65-F5344CB8AC3E}">
        <p14:creationId xmlns:p14="http://schemas.microsoft.com/office/powerpoint/2010/main" val="996639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68F3A-927A-63DE-F0AC-EACFDF0ADF02}"/>
              </a:ext>
            </a:extLst>
          </p:cNvPr>
          <p:cNvSpPr>
            <a:spLocks noGrp="1"/>
          </p:cNvSpPr>
          <p:nvPr>
            <p:ph type="title"/>
          </p:nvPr>
        </p:nvSpPr>
        <p:spPr/>
        <p:txBody>
          <a:bodyPr/>
          <a:lstStyle/>
          <a:p>
            <a:r>
              <a:rPr lang="en-US" dirty="0"/>
              <a:t>Graph</a:t>
            </a:r>
            <a:r>
              <a:rPr lang="zh-CN" altLang="en-US" dirty="0"/>
              <a:t> </a:t>
            </a:r>
            <a:r>
              <a:rPr lang="en-US" altLang="zh-CN" dirty="0"/>
              <a:t>Partitioning</a:t>
            </a:r>
            <a:endParaRPr lang="en-US" dirty="0"/>
          </a:p>
        </p:txBody>
      </p:sp>
      <p:sp>
        <p:nvSpPr>
          <p:cNvPr id="3" name="Content Placeholder 2">
            <a:extLst>
              <a:ext uri="{FF2B5EF4-FFF2-40B4-BE49-F238E27FC236}">
                <a16:creationId xmlns:a16="http://schemas.microsoft.com/office/drawing/2014/main" id="{105BE5EB-E5D8-11A4-6D06-51C5253FEBCD}"/>
              </a:ext>
            </a:extLst>
          </p:cNvPr>
          <p:cNvSpPr>
            <a:spLocks noGrp="1"/>
          </p:cNvSpPr>
          <p:nvPr>
            <p:ph idx="1"/>
          </p:nvPr>
        </p:nvSpPr>
        <p:spPr/>
        <p:txBody>
          <a:bodyPr>
            <a:normAutofit/>
          </a:bodyPr>
          <a:lstStyle/>
          <a:p>
            <a:r>
              <a:rPr lang="en-US" sz="3200" dirty="0"/>
              <a:t>Vertex-cut, edge-cut, METIS are commonly used.</a:t>
            </a:r>
          </a:p>
          <a:p>
            <a:r>
              <a:rPr lang="en-US" sz="3200" dirty="0"/>
              <a:t>Heuristic cost models also help.</a:t>
            </a:r>
          </a:p>
        </p:txBody>
      </p:sp>
      <p:pic>
        <p:nvPicPr>
          <p:cNvPr id="4" name="Picture 3">
            <a:extLst>
              <a:ext uri="{FF2B5EF4-FFF2-40B4-BE49-F238E27FC236}">
                <a16:creationId xmlns:a16="http://schemas.microsoft.com/office/drawing/2014/main" id="{570EAF83-43EC-23DC-A3AE-F0063A1ECE58}"/>
              </a:ext>
            </a:extLst>
          </p:cNvPr>
          <p:cNvPicPr>
            <a:picLocks noChangeAspect="1"/>
          </p:cNvPicPr>
          <p:nvPr/>
        </p:nvPicPr>
        <p:blipFill>
          <a:blip r:embed="rId3"/>
          <a:stretch>
            <a:fillRect/>
          </a:stretch>
        </p:blipFill>
        <p:spPr>
          <a:xfrm>
            <a:off x="3289300" y="3222316"/>
            <a:ext cx="5613400" cy="2857500"/>
          </a:xfrm>
          <a:prstGeom prst="rect">
            <a:avLst/>
          </a:prstGeom>
        </p:spPr>
      </p:pic>
      <p:sp>
        <p:nvSpPr>
          <p:cNvPr id="6" name="TextBox 5">
            <a:extLst>
              <a:ext uri="{FF2B5EF4-FFF2-40B4-BE49-F238E27FC236}">
                <a16:creationId xmlns:a16="http://schemas.microsoft.com/office/drawing/2014/main" id="{0F11D156-A000-C4EA-6F52-7BEA17CF131D}"/>
              </a:ext>
            </a:extLst>
          </p:cNvPr>
          <p:cNvSpPr txBox="1"/>
          <p:nvPr/>
        </p:nvSpPr>
        <p:spPr>
          <a:xfrm>
            <a:off x="4327727" y="6079816"/>
            <a:ext cx="3314049"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ByteGNN</a:t>
            </a:r>
            <a:r>
              <a:rPr lang="en-US" dirty="0">
                <a:solidFill>
                  <a:schemeClr val="tx1">
                    <a:lumMod val="50000"/>
                    <a:lumOff val="50000"/>
                  </a:schemeClr>
                </a:solidFill>
              </a:rPr>
              <a:t> [VLDB’22]</a:t>
            </a:r>
          </a:p>
        </p:txBody>
      </p:sp>
      <p:sp>
        <p:nvSpPr>
          <p:cNvPr id="5" name="Oval 4">
            <a:extLst>
              <a:ext uri="{FF2B5EF4-FFF2-40B4-BE49-F238E27FC236}">
                <a16:creationId xmlns:a16="http://schemas.microsoft.com/office/drawing/2014/main" id="{7F4AE815-70A2-8955-4064-DA09544520ED}"/>
              </a:ext>
            </a:extLst>
          </p:cNvPr>
          <p:cNvSpPr/>
          <p:nvPr/>
        </p:nvSpPr>
        <p:spPr>
          <a:xfrm>
            <a:off x="4998763" y="4451651"/>
            <a:ext cx="493895" cy="49389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F8FC58F-FAF8-945B-39E9-DB2C229C6DE6}"/>
              </a:ext>
            </a:extLst>
          </p:cNvPr>
          <p:cNvSpPr/>
          <p:nvPr/>
        </p:nvSpPr>
        <p:spPr>
          <a:xfrm>
            <a:off x="8329792" y="4451650"/>
            <a:ext cx="493895" cy="493895"/>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083F0B8-D245-1F2F-B7BA-0CAF853E0926}"/>
              </a:ext>
            </a:extLst>
          </p:cNvPr>
          <p:cNvGrpSpPr/>
          <p:nvPr/>
        </p:nvGrpSpPr>
        <p:grpSpPr>
          <a:xfrm>
            <a:off x="5965177" y="3727997"/>
            <a:ext cx="1991154" cy="2442595"/>
            <a:chOff x="5965177" y="3489157"/>
            <a:chExt cx="1991154" cy="2442595"/>
          </a:xfrm>
        </p:grpSpPr>
        <p:sp>
          <p:nvSpPr>
            <p:cNvPr id="8" name="Rectangle 7">
              <a:extLst>
                <a:ext uri="{FF2B5EF4-FFF2-40B4-BE49-F238E27FC236}">
                  <a16:creationId xmlns:a16="http://schemas.microsoft.com/office/drawing/2014/main" id="{92EB9A27-0B38-3F77-081C-BE268F844FFB}"/>
                </a:ext>
              </a:extLst>
            </p:cNvPr>
            <p:cNvSpPr/>
            <p:nvPr/>
          </p:nvSpPr>
          <p:spPr>
            <a:xfrm>
              <a:off x="5965177" y="5512536"/>
              <a:ext cx="1991154" cy="295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68E8A48-AB55-FB3C-927D-FCBE0C2D4A79}"/>
                </a:ext>
              </a:extLst>
            </p:cNvPr>
            <p:cNvPicPr>
              <a:picLocks noChangeAspect="1"/>
            </p:cNvPicPr>
            <p:nvPr/>
          </p:nvPicPr>
          <p:blipFill rotWithShape="1">
            <a:blip r:embed="rId3"/>
            <a:srcRect l="65952" r="33233" b="14520"/>
            <a:stretch/>
          </p:blipFill>
          <p:spPr>
            <a:xfrm rot="10800000">
              <a:off x="6921645" y="3489157"/>
              <a:ext cx="45719" cy="2442595"/>
            </a:xfrm>
            <a:prstGeom prst="rect">
              <a:avLst/>
            </a:prstGeom>
          </p:spPr>
        </p:pic>
      </p:grpSp>
      <p:sp>
        <p:nvSpPr>
          <p:cNvPr id="11" name="Slide Number Placeholder 10">
            <a:extLst>
              <a:ext uri="{FF2B5EF4-FFF2-40B4-BE49-F238E27FC236}">
                <a16:creationId xmlns:a16="http://schemas.microsoft.com/office/drawing/2014/main" id="{B97A4424-CC8E-2184-6FFF-E5C295389420}"/>
              </a:ext>
            </a:extLst>
          </p:cNvPr>
          <p:cNvSpPr>
            <a:spLocks noGrp="1"/>
          </p:cNvSpPr>
          <p:nvPr>
            <p:ph type="sldNum" sz="quarter" idx="12"/>
          </p:nvPr>
        </p:nvSpPr>
        <p:spPr/>
        <p:txBody>
          <a:bodyPr/>
          <a:lstStyle/>
          <a:p>
            <a:fld id="{7B8E230A-344C-314A-99D7-8592764412A6}" type="slidenum">
              <a:rPr lang="en-US" smtClean="0"/>
              <a:t>59</a:t>
            </a:fld>
            <a:endParaRPr lang="en-US"/>
          </a:p>
        </p:txBody>
      </p:sp>
    </p:spTree>
    <p:extLst>
      <p:ext uri="{BB962C8B-B14F-4D97-AF65-F5344CB8AC3E}">
        <p14:creationId xmlns:p14="http://schemas.microsoft.com/office/powerpoint/2010/main" val="15905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Vertex (TLAV)</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6</a:t>
            </a:fld>
            <a:endParaRPr lang="en-US" sz="2000" dirty="0">
              <a:solidFill>
                <a:schemeClr val="tx1"/>
              </a:solidFill>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65BB9C12-2B89-6D1B-CC49-925EA9D0B0F3}"/>
              </a:ext>
            </a:extLst>
          </p:cNvPr>
          <p:cNvSpPr>
            <a:spLocks noGrp="1"/>
          </p:cNvSpPr>
          <p:nvPr>
            <p:ph idx="1"/>
          </p:nvPr>
        </p:nvSpPr>
        <p:spPr>
          <a:xfrm>
            <a:off x="703422" y="1445402"/>
            <a:ext cx="8515350" cy="4221162"/>
          </a:xfrm>
        </p:spPr>
        <p:txBody>
          <a:bodyPr>
            <a:normAutofit/>
          </a:bodyPr>
          <a:lstStyle/>
          <a:p>
            <a:pPr marL="0" indent="0">
              <a:buNone/>
            </a:pPr>
            <a:r>
              <a:rPr lang="en-US" altLang="zh-CN" sz="3600" b="1" dirty="0">
                <a:solidFill>
                  <a:srgbClr val="C00000"/>
                </a:solidFill>
                <a:latin typeface="Times New Roman" panose="02020603050405020304" pitchFamily="18" charset="0"/>
                <a:cs typeface="Times New Roman" panose="02020603050405020304" pitchFamily="18" charset="0"/>
              </a:rPr>
              <a:t>Vertex-Centric,</a:t>
            </a:r>
            <a:r>
              <a:rPr lang="zh-CN" altLang="en-US" sz="3600" b="1" dirty="0">
                <a:solidFill>
                  <a:srgbClr val="C00000"/>
                </a:solidFill>
                <a:latin typeface="Times New Roman" panose="02020603050405020304" pitchFamily="18" charset="0"/>
                <a:cs typeface="Times New Roman" panose="02020603050405020304" pitchFamily="18" charset="0"/>
              </a:rPr>
              <a:t> </a:t>
            </a:r>
            <a:r>
              <a:rPr lang="en-US" altLang="zh-CN" sz="3600" b="1" dirty="0">
                <a:solidFill>
                  <a:srgbClr val="C00000"/>
                </a:solidFill>
                <a:latin typeface="Times New Roman" panose="02020603050405020304" pitchFamily="18" charset="0"/>
                <a:cs typeface="Times New Roman" panose="02020603050405020304" pitchFamily="18" charset="0"/>
              </a:rPr>
              <a:t>Iterative</a:t>
            </a:r>
            <a:endParaRPr lang="en-US" sz="3600" dirty="0"/>
          </a:p>
        </p:txBody>
      </p:sp>
      <p:pic>
        <p:nvPicPr>
          <p:cNvPr id="23" name="Picture 22">
            <a:extLst>
              <a:ext uri="{FF2B5EF4-FFF2-40B4-BE49-F238E27FC236}">
                <a16:creationId xmlns:a16="http://schemas.microsoft.com/office/drawing/2014/main" id="{0F9C6884-122F-2DF9-8E54-86C6B7A92A86}"/>
              </a:ext>
            </a:extLst>
          </p:cNvPr>
          <p:cNvPicPr>
            <a:picLocks noChangeAspect="1"/>
          </p:cNvPicPr>
          <p:nvPr/>
        </p:nvPicPr>
        <p:blipFill>
          <a:blip r:embed="rId3"/>
          <a:stretch>
            <a:fillRect/>
          </a:stretch>
        </p:blipFill>
        <p:spPr>
          <a:xfrm>
            <a:off x="5956125" y="1445402"/>
            <a:ext cx="4532042" cy="2400147"/>
          </a:xfrm>
          <a:prstGeom prst="rect">
            <a:avLst/>
          </a:prstGeom>
        </p:spPr>
      </p:pic>
      <p:pic>
        <p:nvPicPr>
          <p:cNvPr id="24" name="Picture 23">
            <a:extLst>
              <a:ext uri="{FF2B5EF4-FFF2-40B4-BE49-F238E27FC236}">
                <a16:creationId xmlns:a16="http://schemas.microsoft.com/office/drawing/2014/main" id="{E908A0DA-7996-3CDC-C0D8-29A530B8C79E}"/>
              </a:ext>
            </a:extLst>
          </p:cNvPr>
          <p:cNvPicPr>
            <a:picLocks noChangeAspect="1"/>
          </p:cNvPicPr>
          <p:nvPr/>
        </p:nvPicPr>
        <p:blipFill>
          <a:blip r:embed="rId4"/>
          <a:stretch>
            <a:fillRect/>
          </a:stretch>
        </p:blipFill>
        <p:spPr>
          <a:xfrm>
            <a:off x="1005283" y="2176221"/>
            <a:ext cx="2986835" cy="2404402"/>
          </a:xfrm>
          <a:prstGeom prst="rect">
            <a:avLst/>
          </a:prstGeom>
        </p:spPr>
      </p:pic>
      <p:sp>
        <p:nvSpPr>
          <p:cNvPr id="3" name="Content Placeholder 2">
            <a:extLst>
              <a:ext uri="{FF2B5EF4-FFF2-40B4-BE49-F238E27FC236}">
                <a16:creationId xmlns:a16="http://schemas.microsoft.com/office/drawing/2014/main" id="{2DC20F7B-6F20-6DAB-0AAB-2949A20BB66C}"/>
              </a:ext>
            </a:extLst>
          </p:cNvPr>
          <p:cNvSpPr txBox="1">
            <a:spLocks/>
          </p:cNvSpPr>
          <p:nvPr/>
        </p:nvSpPr>
        <p:spPr>
          <a:xfrm>
            <a:off x="436327" y="4789827"/>
            <a:ext cx="4342467" cy="1714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pPr>
            <a:r>
              <a:rPr lang="en-US" altLang="zh-CN" dirty="0"/>
              <a:t>Low</a:t>
            </a:r>
            <a:r>
              <a:rPr lang="zh-CN" altLang="en-US" dirty="0"/>
              <a:t> </a:t>
            </a:r>
            <a:r>
              <a:rPr lang="en-US" altLang="zh-CN" dirty="0"/>
              <a:t>time</a:t>
            </a:r>
            <a:r>
              <a:rPr lang="zh-CN" altLang="en-US" dirty="0"/>
              <a:t> </a:t>
            </a:r>
            <a:r>
              <a:rPr lang="en-US" altLang="zh-CN" dirty="0"/>
              <a:t>complexity:</a:t>
            </a:r>
          </a:p>
          <a:p>
            <a:pPr lvl="1"/>
            <a:r>
              <a:rPr lang="zh-CN" altLang="en-US" i="1" dirty="0"/>
              <a:t> </a:t>
            </a:r>
            <a:r>
              <a:rPr lang="en-US" altLang="zh-CN" sz="2000" i="1" dirty="0">
                <a:solidFill>
                  <a:srgbClr val="0070C0"/>
                </a:solidFill>
              </a:rPr>
              <a:t>O</a:t>
            </a:r>
            <a:r>
              <a:rPr lang="en-US" altLang="zh-CN" sz="2000" dirty="0">
                <a:solidFill>
                  <a:srgbClr val="0070C0"/>
                </a:solidFill>
              </a:rPr>
              <a:t>(|</a:t>
            </a:r>
            <a:r>
              <a:rPr lang="en-US" altLang="zh-CN" sz="2000" i="1" dirty="0">
                <a:solidFill>
                  <a:srgbClr val="0070C0"/>
                </a:solidFill>
              </a:rPr>
              <a:t>E</a:t>
            </a:r>
            <a:r>
              <a:rPr lang="en-US" altLang="zh-CN" sz="2000" dirty="0">
                <a:solidFill>
                  <a:srgbClr val="0070C0"/>
                </a:solidFill>
              </a:rPr>
              <a:t>|)</a:t>
            </a:r>
            <a:r>
              <a:rPr lang="zh-CN" altLang="en-US" sz="2000" dirty="0"/>
              <a:t> </a:t>
            </a:r>
            <a:r>
              <a:rPr lang="en-US" altLang="zh-CN" sz="2000" dirty="0"/>
              <a:t>per</a:t>
            </a:r>
            <a:r>
              <a:rPr lang="zh-CN" altLang="en-US" sz="2000" dirty="0"/>
              <a:t> </a:t>
            </a:r>
            <a:r>
              <a:rPr lang="en-US" altLang="zh-CN" sz="2000" dirty="0"/>
              <a:t>iteration</a:t>
            </a:r>
            <a:r>
              <a:rPr lang="zh-CN" altLang="en-US" sz="2000" dirty="0"/>
              <a:t> </a:t>
            </a:r>
            <a:r>
              <a:rPr lang="en-US" altLang="zh-CN" sz="2000" dirty="0"/>
              <a:t>(</a:t>
            </a:r>
            <a:r>
              <a:rPr lang="en-US" altLang="zh-CN" sz="2000" dirty="0">
                <a:solidFill>
                  <a:srgbClr val="0070C0"/>
                </a:solidFill>
              </a:rPr>
              <a:t>message</a:t>
            </a:r>
            <a:r>
              <a:rPr lang="zh-CN" altLang="en-US" sz="2000" dirty="0">
                <a:solidFill>
                  <a:srgbClr val="0070C0"/>
                </a:solidFill>
              </a:rPr>
              <a:t> </a:t>
            </a:r>
            <a:r>
              <a:rPr lang="en-US" altLang="zh-CN" sz="2000" dirty="0">
                <a:solidFill>
                  <a:srgbClr val="0070C0"/>
                </a:solidFill>
              </a:rPr>
              <a:t>passing</a:t>
            </a:r>
            <a:r>
              <a:rPr lang="zh-CN" altLang="en-US" sz="2000" dirty="0">
                <a:solidFill>
                  <a:srgbClr val="0070C0"/>
                </a:solidFill>
              </a:rPr>
              <a:t> </a:t>
            </a:r>
            <a:r>
              <a:rPr lang="en-US" altLang="zh-CN" sz="2000" dirty="0">
                <a:solidFill>
                  <a:srgbClr val="0070C0"/>
                </a:solidFill>
              </a:rPr>
              <a:t>between</a:t>
            </a:r>
            <a:r>
              <a:rPr lang="zh-CN" altLang="en-US" sz="2000" dirty="0">
                <a:solidFill>
                  <a:srgbClr val="0070C0"/>
                </a:solidFill>
              </a:rPr>
              <a:t> </a:t>
            </a:r>
            <a:r>
              <a:rPr lang="en-US" altLang="zh-CN" sz="2000" dirty="0">
                <a:solidFill>
                  <a:srgbClr val="0070C0"/>
                </a:solidFill>
              </a:rPr>
              <a:t>vertices</a:t>
            </a:r>
            <a:r>
              <a:rPr lang="en-US" altLang="zh-CN" sz="2000" dirty="0"/>
              <a:t>)</a:t>
            </a:r>
          </a:p>
          <a:p>
            <a:pPr lvl="1"/>
            <a:r>
              <a:rPr lang="zh-CN" altLang="en-US" sz="2000" i="1" dirty="0"/>
              <a:t> </a:t>
            </a:r>
            <a:r>
              <a:rPr lang="en-US" altLang="zh-CN" sz="2000" i="1" dirty="0">
                <a:solidFill>
                  <a:srgbClr val="0070C0"/>
                </a:solidFill>
              </a:rPr>
              <a:t>O</a:t>
            </a:r>
            <a:r>
              <a:rPr lang="en-US" altLang="zh-CN" sz="2000" dirty="0">
                <a:solidFill>
                  <a:srgbClr val="0070C0"/>
                </a:solidFill>
              </a:rPr>
              <a:t>(</a:t>
            </a:r>
            <a:r>
              <a:rPr lang="en-US" altLang="zh-CN" sz="2000" i="1" dirty="0">
                <a:solidFill>
                  <a:srgbClr val="0070C0"/>
                </a:solidFill>
              </a:rPr>
              <a:t>polylog</a:t>
            </a:r>
            <a:r>
              <a:rPr lang="en-US" altLang="zh-CN" sz="2000" dirty="0">
                <a:solidFill>
                  <a:srgbClr val="0070C0"/>
                </a:solidFill>
              </a:rPr>
              <a:t>(|</a:t>
            </a:r>
            <a:r>
              <a:rPr lang="en-US" altLang="zh-CN" sz="2000" i="1" dirty="0">
                <a:solidFill>
                  <a:srgbClr val="0070C0"/>
                </a:solidFill>
              </a:rPr>
              <a:t>G</a:t>
            </a:r>
            <a:r>
              <a:rPr lang="en-US" altLang="zh-CN" sz="2000" dirty="0">
                <a:solidFill>
                  <a:srgbClr val="0070C0"/>
                </a:solidFill>
              </a:rPr>
              <a:t>|))</a:t>
            </a:r>
            <a:r>
              <a:rPr lang="zh-CN" altLang="en-US" sz="2000" dirty="0">
                <a:solidFill>
                  <a:srgbClr val="0070C0"/>
                </a:solidFill>
              </a:rPr>
              <a:t> </a:t>
            </a:r>
            <a:r>
              <a:rPr lang="en-US" altLang="zh-CN" sz="2000" dirty="0"/>
              <a:t>iterations</a:t>
            </a:r>
            <a:endParaRPr lang="en-US" altLang="zh-CN" sz="2000" dirty="0">
              <a:solidFill>
                <a:srgbClr val="C00000"/>
              </a:solidFill>
            </a:endParaRPr>
          </a:p>
        </p:txBody>
      </p:sp>
      <p:pic>
        <p:nvPicPr>
          <p:cNvPr id="4" name="Picture 3">
            <a:extLst>
              <a:ext uri="{FF2B5EF4-FFF2-40B4-BE49-F238E27FC236}">
                <a16:creationId xmlns:a16="http://schemas.microsoft.com/office/drawing/2014/main" id="{D1D75ACD-1CF8-5103-9965-0E2D773C6737}"/>
              </a:ext>
            </a:extLst>
          </p:cNvPr>
          <p:cNvPicPr>
            <a:picLocks noChangeAspect="1"/>
          </p:cNvPicPr>
          <p:nvPr/>
        </p:nvPicPr>
        <p:blipFill rotWithShape="1">
          <a:blip r:embed="rId5"/>
          <a:srcRect l="17393" t="33046"/>
          <a:stretch/>
        </p:blipFill>
        <p:spPr>
          <a:xfrm>
            <a:off x="4860210" y="3977034"/>
            <a:ext cx="7114567" cy="648072"/>
          </a:xfrm>
          <a:prstGeom prst="rect">
            <a:avLst/>
          </a:prstGeom>
        </p:spPr>
      </p:pic>
      <p:pic>
        <p:nvPicPr>
          <p:cNvPr id="5" name="Picture 4">
            <a:extLst>
              <a:ext uri="{FF2B5EF4-FFF2-40B4-BE49-F238E27FC236}">
                <a16:creationId xmlns:a16="http://schemas.microsoft.com/office/drawing/2014/main" id="{E5D94C7C-F575-B0CC-48E8-7614DC734136}"/>
              </a:ext>
            </a:extLst>
          </p:cNvPr>
          <p:cNvPicPr>
            <a:picLocks noChangeAspect="1"/>
          </p:cNvPicPr>
          <p:nvPr/>
        </p:nvPicPr>
        <p:blipFill rotWithShape="1">
          <a:blip r:embed="rId6"/>
          <a:srcRect l="18272" t="41156" b="1"/>
          <a:stretch/>
        </p:blipFill>
        <p:spPr>
          <a:xfrm>
            <a:off x="4831288" y="4809256"/>
            <a:ext cx="6611211" cy="509525"/>
          </a:xfrm>
          <a:prstGeom prst="rect">
            <a:avLst/>
          </a:prstGeom>
        </p:spPr>
      </p:pic>
      <p:pic>
        <p:nvPicPr>
          <p:cNvPr id="7" name="Picture 6">
            <a:extLst>
              <a:ext uri="{FF2B5EF4-FFF2-40B4-BE49-F238E27FC236}">
                <a16:creationId xmlns:a16="http://schemas.microsoft.com/office/drawing/2014/main" id="{B2F8EC9D-6A53-E846-DC82-4E12950630B4}"/>
              </a:ext>
            </a:extLst>
          </p:cNvPr>
          <p:cNvPicPr>
            <a:picLocks noChangeAspect="1"/>
          </p:cNvPicPr>
          <p:nvPr/>
        </p:nvPicPr>
        <p:blipFill rotWithShape="1">
          <a:blip r:embed="rId7"/>
          <a:srcRect l="20861" t="7191"/>
          <a:stretch/>
        </p:blipFill>
        <p:spPr>
          <a:xfrm>
            <a:off x="4860210" y="5448389"/>
            <a:ext cx="7236421" cy="450695"/>
          </a:xfrm>
          <a:prstGeom prst="rect">
            <a:avLst/>
          </a:prstGeom>
        </p:spPr>
      </p:pic>
      <p:pic>
        <p:nvPicPr>
          <p:cNvPr id="8" name="Picture 7">
            <a:extLst>
              <a:ext uri="{FF2B5EF4-FFF2-40B4-BE49-F238E27FC236}">
                <a16:creationId xmlns:a16="http://schemas.microsoft.com/office/drawing/2014/main" id="{2BAA0919-CFE7-93F4-C93F-7E328F2CAA8A}"/>
              </a:ext>
            </a:extLst>
          </p:cNvPr>
          <p:cNvPicPr>
            <a:picLocks noChangeAspect="1"/>
          </p:cNvPicPr>
          <p:nvPr/>
        </p:nvPicPr>
        <p:blipFill rotWithShape="1">
          <a:blip r:embed="rId8"/>
          <a:srcRect l="20373" t="37286"/>
          <a:stretch/>
        </p:blipFill>
        <p:spPr>
          <a:xfrm>
            <a:off x="4757082" y="6086916"/>
            <a:ext cx="5291816" cy="518483"/>
          </a:xfrm>
          <a:prstGeom prst="rect">
            <a:avLst/>
          </a:prstGeom>
        </p:spPr>
      </p:pic>
    </p:spTree>
    <p:extLst>
      <p:ext uri="{BB962C8B-B14F-4D97-AF65-F5344CB8AC3E}">
        <p14:creationId xmlns:p14="http://schemas.microsoft.com/office/powerpoint/2010/main" val="231777520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E452B-7C94-0360-700F-89E4054B4BA2}"/>
              </a:ext>
            </a:extLst>
          </p:cNvPr>
          <p:cNvSpPr>
            <a:spLocks noGrp="1"/>
          </p:cNvSpPr>
          <p:nvPr>
            <p:ph type="title"/>
          </p:nvPr>
        </p:nvSpPr>
        <p:spPr/>
        <p:txBody>
          <a:bodyPr/>
          <a:lstStyle/>
          <a:p>
            <a:r>
              <a:rPr lang="en-US" dirty="0"/>
              <a:t>Graph</a:t>
            </a:r>
            <a:r>
              <a:rPr lang="zh-CN" altLang="en-US" dirty="0"/>
              <a:t> </a:t>
            </a:r>
            <a:r>
              <a:rPr lang="en-US" altLang="zh-CN" dirty="0"/>
              <a:t>Partitioning</a:t>
            </a:r>
            <a:endParaRPr lang="en-US" dirty="0"/>
          </a:p>
        </p:txBody>
      </p:sp>
      <p:sp>
        <p:nvSpPr>
          <p:cNvPr id="3" name="Content Placeholder 2">
            <a:extLst>
              <a:ext uri="{FF2B5EF4-FFF2-40B4-BE49-F238E27FC236}">
                <a16:creationId xmlns:a16="http://schemas.microsoft.com/office/drawing/2014/main" id="{E120CE7E-970D-2ABA-A86E-2E6D2316B5AE}"/>
              </a:ext>
            </a:extLst>
          </p:cNvPr>
          <p:cNvSpPr>
            <a:spLocks noGrp="1"/>
          </p:cNvSpPr>
          <p:nvPr>
            <p:ph idx="1"/>
          </p:nvPr>
        </p:nvSpPr>
        <p:spPr>
          <a:xfrm>
            <a:off x="838200" y="1825625"/>
            <a:ext cx="10515600" cy="812123"/>
          </a:xfrm>
        </p:spPr>
        <p:txBody>
          <a:bodyPr>
            <a:normAutofit/>
          </a:bodyPr>
          <a:lstStyle/>
          <a:p>
            <a:pPr marL="0" indent="0">
              <a:buNone/>
            </a:pPr>
            <a:r>
              <a:rPr lang="en-US" sz="3200" dirty="0"/>
              <a:t>BGL [</a:t>
            </a:r>
            <a:r>
              <a:rPr lang="en-US" sz="3200" dirty="0">
                <a:solidFill>
                  <a:schemeClr val="accent2"/>
                </a:solidFill>
              </a:rPr>
              <a:t>NSDI’23</a:t>
            </a:r>
            <a:r>
              <a:rPr lang="en-US" sz="3200" dirty="0"/>
              <a:t>] introduces a heuristic for vertex assignment.</a:t>
            </a:r>
          </a:p>
        </p:txBody>
      </p:sp>
      <p:pic>
        <p:nvPicPr>
          <p:cNvPr id="5" name="Picture 4">
            <a:extLst>
              <a:ext uri="{FF2B5EF4-FFF2-40B4-BE49-F238E27FC236}">
                <a16:creationId xmlns:a16="http://schemas.microsoft.com/office/drawing/2014/main" id="{96F6C047-DAA4-47E7-9AC2-B71ECDB9CBCF}"/>
              </a:ext>
            </a:extLst>
          </p:cNvPr>
          <p:cNvPicPr>
            <a:picLocks noChangeAspect="1"/>
          </p:cNvPicPr>
          <p:nvPr/>
        </p:nvPicPr>
        <p:blipFill>
          <a:blip r:embed="rId3"/>
          <a:stretch>
            <a:fillRect/>
          </a:stretch>
        </p:blipFill>
        <p:spPr>
          <a:xfrm>
            <a:off x="1560871" y="3794410"/>
            <a:ext cx="8628128" cy="1167335"/>
          </a:xfrm>
          <a:prstGeom prst="rect">
            <a:avLst/>
          </a:prstGeom>
        </p:spPr>
      </p:pic>
      <p:sp>
        <p:nvSpPr>
          <p:cNvPr id="6" name="TextBox 5">
            <a:extLst>
              <a:ext uri="{FF2B5EF4-FFF2-40B4-BE49-F238E27FC236}">
                <a16:creationId xmlns:a16="http://schemas.microsoft.com/office/drawing/2014/main" id="{804E37A2-9174-552F-B12A-3F7C5CC9FB5F}"/>
              </a:ext>
            </a:extLst>
          </p:cNvPr>
          <p:cNvSpPr txBox="1"/>
          <p:nvPr/>
        </p:nvSpPr>
        <p:spPr>
          <a:xfrm>
            <a:off x="4021394" y="5591010"/>
            <a:ext cx="1732526" cy="369332"/>
          </a:xfrm>
          <a:prstGeom prst="rect">
            <a:avLst/>
          </a:prstGeom>
          <a:noFill/>
        </p:spPr>
        <p:txBody>
          <a:bodyPr wrap="none" rtlCol="0">
            <a:spAutoFit/>
          </a:bodyPr>
          <a:lstStyle/>
          <a:p>
            <a:r>
              <a:rPr lang="en-US" dirty="0">
                <a:solidFill>
                  <a:srgbClr val="C00000"/>
                </a:solidFill>
              </a:rPr>
              <a:t>j-hop neighbors</a:t>
            </a:r>
          </a:p>
        </p:txBody>
      </p:sp>
      <p:cxnSp>
        <p:nvCxnSpPr>
          <p:cNvPr id="8" name="Straight Arrow Connector 7">
            <a:extLst>
              <a:ext uri="{FF2B5EF4-FFF2-40B4-BE49-F238E27FC236}">
                <a16:creationId xmlns:a16="http://schemas.microsoft.com/office/drawing/2014/main" id="{B4722B6F-9355-8352-45F4-DE22FCDD4B6F}"/>
              </a:ext>
            </a:extLst>
          </p:cNvPr>
          <p:cNvCxnSpPr>
            <a:cxnSpLocks/>
          </p:cNvCxnSpPr>
          <p:nvPr/>
        </p:nvCxnSpPr>
        <p:spPr>
          <a:xfrm flipV="1">
            <a:off x="4729316" y="4696275"/>
            <a:ext cx="0" cy="89473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23DFB14-3C73-0516-6C9E-B316AF2E9E42}"/>
              </a:ext>
            </a:extLst>
          </p:cNvPr>
          <p:cNvCxnSpPr>
            <a:cxnSpLocks/>
          </p:cNvCxnSpPr>
          <p:nvPr/>
        </p:nvCxnSpPr>
        <p:spPr>
          <a:xfrm flipV="1">
            <a:off x="3016457" y="4696275"/>
            <a:ext cx="556447" cy="912253"/>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30A2AC2-F432-7AFC-76C3-2DDFDF8AD72D}"/>
              </a:ext>
            </a:extLst>
          </p:cNvPr>
          <p:cNvSpPr txBox="1"/>
          <p:nvPr/>
        </p:nvSpPr>
        <p:spPr>
          <a:xfrm>
            <a:off x="2089355" y="5608528"/>
            <a:ext cx="1837426" cy="369332"/>
          </a:xfrm>
          <a:prstGeom prst="rect">
            <a:avLst/>
          </a:prstGeom>
          <a:noFill/>
        </p:spPr>
        <p:txBody>
          <a:bodyPr wrap="none" rtlCol="0">
            <a:spAutoFit/>
          </a:bodyPr>
          <a:lstStyle/>
          <a:p>
            <a:r>
              <a:rPr lang="en-US" dirty="0">
                <a:solidFill>
                  <a:srgbClr val="0070C0"/>
                </a:solidFill>
              </a:rPr>
              <a:t>Current partition</a:t>
            </a:r>
          </a:p>
        </p:txBody>
      </p:sp>
      <p:cxnSp>
        <p:nvCxnSpPr>
          <p:cNvPr id="11" name="Straight Arrow Connector 10">
            <a:extLst>
              <a:ext uri="{FF2B5EF4-FFF2-40B4-BE49-F238E27FC236}">
                <a16:creationId xmlns:a16="http://schemas.microsoft.com/office/drawing/2014/main" id="{D46DB7B7-0E12-D2B1-67A1-D7BD5BABDD28}"/>
              </a:ext>
            </a:extLst>
          </p:cNvPr>
          <p:cNvCxnSpPr>
            <a:cxnSpLocks/>
          </p:cNvCxnSpPr>
          <p:nvPr/>
        </p:nvCxnSpPr>
        <p:spPr>
          <a:xfrm flipH="1" flipV="1">
            <a:off x="7128387" y="4870486"/>
            <a:ext cx="137652" cy="59270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8D1459E-2E79-0C00-D5F2-935FC867362F}"/>
              </a:ext>
            </a:extLst>
          </p:cNvPr>
          <p:cNvSpPr txBox="1"/>
          <p:nvPr/>
        </p:nvSpPr>
        <p:spPr>
          <a:xfrm>
            <a:off x="8941861" y="5443310"/>
            <a:ext cx="1609030" cy="646331"/>
          </a:xfrm>
          <a:prstGeom prst="rect">
            <a:avLst/>
          </a:prstGeom>
          <a:noFill/>
        </p:spPr>
        <p:txBody>
          <a:bodyPr wrap="none" rtlCol="0">
            <a:spAutoFit/>
          </a:bodyPr>
          <a:lstStyle/>
          <a:p>
            <a:pPr algn="ctr"/>
            <a:r>
              <a:rPr lang="en-US" dirty="0">
                <a:solidFill>
                  <a:schemeClr val="accent6"/>
                </a:solidFill>
              </a:rPr>
              <a:t>Avg # of nodes</a:t>
            </a:r>
          </a:p>
          <a:p>
            <a:pPr algn="ctr"/>
            <a:r>
              <a:rPr lang="en-US" dirty="0">
                <a:solidFill>
                  <a:schemeClr val="accent6"/>
                </a:solidFill>
              </a:rPr>
              <a:t>per partition</a:t>
            </a:r>
          </a:p>
        </p:txBody>
      </p:sp>
      <p:cxnSp>
        <p:nvCxnSpPr>
          <p:cNvPr id="15" name="Straight Arrow Connector 14">
            <a:extLst>
              <a:ext uri="{FF2B5EF4-FFF2-40B4-BE49-F238E27FC236}">
                <a16:creationId xmlns:a16="http://schemas.microsoft.com/office/drawing/2014/main" id="{0FA6725E-EB47-405F-2EC2-322871D0F81D}"/>
              </a:ext>
            </a:extLst>
          </p:cNvPr>
          <p:cNvCxnSpPr>
            <a:cxnSpLocks/>
          </p:cNvCxnSpPr>
          <p:nvPr/>
        </p:nvCxnSpPr>
        <p:spPr>
          <a:xfrm flipH="1" flipV="1">
            <a:off x="9207909" y="4847289"/>
            <a:ext cx="457201" cy="59270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F689689-D96B-4573-3E4F-F10D1F26A4F0}"/>
              </a:ext>
            </a:extLst>
          </p:cNvPr>
          <p:cNvCxnSpPr>
            <a:cxnSpLocks/>
            <a:stCxn id="21" idx="2"/>
          </p:cNvCxnSpPr>
          <p:nvPr/>
        </p:nvCxnSpPr>
        <p:spPr>
          <a:xfrm>
            <a:off x="6838080" y="3124515"/>
            <a:ext cx="290307" cy="598336"/>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8F1E27A-2B81-6461-F861-EB0841032F14}"/>
              </a:ext>
            </a:extLst>
          </p:cNvPr>
          <p:cNvCxnSpPr>
            <a:cxnSpLocks/>
            <a:stCxn id="20" idx="2"/>
          </p:cNvCxnSpPr>
          <p:nvPr/>
        </p:nvCxnSpPr>
        <p:spPr>
          <a:xfrm flipH="1">
            <a:off x="9207908" y="3124515"/>
            <a:ext cx="285210" cy="605426"/>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7A1DE8F-3E68-FA7E-FE01-5562823C12A2}"/>
              </a:ext>
            </a:extLst>
          </p:cNvPr>
          <p:cNvSpPr txBox="1"/>
          <p:nvPr/>
        </p:nvSpPr>
        <p:spPr>
          <a:xfrm>
            <a:off x="5385732" y="2478184"/>
            <a:ext cx="2904695" cy="646331"/>
          </a:xfrm>
          <a:prstGeom prst="rect">
            <a:avLst/>
          </a:prstGeom>
          <a:noFill/>
        </p:spPr>
        <p:txBody>
          <a:bodyPr wrap="square" rtlCol="0">
            <a:spAutoFit/>
          </a:bodyPr>
          <a:lstStyle/>
          <a:p>
            <a:pPr algn="ctr"/>
            <a:r>
              <a:rPr lang="en-US" dirty="0">
                <a:solidFill>
                  <a:srgbClr val="7030A0"/>
                </a:solidFill>
              </a:rPr>
              <a:t># of training nodes</a:t>
            </a:r>
          </a:p>
          <a:p>
            <a:pPr algn="ctr"/>
            <a:r>
              <a:rPr lang="en-US" dirty="0">
                <a:solidFill>
                  <a:srgbClr val="7030A0"/>
                </a:solidFill>
              </a:rPr>
              <a:t>assigned to partition </a:t>
            </a:r>
            <a:r>
              <a:rPr lang="en-US" dirty="0" err="1">
                <a:solidFill>
                  <a:srgbClr val="7030A0"/>
                </a:solidFill>
              </a:rPr>
              <a:t>i</a:t>
            </a:r>
            <a:r>
              <a:rPr lang="en-US" dirty="0">
                <a:solidFill>
                  <a:srgbClr val="7030A0"/>
                </a:solidFill>
              </a:rPr>
              <a:t> so far</a:t>
            </a:r>
          </a:p>
        </p:txBody>
      </p:sp>
      <p:sp>
        <p:nvSpPr>
          <p:cNvPr id="7" name="TextBox 6">
            <a:extLst>
              <a:ext uri="{FF2B5EF4-FFF2-40B4-BE49-F238E27FC236}">
                <a16:creationId xmlns:a16="http://schemas.microsoft.com/office/drawing/2014/main" id="{4AAAF5A4-CB93-A739-29DB-F22AD638C0BC}"/>
              </a:ext>
            </a:extLst>
          </p:cNvPr>
          <p:cNvSpPr txBox="1"/>
          <p:nvPr/>
        </p:nvSpPr>
        <p:spPr>
          <a:xfrm>
            <a:off x="994115" y="6092765"/>
            <a:ext cx="3275454" cy="400110"/>
          </a:xfrm>
          <a:prstGeom prst="rect">
            <a:avLst/>
          </a:prstGeom>
          <a:noFill/>
        </p:spPr>
        <p:txBody>
          <a:bodyPr wrap="square">
            <a:spAutoFit/>
          </a:bodyPr>
          <a:lstStyle/>
          <a:p>
            <a:r>
              <a:rPr lang="en-US" sz="2000" dirty="0"/>
              <a:t>* </a:t>
            </a:r>
            <a:r>
              <a:rPr lang="en-US" sz="2000" i="1" dirty="0"/>
              <a:t>B</a:t>
            </a:r>
            <a:r>
              <a:rPr lang="en-US" sz="2000" dirty="0"/>
              <a:t> is a vertex block</a:t>
            </a:r>
          </a:p>
        </p:txBody>
      </p:sp>
      <p:sp>
        <p:nvSpPr>
          <p:cNvPr id="12" name="TextBox 11">
            <a:extLst>
              <a:ext uri="{FF2B5EF4-FFF2-40B4-BE49-F238E27FC236}">
                <a16:creationId xmlns:a16="http://schemas.microsoft.com/office/drawing/2014/main" id="{C5D529C8-2C32-E565-7E67-0A09FD3F098F}"/>
              </a:ext>
            </a:extLst>
          </p:cNvPr>
          <p:cNvSpPr txBox="1"/>
          <p:nvPr/>
        </p:nvSpPr>
        <p:spPr>
          <a:xfrm>
            <a:off x="6210799" y="5463191"/>
            <a:ext cx="2398862" cy="646331"/>
          </a:xfrm>
          <a:prstGeom prst="rect">
            <a:avLst/>
          </a:prstGeom>
          <a:noFill/>
        </p:spPr>
        <p:txBody>
          <a:bodyPr wrap="none" rtlCol="0">
            <a:spAutoFit/>
          </a:bodyPr>
          <a:lstStyle/>
          <a:p>
            <a:pPr algn="ctr"/>
            <a:r>
              <a:rPr lang="en-US" dirty="0">
                <a:solidFill>
                  <a:schemeClr val="accent6"/>
                </a:solidFill>
              </a:rPr>
              <a:t>Avg # of training nodes</a:t>
            </a:r>
          </a:p>
          <a:p>
            <a:pPr algn="ctr"/>
            <a:r>
              <a:rPr lang="en-US" dirty="0">
                <a:solidFill>
                  <a:schemeClr val="accent6"/>
                </a:solidFill>
              </a:rPr>
              <a:t>per partition</a:t>
            </a:r>
          </a:p>
        </p:txBody>
      </p:sp>
      <p:sp>
        <p:nvSpPr>
          <p:cNvPr id="20" name="TextBox 19">
            <a:extLst>
              <a:ext uri="{FF2B5EF4-FFF2-40B4-BE49-F238E27FC236}">
                <a16:creationId xmlns:a16="http://schemas.microsoft.com/office/drawing/2014/main" id="{33F69CCD-4429-F33C-DB6B-47BC204CBF70}"/>
              </a:ext>
            </a:extLst>
          </p:cNvPr>
          <p:cNvSpPr txBox="1"/>
          <p:nvPr/>
        </p:nvSpPr>
        <p:spPr>
          <a:xfrm>
            <a:off x="8290272" y="2478184"/>
            <a:ext cx="2405691" cy="646331"/>
          </a:xfrm>
          <a:prstGeom prst="rect">
            <a:avLst/>
          </a:prstGeom>
          <a:noFill/>
        </p:spPr>
        <p:txBody>
          <a:bodyPr wrap="square" rtlCol="0">
            <a:spAutoFit/>
          </a:bodyPr>
          <a:lstStyle/>
          <a:p>
            <a:pPr algn="ctr"/>
            <a:r>
              <a:rPr lang="en-US" dirty="0">
                <a:solidFill>
                  <a:srgbClr val="7030A0"/>
                </a:solidFill>
              </a:rPr>
              <a:t># of nodes assigned to</a:t>
            </a:r>
          </a:p>
          <a:p>
            <a:pPr algn="ctr"/>
            <a:r>
              <a:rPr lang="en-US" dirty="0">
                <a:solidFill>
                  <a:srgbClr val="7030A0"/>
                </a:solidFill>
              </a:rPr>
              <a:t>partition </a:t>
            </a:r>
            <a:r>
              <a:rPr lang="en-US" dirty="0" err="1">
                <a:solidFill>
                  <a:srgbClr val="7030A0"/>
                </a:solidFill>
              </a:rPr>
              <a:t>i</a:t>
            </a:r>
            <a:r>
              <a:rPr lang="en-US" dirty="0">
                <a:solidFill>
                  <a:srgbClr val="7030A0"/>
                </a:solidFill>
              </a:rPr>
              <a:t> so far</a:t>
            </a:r>
          </a:p>
        </p:txBody>
      </p:sp>
      <p:sp>
        <p:nvSpPr>
          <p:cNvPr id="30" name="Slide Number Placeholder 29">
            <a:extLst>
              <a:ext uri="{FF2B5EF4-FFF2-40B4-BE49-F238E27FC236}">
                <a16:creationId xmlns:a16="http://schemas.microsoft.com/office/drawing/2014/main" id="{AB649C49-333B-C669-CA92-08AD90673D52}"/>
              </a:ext>
            </a:extLst>
          </p:cNvPr>
          <p:cNvSpPr>
            <a:spLocks noGrp="1"/>
          </p:cNvSpPr>
          <p:nvPr>
            <p:ph type="sldNum" sz="quarter" idx="12"/>
          </p:nvPr>
        </p:nvSpPr>
        <p:spPr/>
        <p:txBody>
          <a:bodyPr/>
          <a:lstStyle/>
          <a:p>
            <a:fld id="{7B8E230A-344C-314A-99D7-8592764412A6}" type="slidenum">
              <a:rPr lang="en-US" smtClean="0"/>
              <a:t>60</a:t>
            </a:fld>
            <a:endParaRPr lang="en-US"/>
          </a:p>
        </p:txBody>
      </p:sp>
    </p:spTree>
    <p:extLst>
      <p:ext uri="{BB962C8B-B14F-4D97-AF65-F5344CB8AC3E}">
        <p14:creationId xmlns:p14="http://schemas.microsoft.com/office/powerpoint/2010/main" val="13144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21" grpId="0"/>
      <p:bldP spid="12"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61E7-E891-A7A8-F5FB-A694CAD087E3}"/>
              </a:ext>
            </a:extLst>
          </p:cNvPr>
          <p:cNvSpPr>
            <a:spLocks noGrp="1"/>
          </p:cNvSpPr>
          <p:nvPr>
            <p:ph type="title"/>
          </p:nvPr>
        </p:nvSpPr>
        <p:spPr/>
        <p:txBody>
          <a:bodyPr>
            <a:normAutofit fontScale="90000"/>
          </a:bodyPr>
          <a:lstStyle/>
          <a:p>
            <a:r>
              <a:rPr lang="en-US" dirty="0"/>
              <a:t>Distributed GNN Training Pipelines</a:t>
            </a:r>
          </a:p>
        </p:txBody>
      </p:sp>
      <p:pic>
        <p:nvPicPr>
          <p:cNvPr id="4" name="Content Placeholder 3">
            <a:extLst>
              <a:ext uri="{FF2B5EF4-FFF2-40B4-BE49-F238E27FC236}">
                <a16:creationId xmlns:a16="http://schemas.microsoft.com/office/drawing/2014/main" id="{6055E65D-ABA8-3DA9-6BAD-3DEF16B09B3C}"/>
              </a:ext>
            </a:extLst>
          </p:cNvPr>
          <p:cNvPicPr>
            <a:picLocks noGrp="1" noChangeAspect="1"/>
          </p:cNvPicPr>
          <p:nvPr>
            <p:ph idx="1"/>
          </p:nvPr>
        </p:nvPicPr>
        <p:blipFill>
          <a:blip r:embed="rId3"/>
          <a:stretch>
            <a:fillRect/>
          </a:stretch>
        </p:blipFill>
        <p:spPr>
          <a:xfrm>
            <a:off x="270835" y="1854811"/>
            <a:ext cx="11874274" cy="4232084"/>
          </a:xfrm>
          <a:prstGeom prst="rect">
            <a:avLst/>
          </a:prstGeom>
        </p:spPr>
      </p:pic>
      <p:pic>
        <p:nvPicPr>
          <p:cNvPr id="5" name="Picture 4">
            <a:extLst>
              <a:ext uri="{FF2B5EF4-FFF2-40B4-BE49-F238E27FC236}">
                <a16:creationId xmlns:a16="http://schemas.microsoft.com/office/drawing/2014/main" id="{18AF6BF0-7319-107E-B629-3B337D35B7AA}"/>
              </a:ext>
            </a:extLst>
          </p:cNvPr>
          <p:cNvPicPr>
            <a:picLocks noChangeAspect="1"/>
          </p:cNvPicPr>
          <p:nvPr/>
        </p:nvPicPr>
        <p:blipFill rotWithShape="1">
          <a:blip r:embed="rId4"/>
          <a:srcRect b="26355"/>
          <a:stretch/>
        </p:blipFill>
        <p:spPr>
          <a:xfrm>
            <a:off x="7498774" y="2611811"/>
            <a:ext cx="253456" cy="197876"/>
          </a:xfrm>
          <a:prstGeom prst="rect">
            <a:avLst/>
          </a:prstGeom>
        </p:spPr>
      </p:pic>
      <p:pic>
        <p:nvPicPr>
          <p:cNvPr id="7" name="Picture 6">
            <a:extLst>
              <a:ext uri="{FF2B5EF4-FFF2-40B4-BE49-F238E27FC236}">
                <a16:creationId xmlns:a16="http://schemas.microsoft.com/office/drawing/2014/main" id="{FFEA07FA-53FE-304A-47EF-A06B9429C37A}"/>
              </a:ext>
            </a:extLst>
          </p:cNvPr>
          <p:cNvPicPr>
            <a:picLocks noChangeAspect="1"/>
          </p:cNvPicPr>
          <p:nvPr/>
        </p:nvPicPr>
        <p:blipFill>
          <a:blip r:embed="rId5"/>
          <a:stretch>
            <a:fillRect/>
          </a:stretch>
        </p:blipFill>
        <p:spPr>
          <a:xfrm>
            <a:off x="7168574" y="3148019"/>
            <a:ext cx="277976" cy="181754"/>
          </a:xfrm>
          <a:prstGeom prst="rect">
            <a:avLst/>
          </a:prstGeom>
        </p:spPr>
      </p:pic>
      <p:pic>
        <p:nvPicPr>
          <p:cNvPr id="9" name="Picture 8" descr="A white background with black and white clouds&#10;&#10;Description automatically generated with medium confidence">
            <a:extLst>
              <a:ext uri="{FF2B5EF4-FFF2-40B4-BE49-F238E27FC236}">
                <a16:creationId xmlns:a16="http://schemas.microsoft.com/office/drawing/2014/main" id="{475DC940-EB98-5BB3-DA61-A555B17210AF}"/>
              </a:ext>
            </a:extLst>
          </p:cNvPr>
          <p:cNvPicPr>
            <a:picLocks noChangeAspect="1"/>
          </p:cNvPicPr>
          <p:nvPr/>
        </p:nvPicPr>
        <p:blipFill>
          <a:blip r:embed="rId6"/>
          <a:stretch>
            <a:fillRect/>
          </a:stretch>
        </p:blipFill>
        <p:spPr>
          <a:xfrm>
            <a:off x="3834880" y="2218111"/>
            <a:ext cx="512111" cy="311283"/>
          </a:xfrm>
          <a:prstGeom prst="rect">
            <a:avLst/>
          </a:prstGeom>
        </p:spPr>
      </p:pic>
      <p:pic>
        <p:nvPicPr>
          <p:cNvPr id="10" name="Picture 9">
            <a:extLst>
              <a:ext uri="{FF2B5EF4-FFF2-40B4-BE49-F238E27FC236}">
                <a16:creationId xmlns:a16="http://schemas.microsoft.com/office/drawing/2014/main" id="{75955C94-FBA9-35AC-926D-B751B861D62E}"/>
              </a:ext>
            </a:extLst>
          </p:cNvPr>
          <p:cNvPicPr>
            <a:picLocks noChangeAspect="1"/>
          </p:cNvPicPr>
          <p:nvPr/>
        </p:nvPicPr>
        <p:blipFill rotWithShape="1">
          <a:blip r:embed="rId4"/>
          <a:srcRect b="26355"/>
          <a:stretch/>
        </p:blipFill>
        <p:spPr>
          <a:xfrm>
            <a:off x="7501182" y="3900487"/>
            <a:ext cx="253456" cy="159778"/>
          </a:xfrm>
          <a:prstGeom prst="rect">
            <a:avLst/>
          </a:prstGeom>
        </p:spPr>
      </p:pic>
      <p:pic>
        <p:nvPicPr>
          <p:cNvPr id="11" name="Picture 10">
            <a:extLst>
              <a:ext uri="{FF2B5EF4-FFF2-40B4-BE49-F238E27FC236}">
                <a16:creationId xmlns:a16="http://schemas.microsoft.com/office/drawing/2014/main" id="{DE949223-F2F5-64CA-4134-86B543027B37}"/>
              </a:ext>
            </a:extLst>
          </p:cNvPr>
          <p:cNvPicPr>
            <a:picLocks noChangeAspect="1"/>
          </p:cNvPicPr>
          <p:nvPr/>
        </p:nvPicPr>
        <p:blipFill rotWithShape="1">
          <a:blip r:embed="rId4"/>
          <a:srcRect b="26355"/>
          <a:stretch/>
        </p:blipFill>
        <p:spPr>
          <a:xfrm>
            <a:off x="7498774" y="5112967"/>
            <a:ext cx="253456" cy="197876"/>
          </a:xfrm>
          <a:prstGeom prst="rect">
            <a:avLst/>
          </a:prstGeom>
        </p:spPr>
      </p:pic>
      <p:pic>
        <p:nvPicPr>
          <p:cNvPr id="12" name="Picture 11">
            <a:extLst>
              <a:ext uri="{FF2B5EF4-FFF2-40B4-BE49-F238E27FC236}">
                <a16:creationId xmlns:a16="http://schemas.microsoft.com/office/drawing/2014/main" id="{1EE4CBFE-451E-3FAD-995C-403BE08DD7F0}"/>
              </a:ext>
            </a:extLst>
          </p:cNvPr>
          <p:cNvPicPr>
            <a:picLocks noChangeAspect="1"/>
          </p:cNvPicPr>
          <p:nvPr/>
        </p:nvPicPr>
        <p:blipFill>
          <a:blip r:embed="rId5"/>
          <a:stretch>
            <a:fillRect/>
          </a:stretch>
        </p:blipFill>
        <p:spPr>
          <a:xfrm>
            <a:off x="7168574" y="4429077"/>
            <a:ext cx="277976" cy="181754"/>
          </a:xfrm>
          <a:prstGeom prst="rect">
            <a:avLst/>
          </a:prstGeom>
        </p:spPr>
      </p:pic>
      <p:pic>
        <p:nvPicPr>
          <p:cNvPr id="13" name="Picture 12">
            <a:extLst>
              <a:ext uri="{FF2B5EF4-FFF2-40B4-BE49-F238E27FC236}">
                <a16:creationId xmlns:a16="http://schemas.microsoft.com/office/drawing/2014/main" id="{5291FC2E-07C3-3A8F-B742-D7CEF4B7FDBD}"/>
              </a:ext>
            </a:extLst>
          </p:cNvPr>
          <p:cNvPicPr>
            <a:picLocks noChangeAspect="1"/>
          </p:cNvPicPr>
          <p:nvPr/>
        </p:nvPicPr>
        <p:blipFill>
          <a:blip r:embed="rId5"/>
          <a:stretch>
            <a:fillRect/>
          </a:stretch>
        </p:blipFill>
        <p:spPr>
          <a:xfrm>
            <a:off x="7168574" y="5655594"/>
            <a:ext cx="277976" cy="181754"/>
          </a:xfrm>
          <a:prstGeom prst="rect">
            <a:avLst/>
          </a:prstGeom>
        </p:spPr>
      </p:pic>
      <p:pic>
        <p:nvPicPr>
          <p:cNvPr id="14" name="Picture 13" descr="A white background with black and white clouds&#10;&#10;Description automatically generated with medium confidence">
            <a:extLst>
              <a:ext uri="{FF2B5EF4-FFF2-40B4-BE49-F238E27FC236}">
                <a16:creationId xmlns:a16="http://schemas.microsoft.com/office/drawing/2014/main" id="{E2ECB64B-0DE2-2E42-73FE-10292B037DBF}"/>
              </a:ext>
            </a:extLst>
          </p:cNvPr>
          <p:cNvPicPr>
            <a:picLocks noChangeAspect="1"/>
          </p:cNvPicPr>
          <p:nvPr/>
        </p:nvPicPr>
        <p:blipFill>
          <a:blip r:embed="rId6"/>
          <a:stretch>
            <a:fillRect/>
          </a:stretch>
        </p:blipFill>
        <p:spPr>
          <a:xfrm>
            <a:off x="876101" y="2170236"/>
            <a:ext cx="410921" cy="311283"/>
          </a:xfrm>
          <a:prstGeom prst="rect">
            <a:avLst/>
          </a:prstGeom>
        </p:spPr>
      </p:pic>
      <p:sp>
        <p:nvSpPr>
          <p:cNvPr id="3" name="Rounded Rectangle 2">
            <a:extLst>
              <a:ext uri="{FF2B5EF4-FFF2-40B4-BE49-F238E27FC236}">
                <a16:creationId xmlns:a16="http://schemas.microsoft.com/office/drawing/2014/main" id="{A9FE3891-79DB-AD69-7B94-1F6BED3AC29D}"/>
              </a:ext>
            </a:extLst>
          </p:cNvPr>
          <p:cNvSpPr/>
          <p:nvPr/>
        </p:nvSpPr>
        <p:spPr>
          <a:xfrm>
            <a:off x="3559810" y="1854811"/>
            <a:ext cx="2760779" cy="4232084"/>
          </a:xfrm>
          <a:prstGeom prst="roundRect">
            <a:avLst>
              <a:gd name="adj" fmla="val 9774"/>
            </a:avLst>
          </a:prstGeom>
          <a:noFill/>
          <a:ln w="635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C326542-ACA9-BCD6-2F82-42728C2F046E}"/>
              </a:ext>
            </a:extLst>
          </p:cNvPr>
          <p:cNvSpPr>
            <a:spLocks noGrp="1"/>
          </p:cNvSpPr>
          <p:nvPr>
            <p:ph type="sldNum" sz="quarter" idx="12"/>
          </p:nvPr>
        </p:nvSpPr>
        <p:spPr/>
        <p:txBody>
          <a:bodyPr/>
          <a:lstStyle/>
          <a:p>
            <a:fld id="{7B8E230A-344C-314A-99D7-8592764412A6}" type="slidenum">
              <a:rPr lang="en-US" smtClean="0"/>
              <a:t>61</a:t>
            </a:fld>
            <a:endParaRPr lang="en-US"/>
          </a:p>
        </p:txBody>
      </p:sp>
    </p:spTree>
    <p:extLst>
      <p:ext uri="{BB962C8B-B14F-4D97-AF65-F5344CB8AC3E}">
        <p14:creationId xmlns:p14="http://schemas.microsoft.com/office/powerpoint/2010/main" val="3403036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B5A9B3-C128-EDD2-A99E-99A671D2BF7B}"/>
              </a:ext>
            </a:extLst>
          </p:cNvPr>
          <p:cNvPicPr>
            <a:picLocks noChangeAspect="1"/>
          </p:cNvPicPr>
          <p:nvPr/>
        </p:nvPicPr>
        <p:blipFill>
          <a:blip r:embed="rId3"/>
          <a:stretch>
            <a:fillRect/>
          </a:stretch>
        </p:blipFill>
        <p:spPr>
          <a:xfrm>
            <a:off x="3064486" y="2172723"/>
            <a:ext cx="6063028" cy="4152456"/>
          </a:xfrm>
          <a:prstGeom prst="rect">
            <a:avLst/>
          </a:prstGeom>
        </p:spPr>
      </p:pic>
      <p:sp>
        <p:nvSpPr>
          <p:cNvPr id="2" name="Title 1">
            <a:extLst>
              <a:ext uri="{FF2B5EF4-FFF2-40B4-BE49-F238E27FC236}">
                <a16:creationId xmlns:a16="http://schemas.microsoft.com/office/drawing/2014/main" id="{4247D91C-A2E3-2896-2CF3-D6866D5F7232}"/>
              </a:ext>
            </a:extLst>
          </p:cNvPr>
          <p:cNvSpPr>
            <a:spLocks noGrp="1"/>
          </p:cNvSpPr>
          <p:nvPr>
            <p:ph type="title"/>
          </p:nvPr>
        </p:nvSpPr>
        <p:spPr/>
        <p:txBody>
          <a:bodyPr/>
          <a:lstStyle/>
          <a:p>
            <a:r>
              <a:rPr lang="en-US" dirty="0"/>
              <a:t>GNN Batch Generation </a:t>
            </a:r>
          </a:p>
        </p:txBody>
      </p:sp>
      <p:sp>
        <p:nvSpPr>
          <p:cNvPr id="3" name="Content Placeholder 2">
            <a:extLst>
              <a:ext uri="{FF2B5EF4-FFF2-40B4-BE49-F238E27FC236}">
                <a16:creationId xmlns:a16="http://schemas.microsoft.com/office/drawing/2014/main" id="{057C60B5-8418-D856-AB41-5D358C7C41BE}"/>
              </a:ext>
            </a:extLst>
          </p:cNvPr>
          <p:cNvSpPr>
            <a:spLocks noGrp="1"/>
          </p:cNvSpPr>
          <p:nvPr>
            <p:ph idx="1"/>
          </p:nvPr>
        </p:nvSpPr>
        <p:spPr/>
        <p:txBody>
          <a:bodyPr>
            <a:normAutofit/>
          </a:bodyPr>
          <a:lstStyle/>
          <a:p>
            <a:pPr marL="0" indent="0">
              <a:buNone/>
            </a:pPr>
            <a:r>
              <a:rPr lang="en-US" sz="3200" dirty="0"/>
              <a:t>Mini-batch Neighborhood Sampling</a:t>
            </a:r>
          </a:p>
        </p:txBody>
      </p:sp>
      <p:sp>
        <p:nvSpPr>
          <p:cNvPr id="8" name="Title 1">
            <a:extLst>
              <a:ext uri="{FF2B5EF4-FFF2-40B4-BE49-F238E27FC236}">
                <a16:creationId xmlns:a16="http://schemas.microsoft.com/office/drawing/2014/main" id="{6675D2C8-3D70-FF05-76F7-1D8797971F8B}"/>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9" name="Title 1">
            <a:extLst>
              <a:ext uri="{FF2B5EF4-FFF2-40B4-BE49-F238E27FC236}">
                <a16:creationId xmlns:a16="http://schemas.microsoft.com/office/drawing/2014/main" id="{B26E49FC-D6C0-B74D-E4AC-38C92FB0B42D}"/>
              </a:ext>
            </a:extLst>
          </p:cNvPr>
          <p:cNvSpPr txBox="1">
            <a:spLocks/>
          </p:cNvSpPr>
          <p:nvPr/>
        </p:nvSpPr>
        <p:spPr>
          <a:xfrm>
            <a:off x="1143000" y="6699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12" name="TextBox 11">
            <a:extLst>
              <a:ext uri="{FF2B5EF4-FFF2-40B4-BE49-F238E27FC236}">
                <a16:creationId xmlns:a16="http://schemas.microsoft.com/office/drawing/2014/main" id="{A28D3DD6-000D-C8AB-B586-0ED678A47C56}"/>
              </a:ext>
            </a:extLst>
          </p:cNvPr>
          <p:cNvSpPr txBox="1"/>
          <p:nvPr/>
        </p:nvSpPr>
        <p:spPr>
          <a:xfrm>
            <a:off x="4591375" y="6297288"/>
            <a:ext cx="3314049"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ByteGNN</a:t>
            </a:r>
            <a:r>
              <a:rPr lang="en-US" dirty="0">
                <a:solidFill>
                  <a:schemeClr val="tx1">
                    <a:lumMod val="50000"/>
                    <a:lumOff val="50000"/>
                  </a:schemeClr>
                </a:solidFill>
              </a:rPr>
              <a:t> [VLDB’22]</a:t>
            </a:r>
          </a:p>
        </p:txBody>
      </p:sp>
      <p:cxnSp>
        <p:nvCxnSpPr>
          <p:cNvPr id="14" name="Straight Arrow Connector 13">
            <a:extLst>
              <a:ext uri="{FF2B5EF4-FFF2-40B4-BE49-F238E27FC236}">
                <a16:creationId xmlns:a16="http://schemas.microsoft.com/office/drawing/2014/main" id="{3CDB0A2E-1B44-FAA1-B78E-D046E9B3A1EE}"/>
              </a:ext>
            </a:extLst>
          </p:cNvPr>
          <p:cNvCxnSpPr/>
          <p:nvPr/>
        </p:nvCxnSpPr>
        <p:spPr>
          <a:xfrm flipV="1">
            <a:off x="2834640" y="5068466"/>
            <a:ext cx="804672" cy="6400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A076BF6-0F8B-03B6-06EA-3EEC930C65C0}"/>
              </a:ext>
            </a:extLst>
          </p:cNvPr>
          <p:cNvCxnSpPr>
            <a:cxnSpLocks/>
          </p:cNvCxnSpPr>
          <p:nvPr/>
        </p:nvCxnSpPr>
        <p:spPr>
          <a:xfrm>
            <a:off x="2834640" y="5233058"/>
            <a:ext cx="1783080" cy="137160"/>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030D19F-520C-427C-1F33-F24BD3C393C6}"/>
              </a:ext>
            </a:extLst>
          </p:cNvPr>
          <p:cNvSpPr txBox="1"/>
          <p:nvPr/>
        </p:nvSpPr>
        <p:spPr>
          <a:xfrm>
            <a:off x="1504276" y="5000886"/>
            <a:ext cx="1330364" cy="369332"/>
          </a:xfrm>
          <a:prstGeom prst="rect">
            <a:avLst/>
          </a:prstGeom>
          <a:noFill/>
        </p:spPr>
        <p:txBody>
          <a:bodyPr wrap="none" rtlCol="0">
            <a:spAutoFit/>
          </a:bodyPr>
          <a:lstStyle/>
          <a:p>
            <a:r>
              <a:rPr lang="en-US" dirty="0">
                <a:solidFill>
                  <a:srgbClr val="C00000"/>
                </a:solidFill>
              </a:rPr>
              <a:t>Seed vertex</a:t>
            </a:r>
          </a:p>
        </p:txBody>
      </p:sp>
      <p:sp>
        <p:nvSpPr>
          <p:cNvPr id="19" name="Down Arrow 18">
            <a:extLst>
              <a:ext uri="{FF2B5EF4-FFF2-40B4-BE49-F238E27FC236}">
                <a16:creationId xmlns:a16="http://schemas.microsoft.com/office/drawing/2014/main" id="{A413C9C3-A276-FCB8-873A-F1E2EE795EA0}"/>
              </a:ext>
            </a:extLst>
          </p:cNvPr>
          <p:cNvSpPr/>
          <p:nvPr/>
        </p:nvSpPr>
        <p:spPr>
          <a:xfrm>
            <a:off x="7644384" y="2052398"/>
            <a:ext cx="320040" cy="240649"/>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307FC0A-0F86-841D-C5F1-25D0DEA5AB80}"/>
              </a:ext>
            </a:extLst>
          </p:cNvPr>
          <p:cNvSpPr txBox="1"/>
          <p:nvPr/>
        </p:nvSpPr>
        <p:spPr>
          <a:xfrm>
            <a:off x="7143806" y="1310377"/>
            <a:ext cx="1321196" cy="646331"/>
          </a:xfrm>
          <a:prstGeom prst="rect">
            <a:avLst/>
          </a:prstGeom>
          <a:noFill/>
        </p:spPr>
        <p:txBody>
          <a:bodyPr wrap="none" rtlCol="0">
            <a:spAutoFit/>
          </a:bodyPr>
          <a:lstStyle/>
          <a:p>
            <a:r>
              <a:rPr lang="en-US" dirty="0">
                <a:solidFill>
                  <a:srgbClr val="C00000"/>
                </a:solidFill>
              </a:rPr>
              <a:t>Sample D</a:t>
            </a:r>
            <a:r>
              <a:rPr lang="en-US" baseline="-25000" dirty="0">
                <a:solidFill>
                  <a:srgbClr val="C00000"/>
                </a:solidFill>
              </a:rPr>
              <a:t>1</a:t>
            </a:r>
            <a:r>
              <a:rPr lang="en-US" dirty="0">
                <a:solidFill>
                  <a:srgbClr val="C00000"/>
                </a:solidFill>
              </a:rPr>
              <a:t> </a:t>
            </a:r>
          </a:p>
          <a:p>
            <a:r>
              <a:rPr lang="en-US" dirty="0">
                <a:solidFill>
                  <a:srgbClr val="C00000"/>
                </a:solidFill>
              </a:rPr>
              <a:t>neighbors</a:t>
            </a:r>
          </a:p>
        </p:txBody>
      </p:sp>
      <p:sp>
        <p:nvSpPr>
          <p:cNvPr id="21" name="Down Arrow 20">
            <a:extLst>
              <a:ext uri="{FF2B5EF4-FFF2-40B4-BE49-F238E27FC236}">
                <a16:creationId xmlns:a16="http://schemas.microsoft.com/office/drawing/2014/main" id="{21A438C4-A214-70CF-AB83-9BF62C0DBA7C}"/>
              </a:ext>
            </a:extLst>
          </p:cNvPr>
          <p:cNvSpPr/>
          <p:nvPr/>
        </p:nvSpPr>
        <p:spPr>
          <a:xfrm>
            <a:off x="8548199" y="1894489"/>
            <a:ext cx="320040" cy="240649"/>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E89A468-6394-429E-B66B-DB3779B42A62}"/>
              </a:ext>
            </a:extLst>
          </p:cNvPr>
          <p:cNvSpPr txBox="1"/>
          <p:nvPr/>
        </p:nvSpPr>
        <p:spPr>
          <a:xfrm>
            <a:off x="8375476" y="1195279"/>
            <a:ext cx="1321196" cy="646331"/>
          </a:xfrm>
          <a:prstGeom prst="rect">
            <a:avLst/>
          </a:prstGeom>
          <a:noFill/>
        </p:spPr>
        <p:txBody>
          <a:bodyPr wrap="none" rtlCol="0">
            <a:spAutoFit/>
          </a:bodyPr>
          <a:lstStyle/>
          <a:p>
            <a:r>
              <a:rPr lang="en-US" dirty="0">
                <a:solidFill>
                  <a:srgbClr val="C00000"/>
                </a:solidFill>
              </a:rPr>
              <a:t>Sample D</a:t>
            </a:r>
            <a:r>
              <a:rPr lang="en-US" baseline="-25000" dirty="0">
                <a:solidFill>
                  <a:srgbClr val="C00000"/>
                </a:solidFill>
              </a:rPr>
              <a:t>2</a:t>
            </a:r>
            <a:r>
              <a:rPr lang="en-US" dirty="0">
                <a:solidFill>
                  <a:srgbClr val="C00000"/>
                </a:solidFill>
              </a:rPr>
              <a:t> </a:t>
            </a:r>
          </a:p>
          <a:p>
            <a:r>
              <a:rPr lang="en-US" dirty="0">
                <a:solidFill>
                  <a:srgbClr val="C00000"/>
                </a:solidFill>
              </a:rPr>
              <a:t>neighbors</a:t>
            </a:r>
          </a:p>
        </p:txBody>
      </p:sp>
      <p:sp>
        <p:nvSpPr>
          <p:cNvPr id="23" name="TextBox 22">
            <a:extLst>
              <a:ext uri="{FF2B5EF4-FFF2-40B4-BE49-F238E27FC236}">
                <a16:creationId xmlns:a16="http://schemas.microsoft.com/office/drawing/2014/main" id="{C3C34F85-2958-D5F3-9165-B314F317A04D}"/>
              </a:ext>
            </a:extLst>
          </p:cNvPr>
          <p:cNvSpPr txBox="1"/>
          <p:nvPr/>
        </p:nvSpPr>
        <p:spPr>
          <a:xfrm>
            <a:off x="7070439" y="288440"/>
            <a:ext cx="4039632" cy="707886"/>
          </a:xfrm>
          <a:prstGeom prst="rect">
            <a:avLst/>
          </a:prstGeom>
          <a:noFill/>
        </p:spPr>
        <p:txBody>
          <a:bodyPr wrap="none" rtlCol="0">
            <a:spAutoFit/>
          </a:bodyPr>
          <a:lstStyle/>
          <a:p>
            <a:pPr marL="342900" indent="-342900">
              <a:buFont typeface="Wingdings" pitchFamily="2" charset="2"/>
              <a:buChar char="ü"/>
            </a:pPr>
            <a:r>
              <a:rPr lang="en-US" sz="2000" dirty="0">
                <a:solidFill>
                  <a:srgbClr val="C00000"/>
                </a:solidFill>
              </a:rPr>
              <a:t>From </a:t>
            </a:r>
            <a:r>
              <a:rPr lang="en-US" sz="2000" dirty="0" err="1">
                <a:solidFill>
                  <a:srgbClr val="C00000"/>
                </a:solidFill>
              </a:rPr>
              <a:t>ByteGNN</a:t>
            </a:r>
            <a:r>
              <a:rPr lang="en-US" sz="2000" dirty="0">
                <a:solidFill>
                  <a:srgbClr val="C00000"/>
                </a:solidFill>
              </a:rPr>
              <a:t>:</a:t>
            </a:r>
          </a:p>
          <a:p>
            <a:r>
              <a:rPr lang="en-US" sz="2000" dirty="0">
                <a:solidFill>
                  <a:srgbClr val="C00000"/>
                </a:solidFill>
              </a:rPr>
              <a:t>       D</a:t>
            </a:r>
            <a:r>
              <a:rPr lang="en-US" sz="2000" baseline="-25000" dirty="0">
                <a:solidFill>
                  <a:srgbClr val="C00000"/>
                </a:solidFill>
              </a:rPr>
              <a:t>1</a:t>
            </a:r>
            <a:r>
              <a:rPr lang="en-US" sz="2000" dirty="0">
                <a:solidFill>
                  <a:srgbClr val="C00000"/>
                </a:solidFill>
              </a:rPr>
              <a:t> = 25, D</a:t>
            </a:r>
            <a:r>
              <a:rPr lang="en-US" sz="2000" baseline="-25000" dirty="0">
                <a:solidFill>
                  <a:srgbClr val="C00000"/>
                </a:solidFill>
              </a:rPr>
              <a:t>2</a:t>
            </a:r>
            <a:r>
              <a:rPr lang="en-US" sz="2000" dirty="0">
                <a:solidFill>
                  <a:srgbClr val="C00000"/>
                </a:solidFill>
              </a:rPr>
              <a:t> = 10 is good enough.</a:t>
            </a:r>
          </a:p>
        </p:txBody>
      </p:sp>
      <p:sp>
        <p:nvSpPr>
          <p:cNvPr id="4" name="Slide Number Placeholder 3">
            <a:extLst>
              <a:ext uri="{FF2B5EF4-FFF2-40B4-BE49-F238E27FC236}">
                <a16:creationId xmlns:a16="http://schemas.microsoft.com/office/drawing/2014/main" id="{1192C648-25F0-0A00-7733-27B1D954BBBC}"/>
              </a:ext>
            </a:extLst>
          </p:cNvPr>
          <p:cNvSpPr>
            <a:spLocks noGrp="1"/>
          </p:cNvSpPr>
          <p:nvPr>
            <p:ph type="sldNum" sz="quarter" idx="12"/>
          </p:nvPr>
        </p:nvSpPr>
        <p:spPr/>
        <p:txBody>
          <a:bodyPr/>
          <a:lstStyle/>
          <a:p>
            <a:fld id="{7B8E230A-344C-314A-99D7-8592764412A6}" type="slidenum">
              <a:rPr lang="en-US" smtClean="0"/>
              <a:t>62</a:t>
            </a:fld>
            <a:endParaRPr lang="en-US"/>
          </a:p>
        </p:txBody>
      </p:sp>
    </p:spTree>
    <p:extLst>
      <p:ext uri="{BB962C8B-B14F-4D97-AF65-F5344CB8AC3E}">
        <p14:creationId xmlns:p14="http://schemas.microsoft.com/office/powerpoint/2010/main" val="7918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animBg="1"/>
      <p:bldP spid="22"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F14F-8B09-57F9-3396-D74F8A9B2139}"/>
              </a:ext>
            </a:extLst>
          </p:cNvPr>
          <p:cNvSpPr>
            <a:spLocks noGrp="1"/>
          </p:cNvSpPr>
          <p:nvPr>
            <p:ph type="title"/>
          </p:nvPr>
        </p:nvSpPr>
        <p:spPr/>
        <p:txBody>
          <a:bodyPr/>
          <a:lstStyle/>
          <a:p>
            <a:r>
              <a:rPr lang="en-US" dirty="0"/>
              <a:t>GNN Batch Generation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9C99ADF-AA58-B0D2-3545-D73C8E61B4CD}"/>
                  </a:ext>
                </a:extLst>
              </p:cNvPr>
              <p:cNvSpPr>
                <a:spLocks noGrp="1"/>
              </p:cNvSpPr>
              <p:nvPr>
                <p:ph idx="1"/>
              </p:nvPr>
            </p:nvSpPr>
            <p:spPr>
              <a:xfrm>
                <a:off x="838199" y="1825625"/>
                <a:ext cx="10887635" cy="4763434"/>
              </a:xfrm>
            </p:spPr>
            <p:txBody>
              <a:bodyPr>
                <a:normAutofit/>
              </a:bodyPr>
              <a:lstStyle/>
              <a:p>
                <a:pPr marL="0" indent="0">
                  <a:buNone/>
                </a:pPr>
                <a:r>
                  <a:rPr lang="en-US" sz="3200" dirty="0"/>
                  <a:t>Caching </a:t>
                </a:r>
                <a:r>
                  <a:rPr lang="en-US" sz="3200" dirty="0">
                    <a:solidFill>
                      <a:srgbClr val="C00000"/>
                    </a:solidFill>
                  </a:rPr>
                  <a:t>important</a:t>
                </a:r>
                <a:r>
                  <a:rPr lang="en-US" sz="3200" dirty="0"/>
                  <a:t> vertices [</a:t>
                </a:r>
                <a:r>
                  <a:rPr lang="en-US" sz="3200" dirty="0" err="1">
                    <a:solidFill>
                      <a:schemeClr val="accent2"/>
                    </a:solidFill>
                  </a:rPr>
                  <a:t>AliGraph</a:t>
                </a:r>
                <a:r>
                  <a:rPr lang="en-US" sz="3200" dirty="0">
                    <a:solidFill>
                      <a:schemeClr val="accent2"/>
                    </a:solidFill>
                  </a:rPr>
                  <a:t>, VLDB’20</a:t>
                </a:r>
                <a:r>
                  <a:rPr lang="en-US" sz="3200" dirty="0"/>
                  <a:t>]</a:t>
                </a:r>
              </a:p>
              <a:p>
                <a:r>
                  <a:rPr lang="en-US" sz="2400" dirty="0"/>
                  <a:t>Intuition: If </a:t>
                </a:r>
                <a14:m>
                  <m:oMath xmlns:m="http://schemas.openxmlformats.org/officeDocument/2006/math">
                    <m:r>
                      <a:rPr lang="en-US" sz="2400" b="0" i="1" smtClean="0">
                        <a:latin typeface="Cambria Math" panose="02040503050406030204" pitchFamily="18" charset="0"/>
                      </a:rPr>
                      <m:t>𝑣</m:t>
                    </m:r>
                    <m:r>
                      <a:rPr lang="en-US" sz="2400" b="0" i="1" smtClean="0">
                        <a:latin typeface="Cambria Math" panose="02040503050406030204" pitchFamily="18" charset="0"/>
                      </a:rPr>
                      <m:t> </m:t>
                    </m:r>
                  </m:oMath>
                </a14:m>
                <a:r>
                  <a:rPr lang="en-US" sz="2400" dirty="0"/>
                  <a:t>is frequently accessed, then cache </a:t>
                </a:r>
                <a14:m>
                  <m:oMath xmlns:m="http://schemas.openxmlformats.org/officeDocument/2006/math">
                    <m:r>
                      <a:rPr lang="en-US" sz="2400" b="0" i="1" smtClean="0">
                        <a:latin typeface="Cambria Math" panose="02040503050406030204" pitchFamily="18" charset="0"/>
                      </a:rPr>
                      <m:t>𝑣</m:t>
                    </m:r>
                  </m:oMath>
                </a14:m>
                <a:r>
                  <a:rPr lang="en-US" sz="2400" dirty="0"/>
                  <a:t>’s out-neighbors</a:t>
                </a:r>
              </a:p>
              <a:p>
                <a:r>
                  <a:rPr lang="en-US" sz="2400" dirty="0"/>
                  <a:t>Visiting cost of other vertices to their neighbors via </a:t>
                </a:r>
                <a14:m>
                  <m:oMath xmlns:m="http://schemas.openxmlformats.org/officeDocument/2006/math">
                    <m:r>
                      <a:rPr lang="en-US" sz="2400" i="1">
                        <a:latin typeface="Cambria Math" panose="02040503050406030204" pitchFamily="18" charset="0"/>
                      </a:rPr>
                      <m:t>𝑣</m:t>
                    </m:r>
                  </m:oMath>
                </a14:m>
                <a:r>
                  <a:rPr lang="en-US" sz="2400" dirty="0"/>
                  <a:t> greatly reduced</a:t>
                </a:r>
              </a:p>
              <a:p>
                <a:pPr marL="0" indent="0">
                  <a:buNone/>
                </a:pPr>
                <a:r>
                  <a:rPr lang="en-US" dirty="0"/>
                  <a:t>	</a:t>
                </a:r>
              </a:p>
              <a:p>
                <a:pPr marL="0" indent="0">
                  <a:buNone/>
                </a:pPr>
                <a:endParaRPr lang="en-US" dirty="0"/>
              </a:p>
              <a:p>
                <a:pPr marL="0" indent="0">
                  <a:buNone/>
                </a:pPr>
                <a:endParaRPr lang="en-US" sz="800" dirty="0"/>
              </a:p>
              <a:p>
                <a:pPr>
                  <a:buFont typeface="Wingdings" pitchFamily="2" charset="2"/>
                  <a:buChar char="ü"/>
                </a:pPr>
                <a:r>
                  <a:rPr lang="en-US" dirty="0"/>
                  <a:t> </a:t>
                </a:r>
                <a:r>
                  <a:rPr lang="en-US" sz="2400" dirty="0"/>
                  <a:t>If </a:t>
                </a:r>
                <a14:m>
                  <m:oMath xmlns:m="http://schemas.openxmlformats.org/officeDocument/2006/math">
                    <m:r>
                      <a:rPr lang="en-US" sz="2400" b="0" i="1" smtClean="0">
                        <a:latin typeface="Cambria Math" panose="02040503050406030204" pitchFamily="18" charset="0"/>
                      </a:rPr>
                      <m:t>𝑣</m:t>
                    </m:r>
                  </m:oMath>
                </a14:m>
                <a:r>
                  <a:rPr lang="en-US" sz="2400" dirty="0"/>
                  <a:t> has a high in-degree and a low out-degree, </a:t>
                </a:r>
                <a14:m>
                  <m:oMath xmlns:m="http://schemas.openxmlformats.org/officeDocument/2006/math">
                    <m:r>
                      <a:rPr lang="en-US" sz="2400" b="0" i="1" smtClean="0">
                        <a:latin typeface="Cambria Math" panose="02040503050406030204" pitchFamily="18" charset="0"/>
                      </a:rPr>
                      <m:t>𝑣</m:t>
                    </m:r>
                  </m:oMath>
                </a14:m>
                <a:r>
                  <a:rPr lang="en-US" sz="2400" dirty="0"/>
                  <a:t> is cached in each partition.</a:t>
                </a:r>
              </a:p>
              <a:p>
                <a:pPr>
                  <a:buFont typeface="Wingdings" pitchFamily="2" charset="2"/>
                  <a:buChar char="ü"/>
                </a:pPr>
                <a:r>
                  <a:rPr lang="en-US" sz="2400" dirty="0"/>
                  <a:t> Cached vertices are only a small part of the graph. </a:t>
                </a:r>
              </a:p>
              <a:p>
                <a:pPr>
                  <a:buFont typeface="Wingdings" pitchFamily="2" charset="2"/>
                  <a:buChar char="ü"/>
                </a:pPr>
                <a:r>
                  <a:rPr lang="en-US" sz="2400" dirty="0"/>
                  <a:t> Other static caching strategies, such as PageRank, also help.</a:t>
                </a:r>
              </a:p>
            </p:txBody>
          </p:sp>
        </mc:Choice>
        <mc:Fallback xmlns="">
          <p:sp>
            <p:nvSpPr>
              <p:cNvPr id="3" name="Content Placeholder 2">
                <a:extLst>
                  <a:ext uri="{FF2B5EF4-FFF2-40B4-BE49-F238E27FC236}">
                    <a16:creationId xmlns:a16="http://schemas.microsoft.com/office/drawing/2014/main" id="{C9C99ADF-AA58-B0D2-3545-D73C8E61B4CD}"/>
                  </a:ext>
                </a:extLst>
              </p:cNvPr>
              <p:cNvSpPr>
                <a:spLocks noGrp="1" noRot="1" noChangeAspect="1" noMove="1" noResize="1" noEditPoints="1" noAdjustHandles="1" noChangeArrowheads="1" noChangeShapeType="1" noTextEdit="1"/>
              </p:cNvSpPr>
              <p:nvPr>
                <p:ph idx="1"/>
              </p:nvPr>
            </p:nvSpPr>
            <p:spPr>
              <a:xfrm>
                <a:off x="838199" y="1825625"/>
                <a:ext cx="10887635" cy="4763434"/>
              </a:xfrm>
              <a:blipFill>
                <a:blip r:embed="rId3"/>
                <a:stretch>
                  <a:fillRect l="-1397" t="-26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62394E9-4C1B-7B20-66A4-BB4EB75AF932}"/>
              </a:ext>
            </a:extLst>
          </p:cNvPr>
          <p:cNvSpPr>
            <a:spLocks noGrp="1"/>
          </p:cNvSpPr>
          <p:nvPr>
            <p:ph type="sldNum" sz="quarter" idx="12"/>
          </p:nvPr>
        </p:nvSpPr>
        <p:spPr/>
        <p:txBody>
          <a:bodyPr/>
          <a:lstStyle/>
          <a:p>
            <a:fld id="{7B8E230A-344C-314A-99D7-8592764412A6}" type="slidenum">
              <a:rPr lang="en-US" smtClean="0"/>
              <a:t>63</a:t>
            </a:fld>
            <a:endParaRPr lang="en-US"/>
          </a:p>
        </p:txBody>
      </p:sp>
      <p:pic>
        <p:nvPicPr>
          <p:cNvPr id="6" name="Picture 5">
            <a:extLst>
              <a:ext uri="{FF2B5EF4-FFF2-40B4-BE49-F238E27FC236}">
                <a16:creationId xmlns:a16="http://schemas.microsoft.com/office/drawing/2014/main" id="{F3BD7E67-FB2D-8635-C6BC-AA18058721D0}"/>
              </a:ext>
            </a:extLst>
          </p:cNvPr>
          <p:cNvPicPr>
            <a:picLocks noChangeAspect="1"/>
          </p:cNvPicPr>
          <p:nvPr/>
        </p:nvPicPr>
        <p:blipFill>
          <a:blip r:embed="rId4"/>
          <a:stretch>
            <a:fillRect/>
          </a:stretch>
        </p:blipFill>
        <p:spPr>
          <a:xfrm>
            <a:off x="4044203" y="3334871"/>
            <a:ext cx="3513044" cy="1131981"/>
          </a:xfrm>
          <a:prstGeom prst="rect">
            <a:avLst/>
          </a:prstGeom>
        </p:spPr>
      </p:pic>
    </p:spTree>
    <p:extLst>
      <p:ext uri="{BB962C8B-B14F-4D97-AF65-F5344CB8AC3E}">
        <p14:creationId xmlns:p14="http://schemas.microsoft.com/office/powerpoint/2010/main" val="45357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252AF-6E39-261B-833C-57EB82E8F6F3}"/>
              </a:ext>
            </a:extLst>
          </p:cNvPr>
          <p:cNvSpPr>
            <a:spLocks noGrp="1"/>
          </p:cNvSpPr>
          <p:nvPr>
            <p:ph type="title"/>
          </p:nvPr>
        </p:nvSpPr>
        <p:spPr/>
        <p:txBody>
          <a:bodyPr/>
          <a:lstStyle/>
          <a:p>
            <a:r>
              <a:rPr lang="en-US" dirty="0"/>
              <a:t>GNN Batch Generation </a:t>
            </a:r>
          </a:p>
        </p:txBody>
      </p:sp>
      <p:sp>
        <p:nvSpPr>
          <p:cNvPr id="3" name="Content Placeholder 2">
            <a:extLst>
              <a:ext uri="{FF2B5EF4-FFF2-40B4-BE49-F238E27FC236}">
                <a16:creationId xmlns:a16="http://schemas.microsoft.com/office/drawing/2014/main" id="{FF3837D0-F7C3-B90E-6712-872B4335D61D}"/>
              </a:ext>
            </a:extLst>
          </p:cNvPr>
          <p:cNvSpPr>
            <a:spLocks noGrp="1"/>
          </p:cNvSpPr>
          <p:nvPr>
            <p:ph idx="1"/>
          </p:nvPr>
        </p:nvSpPr>
        <p:spPr/>
        <p:txBody>
          <a:bodyPr/>
          <a:lstStyle/>
          <a:p>
            <a:r>
              <a:rPr lang="en-US" sz="3200" dirty="0"/>
              <a:t>What about dynamic caching?</a:t>
            </a:r>
          </a:p>
          <a:p>
            <a:r>
              <a:rPr lang="en-US" sz="3200" dirty="0"/>
              <a:t>BGL [</a:t>
            </a:r>
            <a:r>
              <a:rPr lang="en-US" sz="3200" dirty="0">
                <a:solidFill>
                  <a:schemeClr val="accent2"/>
                </a:solidFill>
              </a:rPr>
              <a:t>NSDI’23</a:t>
            </a:r>
            <a:r>
              <a:rPr lang="en-US" sz="3200" dirty="0"/>
              <a:t>] applies FIFO policy.</a:t>
            </a:r>
          </a:p>
          <a:p>
            <a:endParaRPr lang="en-US" dirty="0"/>
          </a:p>
        </p:txBody>
      </p:sp>
      <p:pic>
        <p:nvPicPr>
          <p:cNvPr id="4" name="Picture 3">
            <a:extLst>
              <a:ext uri="{FF2B5EF4-FFF2-40B4-BE49-F238E27FC236}">
                <a16:creationId xmlns:a16="http://schemas.microsoft.com/office/drawing/2014/main" id="{71A8048F-7E5D-414B-2CD8-0BB52681F43E}"/>
              </a:ext>
            </a:extLst>
          </p:cNvPr>
          <p:cNvPicPr>
            <a:picLocks noChangeAspect="1"/>
          </p:cNvPicPr>
          <p:nvPr/>
        </p:nvPicPr>
        <p:blipFill rotWithShape="1">
          <a:blip r:embed="rId3"/>
          <a:srcRect t="1269"/>
          <a:stretch/>
        </p:blipFill>
        <p:spPr>
          <a:xfrm>
            <a:off x="2727983" y="3143922"/>
            <a:ext cx="6650736" cy="3379739"/>
          </a:xfrm>
          <a:prstGeom prst="rect">
            <a:avLst/>
          </a:prstGeom>
        </p:spPr>
      </p:pic>
      <p:sp>
        <p:nvSpPr>
          <p:cNvPr id="5" name="Left Arrow 4">
            <a:extLst>
              <a:ext uri="{FF2B5EF4-FFF2-40B4-BE49-F238E27FC236}">
                <a16:creationId xmlns:a16="http://schemas.microsoft.com/office/drawing/2014/main" id="{56AD230A-DE87-AF2B-8811-78CFB0F54FEA}"/>
              </a:ext>
            </a:extLst>
          </p:cNvPr>
          <p:cNvSpPr/>
          <p:nvPr/>
        </p:nvSpPr>
        <p:spPr>
          <a:xfrm>
            <a:off x="9305567" y="6125501"/>
            <a:ext cx="621792" cy="384048"/>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9B14B46-BFF1-7D12-EF59-865A59B0C39F}"/>
              </a:ext>
            </a:extLst>
          </p:cNvPr>
          <p:cNvSpPr/>
          <p:nvPr/>
        </p:nvSpPr>
        <p:spPr>
          <a:xfrm>
            <a:off x="4737545" y="3577274"/>
            <a:ext cx="475488" cy="466344"/>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891866A-25DD-2A3E-D61F-126D29A2A32B}"/>
              </a:ext>
            </a:extLst>
          </p:cNvPr>
          <p:cNvSpPr/>
          <p:nvPr/>
        </p:nvSpPr>
        <p:spPr>
          <a:xfrm>
            <a:off x="3368063" y="4156652"/>
            <a:ext cx="475488" cy="466344"/>
          </a:xfrm>
          <a:prstGeom prst="ellipse">
            <a:avLst/>
          </a:prstGeom>
          <a:noFill/>
          <a:ln w="412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7F4C9B5-F8BC-D145-6633-2A4A13822C9F}"/>
              </a:ext>
            </a:extLst>
          </p:cNvPr>
          <p:cNvCxnSpPr>
            <a:cxnSpLocks/>
          </p:cNvCxnSpPr>
          <p:nvPr/>
        </p:nvCxnSpPr>
        <p:spPr>
          <a:xfrm flipV="1">
            <a:off x="2337839" y="3756570"/>
            <a:ext cx="2404872" cy="633254"/>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E0655601-3D2D-1E4D-D6FF-15C57B124624}"/>
              </a:ext>
            </a:extLst>
          </p:cNvPr>
          <p:cNvCxnSpPr/>
          <p:nvPr/>
        </p:nvCxnSpPr>
        <p:spPr>
          <a:xfrm flipV="1">
            <a:off x="2356127" y="4431797"/>
            <a:ext cx="1011936" cy="76169"/>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86254186-745C-A510-C149-56C255D8D811}"/>
              </a:ext>
            </a:extLst>
          </p:cNvPr>
          <p:cNvSpPr txBox="1"/>
          <p:nvPr/>
        </p:nvSpPr>
        <p:spPr>
          <a:xfrm>
            <a:off x="354562" y="4156352"/>
            <a:ext cx="2031319" cy="646331"/>
          </a:xfrm>
          <a:prstGeom prst="rect">
            <a:avLst/>
          </a:prstGeom>
          <a:noFill/>
        </p:spPr>
        <p:txBody>
          <a:bodyPr wrap="square" rtlCol="0">
            <a:spAutoFit/>
          </a:bodyPr>
          <a:lstStyle/>
          <a:p>
            <a:r>
              <a:rPr lang="en-US" dirty="0">
                <a:solidFill>
                  <a:schemeClr val="accent2"/>
                </a:solidFill>
              </a:rPr>
              <a:t>17, 7 and11 are far from each other!</a:t>
            </a:r>
          </a:p>
        </p:txBody>
      </p:sp>
      <p:sp>
        <p:nvSpPr>
          <p:cNvPr id="14" name="TextBox 13">
            <a:extLst>
              <a:ext uri="{FF2B5EF4-FFF2-40B4-BE49-F238E27FC236}">
                <a16:creationId xmlns:a16="http://schemas.microsoft.com/office/drawing/2014/main" id="{897F41B7-F5C3-4AFA-D935-EF9F8AF11DAF}"/>
              </a:ext>
            </a:extLst>
          </p:cNvPr>
          <p:cNvSpPr txBox="1"/>
          <p:nvPr/>
        </p:nvSpPr>
        <p:spPr>
          <a:xfrm>
            <a:off x="9755596" y="3935983"/>
            <a:ext cx="2056717" cy="369332"/>
          </a:xfrm>
          <a:prstGeom prst="rect">
            <a:avLst/>
          </a:prstGeom>
          <a:noFill/>
        </p:spPr>
        <p:txBody>
          <a:bodyPr wrap="none" rtlCol="0">
            <a:spAutoFit/>
          </a:bodyPr>
          <a:lstStyle/>
          <a:p>
            <a:r>
              <a:rPr lang="en-US" dirty="0">
                <a:solidFill>
                  <a:srgbClr val="C00000"/>
                </a:solidFill>
              </a:rPr>
              <a:t>Low cache hit rate!</a:t>
            </a:r>
          </a:p>
        </p:txBody>
      </p:sp>
      <p:pic>
        <p:nvPicPr>
          <p:cNvPr id="16" name="Graphic 15" descr="Warning outline">
            <a:extLst>
              <a:ext uri="{FF2B5EF4-FFF2-40B4-BE49-F238E27FC236}">
                <a16:creationId xmlns:a16="http://schemas.microsoft.com/office/drawing/2014/main" id="{0A9FFD81-2072-9EE5-9D09-28F4DC0169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47645" y="3849067"/>
            <a:ext cx="484886" cy="484886"/>
          </a:xfrm>
          <a:prstGeom prst="rect">
            <a:avLst/>
          </a:prstGeom>
        </p:spPr>
      </p:pic>
      <p:sp>
        <p:nvSpPr>
          <p:cNvPr id="8" name="Oval 7">
            <a:extLst>
              <a:ext uri="{FF2B5EF4-FFF2-40B4-BE49-F238E27FC236}">
                <a16:creationId xmlns:a16="http://schemas.microsoft.com/office/drawing/2014/main" id="{16D77CAD-1170-998C-7DFA-3844A0E496D1}"/>
              </a:ext>
            </a:extLst>
          </p:cNvPr>
          <p:cNvSpPr/>
          <p:nvPr/>
        </p:nvSpPr>
        <p:spPr>
          <a:xfrm>
            <a:off x="5097193" y="4626795"/>
            <a:ext cx="475488" cy="466344"/>
          </a:xfrm>
          <a:prstGeom prst="ellipse">
            <a:avLst/>
          </a:prstGeom>
          <a:noFill/>
          <a:ln w="412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39C3FC03-81D2-6EE0-40C2-32E0F56D5C16}"/>
              </a:ext>
            </a:extLst>
          </p:cNvPr>
          <p:cNvCxnSpPr>
            <a:cxnSpLocks/>
          </p:cNvCxnSpPr>
          <p:nvPr/>
        </p:nvCxnSpPr>
        <p:spPr>
          <a:xfrm>
            <a:off x="2389235" y="4630495"/>
            <a:ext cx="2730167" cy="295456"/>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1" name="Slide Number Placeholder 10">
            <a:extLst>
              <a:ext uri="{FF2B5EF4-FFF2-40B4-BE49-F238E27FC236}">
                <a16:creationId xmlns:a16="http://schemas.microsoft.com/office/drawing/2014/main" id="{616B1AEB-C638-9268-F622-6DF62C7517FF}"/>
              </a:ext>
            </a:extLst>
          </p:cNvPr>
          <p:cNvSpPr>
            <a:spLocks noGrp="1"/>
          </p:cNvSpPr>
          <p:nvPr>
            <p:ph type="sldNum" sz="quarter" idx="12"/>
          </p:nvPr>
        </p:nvSpPr>
        <p:spPr/>
        <p:txBody>
          <a:bodyPr/>
          <a:lstStyle/>
          <a:p>
            <a:fld id="{7B8E230A-344C-314A-99D7-8592764412A6}" type="slidenum">
              <a:rPr lang="en-US" smtClean="0"/>
              <a:t>64</a:t>
            </a:fld>
            <a:endParaRPr lang="en-US"/>
          </a:p>
        </p:txBody>
      </p:sp>
      <p:sp>
        <p:nvSpPr>
          <p:cNvPr id="15" name="Rounded Rectangle 14">
            <a:extLst>
              <a:ext uri="{FF2B5EF4-FFF2-40B4-BE49-F238E27FC236}">
                <a16:creationId xmlns:a16="http://schemas.microsoft.com/office/drawing/2014/main" id="{006BB054-C6E7-BFD3-0B34-5791442C0218}"/>
              </a:ext>
            </a:extLst>
          </p:cNvPr>
          <p:cNvSpPr/>
          <p:nvPr/>
        </p:nvSpPr>
        <p:spPr>
          <a:xfrm>
            <a:off x="6255797" y="3455894"/>
            <a:ext cx="2928544" cy="378774"/>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C215D78-7050-42C3-A4D3-550CD8797E91}"/>
              </a:ext>
            </a:extLst>
          </p:cNvPr>
          <p:cNvSpPr/>
          <p:nvPr/>
        </p:nvSpPr>
        <p:spPr>
          <a:xfrm>
            <a:off x="6255797" y="3870815"/>
            <a:ext cx="2928544" cy="378774"/>
          </a:xfrm>
          <a:prstGeom prst="roundRect">
            <a:avLst>
              <a:gd name="adj" fmla="val 9774"/>
            </a:avLst>
          </a:prstGeom>
          <a:noFill/>
          <a:ln w="381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8" name="Rounded Rectangle 17">
            <a:extLst>
              <a:ext uri="{FF2B5EF4-FFF2-40B4-BE49-F238E27FC236}">
                <a16:creationId xmlns:a16="http://schemas.microsoft.com/office/drawing/2014/main" id="{25D26DB8-3EC3-026A-5A93-FB13FE94AA6E}"/>
              </a:ext>
            </a:extLst>
          </p:cNvPr>
          <p:cNvSpPr/>
          <p:nvPr/>
        </p:nvSpPr>
        <p:spPr>
          <a:xfrm>
            <a:off x="6255797" y="4276619"/>
            <a:ext cx="2928544" cy="378774"/>
          </a:xfrm>
          <a:prstGeom prst="roundRect">
            <a:avLst>
              <a:gd name="adj" fmla="val 9774"/>
            </a:avLst>
          </a:prstGeom>
          <a:noFill/>
          <a:ln w="38100">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0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8" grpId="0" animBg="1"/>
      <p:bldP spid="15"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62FF-1B50-D480-242A-EEBC95BEAEB2}"/>
              </a:ext>
            </a:extLst>
          </p:cNvPr>
          <p:cNvSpPr>
            <a:spLocks noGrp="1"/>
          </p:cNvSpPr>
          <p:nvPr>
            <p:ph type="title"/>
          </p:nvPr>
        </p:nvSpPr>
        <p:spPr/>
        <p:txBody>
          <a:bodyPr/>
          <a:lstStyle/>
          <a:p>
            <a:r>
              <a:rPr lang="en-US" dirty="0"/>
              <a:t>GNN Batch Generation </a:t>
            </a:r>
          </a:p>
        </p:txBody>
      </p:sp>
      <p:sp>
        <p:nvSpPr>
          <p:cNvPr id="3" name="Content Placeholder 2">
            <a:extLst>
              <a:ext uri="{FF2B5EF4-FFF2-40B4-BE49-F238E27FC236}">
                <a16:creationId xmlns:a16="http://schemas.microsoft.com/office/drawing/2014/main" id="{B32C7ED7-01F8-5F65-EA5D-1930013C4845}"/>
              </a:ext>
            </a:extLst>
          </p:cNvPr>
          <p:cNvSpPr>
            <a:spLocks noGrp="1"/>
          </p:cNvSpPr>
          <p:nvPr>
            <p:ph idx="1"/>
          </p:nvPr>
        </p:nvSpPr>
        <p:spPr/>
        <p:txBody>
          <a:bodyPr/>
          <a:lstStyle/>
          <a:p>
            <a:r>
              <a:rPr lang="en-US" sz="3200" dirty="0"/>
              <a:t>BGL [</a:t>
            </a:r>
            <a:r>
              <a:rPr lang="en-US" sz="3200" dirty="0">
                <a:solidFill>
                  <a:schemeClr val="accent2"/>
                </a:solidFill>
              </a:rPr>
              <a:t>NSDI’23</a:t>
            </a:r>
            <a:r>
              <a:rPr lang="en-US" sz="3200" dirty="0"/>
              <a:t>] proposes </a:t>
            </a:r>
            <a:r>
              <a:rPr lang="en-US" sz="3200" dirty="0">
                <a:solidFill>
                  <a:srgbClr val="C00000"/>
                </a:solidFill>
              </a:rPr>
              <a:t>Proximity-Aware Ordering</a:t>
            </a:r>
            <a:r>
              <a:rPr lang="en-US" sz="3200" dirty="0"/>
              <a:t> (PPO).</a:t>
            </a:r>
          </a:p>
          <a:p>
            <a:endParaRPr lang="en-US" dirty="0"/>
          </a:p>
        </p:txBody>
      </p:sp>
      <p:pic>
        <p:nvPicPr>
          <p:cNvPr id="4" name="Picture 3">
            <a:extLst>
              <a:ext uri="{FF2B5EF4-FFF2-40B4-BE49-F238E27FC236}">
                <a16:creationId xmlns:a16="http://schemas.microsoft.com/office/drawing/2014/main" id="{87214B1F-3920-21CA-96E7-5244B0B283D2}"/>
              </a:ext>
            </a:extLst>
          </p:cNvPr>
          <p:cNvPicPr>
            <a:picLocks noChangeAspect="1"/>
          </p:cNvPicPr>
          <p:nvPr/>
        </p:nvPicPr>
        <p:blipFill>
          <a:blip r:embed="rId3"/>
          <a:stretch>
            <a:fillRect/>
          </a:stretch>
        </p:blipFill>
        <p:spPr>
          <a:xfrm>
            <a:off x="755904" y="2633472"/>
            <a:ext cx="10167074" cy="3433763"/>
          </a:xfrm>
          <a:prstGeom prst="rect">
            <a:avLst/>
          </a:prstGeom>
        </p:spPr>
      </p:pic>
      <p:sp>
        <p:nvSpPr>
          <p:cNvPr id="5" name="Oval 4">
            <a:extLst>
              <a:ext uri="{FF2B5EF4-FFF2-40B4-BE49-F238E27FC236}">
                <a16:creationId xmlns:a16="http://schemas.microsoft.com/office/drawing/2014/main" id="{145AAA3F-16B9-36F1-99AB-9A17FD065964}"/>
              </a:ext>
            </a:extLst>
          </p:cNvPr>
          <p:cNvSpPr/>
          <p:nvPr/>
        </p:nvSpPr>
        <p:spPr>
          <a:xfrm>
            <a:off x="2814762" y="3073973"/>
            <a:ext cx="475488" cy="466344"/>
          </a:xfrm>
          <a:prstGeom prst="ellipse">
            <a:avLst/>
          </a:prstGeom>
          <a:noFill/>
          <a:ln w="412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2F85054-23FC-6C9A-1AC2-81F476EF6D64}"/>
              </a:ext>
            </a:extLst>
          </p:cNvPr>
          <p:cNvSpPr/>
          <p:nvPr/>
        </p:nvSpPr>
        <p:spPr>
          <a:xfrm>
            <a:off x="2337882" y="3336962"/>
            <a:ext cx="475488" cy="466344"/>
          </a:xfrm>
          <a:prstGeom prst="ellipse">
            <a:avLst/>
          </a:prstGeom>
          <a:noFill/>
          <a:ln w="412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8E28042-40CB-AECB-9AE9-CABDEA24CF53}"/>
              </a:ext>
            </a:extLst>
          </p:cNvPr>
          <p:cNvSpPr/>
          <p:nvPr/>
        </p:nvSpPr>
        <p:spPr>
          <a:xfrm>
            <a:off x="2318004" y="3905440"/>
            <a:ext cx="475488" cy="466344"/>
          </a:xfrm>
          <a:prstGeom prst="ellipse">
            <a:avLst/>
          </a:prstGeom>
          <a:noFill/>
          <a:ln w="412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012A118-E1BF-4797-B90D-C00EC2FA1F0C}"/>
              </a:ext>
            </a:extLst>
          </p:cNvPr>
          <p:cNvSpPr/>
          <p:nvPr/>
        </p:nvSpPr>
        <p:spPr>
          <a:xfrm>
            <a:off x="1417856" y="3670997"/>
            <a:ext cx="475488" cy="466344"/>
          </a:xfrm>
          <a:prstGeom prst="ellipse">
            <a:avLst/>
          </a:prstGeom>
          <a:noFill/>
          <a:ln w="412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F63E27-E330-0B56-7E5A-0B3AA5D2CE54}"/>
              </a:ext>
            </a:extLst>
          </p:cNvPr>
          <p:cNvSpPr/>
          <p:nvPr/>
        </p:nvSpPr>
        <p:spPr>
          <a:xfrm>
            <a:off x="2100138" y="4709159"/>
            <a:ext cx="475488" cy="466344"/>
          </a:xfrm>
          <a:prstGeom prst="ellipse">
            <a:avLst/>
          </a:prstGeom>
          <a:noFill/>
          <a:ln w="412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0C38F59-99C8-DB4B-0DA8-C87CD57E96D8}"/>
              </a:ext>
            </a:extLst>
          </p:cNvPr>
          <p:cNvSpPr txBox="1"/>
          <p:nvPr/>
        </p:nvSpPr>
        <p:spPr>
          <a:xfrm>
            <a:off x="8842248" y="6348317"/>
            <a:ext cx="1444691" cy="369332"/>
          </a:xfrm>
          <a:prstGeom prst="rect">
            <a:avLst/>
          </a:prstGeom>
          <a:noFill/>
        </p:spPr>
        <p:txBody>
          <a:bodyPr wrap="none" rtlCol="0">
            <a:spAutoFit/>
          </a:bodyPr>
          <a:lstStyle/>
          <a:p>
            <a:r>
              <a:rPr lang="en-US" dirty="0">
                <a:solidFill>
                  <a:srgbClr val="C00000"/>
                </a:solidFill>
              </a:rPr>
              <a:t>BFS ordering</a:t>
            </a:r>
          </a:p>
        </p:txBody>
      </p:sp>
      <p:sp>
        <p:nvSpPr>
          <p:cNvPr id="13" name="Oval 12">
            <a:extLst>
              <a:ext uri="{FF2B5EF4-FFF2-40B4-BE49-F238E27FC236}">
                <a16:creationId xmlns:a16="http://schemas.microsoft.com/office/drawing/2014/main" id="{569DB8A3-8A02-DCFE-4012-BF98B66B510B}"/>
              </a:ext>
            </a:extLst>
          </p:cNvPr>
          <p:cNvSpPr/>
          <p:nvPr/>
        </p:nvSpPr>
        <p:spPr>
          <a:xfrm>
            <a:off x="3186148" y="4149184"/>
            <a:ext cx="475488" cy="466344"/>
          </a:xfrm>
          <a:prstGeom prst="ellipse">
            <a:avLst/>
          </a:prstGeom>
          <a:noFill/>
          <a:ln w="412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a:extLst>
              <a:ext uri="{FF2B5EF4-FFF2-40B4-BE49-F238E27FC236}">
                <a16:creationId xmlns:a16="http://schemas.microsoft.com/office/drawing/2014/main" id="{6967C9AB-6131-82F3-AAE3-CF7E777EF89F}"/>
              </a:ext>
            </a:extLst>
          </p:cNvPr>
          <p:cNvSpPr/>
          <p:nvPr/>
        </p:nvSpPr>
        <p:spPr>
          <a:xfrm>
            <a:off x="9253728" y="6097048"/>
            <a:ext cx="475488" cy="251269"/>
          </a:xfrm>
          <a:prstGeom prst="up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Smiling face outline with solid fill">
            <a:extLst>
              <a:ext uri="{FF2B5EF4-FFF2-40B4-BE49-F238E27FC236}">
                <a16:creationId xmlns:a16="http://schemas.microsoft.com/office/drawing/2014/main" id="{6B0A02AB-792B-87E4-F66A-375A4F8EE4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43920" y="2410387"/>
            <a:ext cx="483838" cy="483838"/>
          </a:xfrm>
          <a:prstGeom prst="rect">
            <a:avLst/>
          </a:prstGeom>
        </p:spPr>
      </p:pic>
      <p:sp>
        <p:nvSpPr>
          <p:cNvPr id="18" name="TextBox 17">
            <a:extLst>
              <a:ext uri="{FF2B5EF4-FFF2-40B4-BE49-F238E27FC236}">
                <a16:creationId xmlns:a16="http://schemas.microsoft.com/office/drawing/2014/main" id="{EDE924BE-D1BE-C143-F08D-4D86987318E0}"/>
              </a:ext>
            </a:extLst>
          </p:cNvPr>
          <p:cNvSpPr txBox="1"/>
          <p:nvPr/>
        </p:nvSpPr>
        <p:spPr>
          <a:xfrm>
            <a:off x="8752141" y="2467640"/>
            <a:ext cx="2106474" cy="369332"/>
          </a:xfrm>
          <a:prstGeom prst="rect">
            <a:avLst/>
          </a:prstGeom>
          <a:noFill/>
        </p:spPr>
        <p:txBody>
          <a:bodyPr wrap="none" rtlCol="0">
            <a:spAutoFit/>
          </a:bodyPr>
          <a:lstStyle/>
          <a:p>
            <a:r>
              <a:rPr lang="en-US" dirty="0">
                <a:solidFill>
                  <a:srgbClr val="C00000"/>
                </a:solidFill>
              </a:rPr>
              <a:t>High cache hit rate!</a:t>
            </a:r>
          </a:p>
        </p:txBody>
      </p:sp>
      <p:sp>
        <p:nvSpPr>
          <p:cNvPr id="11" name="Slide Number Placeholder 10">
            <a:extLst>
              <a:ext uri="{FF2B5EF4-FFF2-40B4-BE49-F238E27FC236}">
                <a16:creationId xmlns:a16="http://schemas.microsoft.com/office/drawing/2014/main" id="{5A0295C5-078D-870E-02DD-0A0116481061}"/>
              </a:ext>
            </a:extLst>
          </p:cNvPr>
          <p:cNvSpPr>
            <a:spLocks noGrp="1"/>
          </p:cNvSpPr>
          <p:nvPr>
            <p:ph type="sldNum" sz="quarter" idx="12"/>
          </p:nvPr>
        </p:nvSpPr>
        <p:spPr/>
        <p:txBody>
          <a:bodyPr/>
          <a:lstStyle/>
          <a:p>
            <a:fld id="{7B8E230A-344C-314A-99D7-8592764412A6}" type="slidenum">
              <a:rPr lang="en-US" smtClean="0"/>
              <a:t>65</a:t>
            </a:fld>
            <a:endParaRPr lang="en-US"/>
          </a:p>
        </p:txBody>
      </p:sp>
      <p:cxnSp>
        <p:nvCxnSpPr>
          <p:cNvPr id="15" name="Straight Connector 14">
            <a:extLst>
              <a:ext uri="{FF2B5EF4-FFF2-40B4-BE49-F238E27FC236}">
                <a16:creationId xmlns:a16="http://schemas.microsoft.com/office/drawing/2014/main" id="{A1DCC66C-C07F-FC61-3757-FBFFA08CB263}"/>
              </a:ext>
            </a:extLst>
          </p:cNvPr>
          <p:cNvCxnSpPr/>
          <p:nvPr/>
        </p:nvCxnSpPr>
        <p:spPr>
          <a:xfrm>
            <a:off x="8346332" y="3763550"/>
            <a:ext cx="739302" cy="0"/>
          </a:xfrm>
          <a:prstGeom prst="line">
            <a:avLst/>
          </a:prstGeom>
          <a:ln w="38100"/>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C7DF67EC-4D9B-1C0E-2531-EF888E33EE35}"/>
              </a:ext>
            </a:extLst>
          </p:cNvPr>
          <p:cNvGrpSpPr/>
          <p:nvPr/>
        </p:nvGrpSpPr>
        <p:grpSpPr>
          <a:xfrm>
            <a:off x="8602287" y="4162220"/>
            <a:ext cx="1439488" cy="714"/>
            <a:chOff x="8602287" y="4162220"/>
            <a:chExt cx="1439488" cy="714"/>
          </a:xfrm>
        </p:grpSpPr>
        <p:cxnSp>
          <p:nvCxnSpPr>
            <p:cNvPr id="19" name="Straight Connector 18">
              <a:extLst>
                <a:ext uri="{FF2B5EF4-FFF2-40B4-BE49-F238E27FC236}">
                  <a16:creationId xmlns:a16="http://schemas.microsoft.com/office/drawing/2014/main" id="{5F8A5B62-17B1-BC87-A99D-6A2F7B29EA38}"/>
                </a:ext>
              </a:extLst>
            </p:cNvPr>
            <p:cNvCxnSpPr>
              <a:cxnSpLocks/>
            </p:cNvCxnSpPr>
            <p:nvPr/>
          </p:nvCxnSpPr>
          <p:spPr>
            <a:xfrm>
              <a:off x="8602287" y="4162934"/>
              <a:ext cx="48334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7886CB8-0E37-C3CA-9059-3576E877B9E5}"/>
                </a:ext>
              </a:extLst>
            </p:cNvPr>
            <p:cNvCxnSpPr>
              <a:cxnSpLocks/>
            </p:cNvCxnSpPr>
            <p:nvPr/>
          </p:nvCxnSpPr>
          <p:spPr>
            <a:xfrm>
              <a:off x="9319952" y="4162220"/>
              <a:ext cx="24799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5A4952C-382C-7B0F-F26A-CC5C03E8B01F}"/>
                </a:ext>
              </a:extLst>
            </p:cNvPr>
            <p:cNvCxnSpPr>
              <a:cxnSpLocks/>
            </p:cNvCxnSpPr>
            <p:nvPr/>
          </p:nvCxnSpPr>
          <p:spPr>
            <a:xfrm>
              <a:off x="9787406" y="4162220"/>
              <a:ext cx="254369"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590114BB-5813-73E1-0C94-520E3DF99CE7}"/>
              </a:ext>
            </a:extLst>
          </p:cNvPr>
          <p:cNvGrpSpPr/>
          <p:nvPr/>
        </p:nvGrpSpPr>
        <p:grpSpPr>
          <a:xfrm>
            <a:off x="8591985" y="4569917"/>
            <a:ext cx="1213393" cy="0"/>
            <a:chOff x="8828382" y="4162220"/>
            <a:chExt cx="1213393" cy="0"/>
          </a:xfrm>
        </p:grpSpPr>
        <p:cxnSp>
          <p:nvCxnSpPr>
            <p:cNvPr id="28" name="Straight Connector 27">
              <a:extLst>
                <a:ext uri="{FF2B5EF4-FFF2-40B4-BE49-F238E27FC236}">
                  <a16:creationId xmlns:a16="http://schemas.microsoft.com/office/drawing/2014/main" id="{D5C06F09-43A9-6A5C-0FE1-15867038C9AD}"/>
                </a:ext>
              </a:extLst>
            </p:cNvPr>
            <p:cNvCxnSpPr>
              <a:cxnSpLocks/>
            </p:cNvCxnSpPr>
            <p:nvPr/>
          </p:nvCxnSpPr>
          <p:spPr>
            <a:xfrm>
              <a:off x="8828382" y="4162220"/>
              <a:ext cx="24799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A4927F67-8643-B138-81C5-F1A3E772709D}"/>
                </a:ext>
              </a:extLst>
            </p:cNvPr>
            <p:cNvCxnSpPr>
              <a:cxnSpLocks/>
            </p:cNvCxnSpPr>
            <p:nvPr/>
          </p:nvCxnSpPr>
          <p:spPr>
            <a:xfrm>
              <a:off x="9787406" y="4162220"/>
              <a:ext cx="254369"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D5AC2C26-D9F8-E3F3-3152-7B77B7A38CC7}"/>
              </a:ext>
            </a:extLst>
          </p:cNvPr>
          <p:cNvGrpSpPr/>
          <p:nvPr/>
        </p:nvGrpSpPr>
        <p:grpSpPr>
          <a:xfrm>
            <a:off x="8347918" y="4978381"/>
            <a:ext cx="965661" cy="714"/>
            <a:chOff x="8602287" y="4162220"/>
            <a:chExt cx="965661" cy="714"/>
          </a:xfrm>
        </p:grpSpPr>
        <p:cxnSp>
          <p:nvCxnSpPr>
            <p:cNvPr id="31" name="Straight Connector 30">
              <a:extLst>
                <a:ext uri="{FF2B5EF4-FFF2-40B4-BE49-F238E27FC236}">
                  <a16:creationId xmlns:a16="http://schemas.microsoft.com/office/drawing/2014/main" id="{9C26561A-8EAD-A8DD-AC9F-B9277574E9C6}"/>
                </a:ext>
              </a:extLst>
            </p:cNvPr>
            <p:cNvCxnSpPr>
              <a:cxnSpLocks/>
            </p:cNvCxnSpPr>
            <p:nvPr/>
          </p:nvCxnSpPr>
          <p:spPr>
            <a:xfrm>
              <a:off x="8602287" y="4162934"/>
              <a:ext cx="483347"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5AC1B91-7151-7DDF-3033-709B207C155D}"/>
                </a:ext>
              </a:extLst>
            </p:cNvPr>
            <p:cNvCxnSpPr>
              <a:cxnSpLocks/>
            </p:cNvCxnSpPr>
            <p:nvPr/>
          </p:nvCxnSpPr>
          <p:spPr>
            <a:xfrm>
              <a:off x="9319952" y="4162220"/>
              <a:ext cx="247996" cy="0"/>
            </a:xfrm>
            <a:prstGeom prst="line">
              <a:avLst/>
            </a:prstGeom>
            <a:ln w="38100"/>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8F1490C4-2646-7F52-3FAE-88544CA99D96}"/>
              </a:ext>
            </a:extLst>
          </p:cNvPr>
          <p:cNvGrpSpPr/>
          <p:nvPr/>
        </p:nvGrpSpPr>
        <p:grpSpPr>
          <a:xfrm>
            <a:off x="8831265" y="5365758"/>
            <a:ext cx="733328" cy="0"/>
            <a:chOff x="9308447" y="4162220"/>
            <a:chExt cx="733328" cy="0"/>
          </a:xfrm>
        </p:grpSpPr>
        <p:cxnSp>
          <p:nvCxnSpPr>
            <p:cNvPr id="35" name="Straight Connector 34">
              <a:extLst>
                <a:ext uri="{FF2B5EF4-FFF2-40B4-BE49-F238E27FC236}">
                  <a16:creationId xmlns:a16="http://schemas.microsoft.com/office/drawing/2014/main" id="{BC1F7D7D-9881-AC43-A8E2-813350953567}"/>
                </a:ext>
              </a:extLst>
            </p:cNvPr>
            <p:cNvCxnSpPr>
              <a:cxnSpLocks/>
            </p:cNvCxnSpPr>
            <p:nvPr/>
          </p:nvCxnSpPr>
          <p:spPr>
            <a:xfrm>
              <a:off x="9308447" y="4162220"/>
              <a:ext cx="24799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56A27FF-0567-B4ED-975E-1A6CFE12780A}"/>
                </a:ext>
              </a:extLst>
            </p:cNvPr>
            <p:cNvCxnSpPr>
              <a:cxnSpLocks/>
            </p:cNvCxnSpPr>
            <p:nvPr/>
          </p:nvCxnSpPr>
          <p:spPr>
            <a:xfrm>
              <a:off x="9787406" y="4162220"/>
              <a:ext cx="254369" cy="0"/>
            </a:xfrm>
            <a:prstGeom prst="line">
              <a:avLst/>
            </a:prstGeom>
            <a:ln w="38100"/>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27989700-6BCB-B985-65D2-137FA839A146}"/>
              </a:ext>
            </a:extLst>
          </p:cNvPr>
          <p:cNvPicPr>
            <a:picLocks noChangeAspect="1"/>
          </p:cNvPicPr>
          <p:nvPr/>
        </p:nvPicPr>
        <p:blipFill rotWithShape="1">
          <a:blip r:embed="rId3"/>
          <a:srcRect l="47728" t="69340" r="49376" b="20781"/>
          <a:stretch/>
        </p:blipFill>
        <p:spPr>
          <a:xfrm>
            <a:off x="8821714" y="5017648"/>
            <a:ext cx="294468" cy="339203"/>
          </a:xfrm>
          <a:prstGeom prst="rect">
            <a:avLst/>
          </a:prstGeom>
        </p:spPr>
      </p:pic>
      <p:pic>
        <p:nvPicPr>
          <p:cNvPr id="38" name="Picture 37">
            <a:extLst>
              <a:ext uri="{FF2B5EF4-FFF2-40B4-BE49-F238E27FC236}">
                <a16:creationId xmlns:a16="http://schemas.microsoft.com/office/drawing/2014/main" id="{3F5F1CA8-6969-D275-05A9-86B4CB29A4FA}"/>
              </a:ext>
            </a:extLst>
          </p:cNvPr>
          <p:cNvPicPr>
            <a:picLocks noChangeAspect="1"/>
          </p:cNvPicPr>
          <p:nvPr/>
        </p:nvPicPr>
        <p:blipFill rotWithShape="1">
          <a:blip r:embed="rId3"/>
          <a:srcRect l="40434" t="57744" r="56361" b="32289"/>
          <a:stretch/>
        </p:blipFill>
        <p:spPr>
          <a:xfrm>
            <a:off x="8316937" y="5017648"/>
            <a:ext cx="325880" cy="342235"/>
          </a:xfrm>
          <a:prstGeom prst="rect">
            <a:avLst/>
          </a:prstGeom>
        </p:spPr>
      </p:pic>
    </p:spTree>
    <p:extLst>
      <p:ext uri="{BB962C8B-B14F-4D97-AF65-F5344CB8AC3E}">
        <p14:creationId xmlns:p14="http://schemas.microsoft.com/office/powerpoint/2010/main" val="11481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3" grpId="0" animBg="1"/>
      <p:bldP spid="14" grpId="0" animBg="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20F1-E32C-CB30-0BD4-B2A7C52DA7EC}"/>
              </a:ext>
            </a:extLst>
          </p:cNvPr>
          <p:cNvSpPr>
            <a:spLocks noGrp="1"/>
          </p:cNvSpPr>
          <p:nvPr>
            <p:ph type="title"/>
          </p:nvPr>
        </p:nvSpPr>
        <p:spPr/>
        <p:txBody>
          <a:bodyPr/>
          <a:lstStyle/>
          <a:p>
            <a:r>
              <a:rPr lang="en-US" dirty="0"/>
              <a:t>GNN Batch Generation </a:t>
            </a:r>
          </a:p>
        </p:txBody>
      </p:sp>
      <p:sp>
        <p:nvSpPr>
          <p:cNvPr id="3" name="Content Placeholder 2">
            <a:extLst>
              <a:ext uri="{FF2B5EF4-FFF2-40B4-BE49-F238E27FC236}">
                <a16:creationId xmlns:a16="http://schemas.microsoft.com/office/drawing/2014/main" id="{BD4D9F62-779C-15F9-8326-C01EA1DB5C06}"/>
              </a:ext>
            </a:extLst>
          </p:cNvPr>
          <p:cNvSpPr>
            <a:spLocks noGrp="1"/>
          </p:cNvSpPr>
          <p:nvPr>
            <p:ph idx="1"/>
          </p:nvPr>
        </p:nvSpPr>
        <p:spPr/>
        <p:txBody>
          <a:bodyPr/>
          <a:lstStyle/>
          <a:p>
            <a:r>
              <a:rPr lang="en-US" sz="3200" dirty="0"/>
              <a:t>But PPO violates the </a:t>
            </a:r>
            <a:r>
              <a:rPr lang="en-US" sz="3200" dirty="0" err="1"/>
              <a:t>i.i.d.</a:t>
            </a:r>
            <a:r>
              <a:rPr lang="en-US" sz="3200" dirty="0"/>
              <a:t> requirement of SGD.</a:t>
            </a:r>
          </a:p>
          <a:p>
            <a:r>
              <a:rPr lang="en-US" sz="3200" dirty="0"/>
              <a:t>BGL [</a:t>
            </a:r>
            <a:r>
              <a:rPr lang="en-US" sz="3200" dirty="0">
                <a:solidFill>
                  <a:schemeClr val="accent2"/>
                </a:solidFill>
              </a:rPr>
              <a:t>NSDI’23</a:t>
            </a:r>
            <a:r>
              <a:rPr lang="en-US" sz="3200" dirty="0"/>
              <a:t>] also introduces </a:t>
            </a:r>
            <a:r>
              <a:rPr lang="en-US" sz="3200" dirty="0">
                <a:solidFill>
                  <a:srgbClr val="C00000"/>
                </a:solidFill>
              </a:rPr>
              <a:t>randomness</a:t>
            </a:r>
            <a:r>
              <a:rPr lang="en-US" sz="3200" dirty="0"/>
              <a:t>.</a:t>
            </a:r>
          </a:p>
          <a:p>
            <a:r>
              <a:rPr lang="en-US" sz="3200" dirty="0"/>
              <a:t>Select BFS sequence in a round-robin fashion.</a:t>
            </a:r>
          </a:p>
          <a:p>
            <a:endParaRPr lang="en-US" dirty="0"/>
          </a:p>
        </p:txBody>
      </p:sp>
      <p:cxnSp>
        <p:nvCxnSpPr>
          <p:cNvPr id="5" name="Straight Arrow Connector 4">
            <a:extLst>
              <a:ext uri="{FF2B5EF4-FFF2-40B4-BE49-F238E27FC236}">
                <a16:creationId xmlns:a16="http://schemas.microsoft.com/office/drawing/2014/main" id="{FCEF3188-8457-C737-2CF1-5B93450FE367}"/>
              </a:ext>
            </a:extLst>
          </p:cNvPr>
          <p:cNvCxnSpPr/>
          <p:nvPr/>
        </p:nvCxnSpPr>
        <p:spPr>
          <a:xfrm>
            <a:off x="4301530" y="3870878"/>
            <a:ext cx="0" cy="2084832"/>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B9F46A15-61A0-040E-1114-3D3A19043DB2}"/>
              </a:ext>
            </a:extLst>
          </p:cNvPr>
          <p:cNvCxnSpPr>
            <a:cxnSpLocks/>
          </p:cNvCxnSpPr>
          <p:nvPr/>
        </p:nvCxnSpPr>
        <p:spPr>
          <a:xfrm>
            <a:off x="5859813" y="3870878"/>
            <a:ext cx="0" cy="2084832"/>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B49889F-B2EB-ACF4-6316-9670BD3889F3}"/>
              </a:ext>
            </a:extLst>
          </p:cNvPr>
          <p:cNvCxnSpPr>
            <a:cxnSpLocks/>
          </p:cNvCxnSpPr>
          <p:nvPr/>
        </p:nvCxnSpPr>
        <p:spPr>
          <a:xfrm>
            <a:off x="7423437" y="3870878"/>
            <a:ext cx="0" cy="2084832"/>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9F7BB4F-2C2A-3AAC-336E-57A5EFB9DDE2}"/>
              </a:ext>
            </a:extLst>
          </p:cNvPr>
          <p:cNvSpPr txBox="1"/>
          <p:nvPr/>
        </p:nvSpPr>
        <p:spPr>
          <a:xfrm>
            <a:off x="3714670" y="6183905"/>
            <a:ext cx="1297150" cy="369332"/>
          </a:xfrm>
          <a:prstGeom prst="rect">
            <a:avLst/>
          </a:prstGeom>
          <a:noFill/>
        </p:spPr>
        <p:txBody>
          <a:bodyPr wrap="none" rtlCol="0">
            <a:spAutoFit/>
          </a:bodyPr>
          <a:lstStyle/>
          <a:p>
            <a:r>
              <a:rPr lang="en-US" dirty="0">
                <a:solidFill>
                  <a:srgbClr val="C00000"/>
                </a:solidFill>
              </a:rPr>
              <a:t>BFS Seq #1</a:t>
            </a:r>
          </a:p>
        </p:txBody>
      </p:sp>
      <p:sp>
        <p:nvSpPr>
          <p:cNvPr id="11" name="TextBox 10">
            <a:extLst>
              <a:ext uri="{FF2B5EF4-FFF2-40B4-BE49-F238E27FC236}">
                <a16:creationId xmlns:a16="http://schemas.microsoft.com/office/drawing/2014/main" id="{96E1FEDB-D9C9-FD22-D566-503E0FE2F8D6}"/>
              </a:ext>
            </a:extLst>
          </p:cNvPr>
          <p:cNvSpPr txBox="1"/>
          <p:nvPr/>
        </p:nvSpPr>
        <p:spPr>
          <a:xfrm>
            <a:off x="5211238" y="6207765"/>
            <a:ext cx="1297150" cy="369332"/>
          </a:xfrm>
          <a:prstGeom prst="rect">
            <a:avLst/>
          </a:prstGeom>
          <a:noFill/>
        </p:spPr>
        <p:txBody>
          <a:bodyPr wrap="none" rtlCol="0">
            <a:spAutoFit/>
          </a:bodyPr>
          <a:lstStyle/>
          <a:p>
            <a:r>
              <a:rPr lang="en-US" dirty="0">
                <a:solidFill>
                  <a:srgbClr val="0070C0"/>
                </a:solidFill>
              </a:rPr>
              <a:t>BFS Seq #2</a:t>
            </a:r>
          </a:p>
        </p:txBody>
      </p:sp>
      <p:sp>
        <p:nvSpPr>
          <p:cNvPr id="12" name="TextBox 11">
            <a:extLst>
              <a:ext uri="{FF2B5EF4-FFF2-40B4-BE49-F238E27FC236}">
                <a16:creationId xmlns:a16="http://schemas.microsoft.com/office/drawing/2014/main" id="{3D231A12-4407-DFAF-26AE-48E24ACD6B17}"/>
              </a:ext>
            </a:extLst>
          </p:cNvPr>
          <p:cNvSpPr txBox="1"/>
          <p:nvPr/>
        </p:nvSpPr>
        <p:spPr>
          <a:xfrm>
            <a:off x="6707806" y="6207765"/>
            <a:ext cx="1297150" cy="369332"/>
          </a:xfrm>
          <a:prstGeom prst="rect">
            <a:avLst/>
          </a:prstGeom>
          <a:noFill/>
        </p:spPr>
        <p:txBody>
          <a:bodyPr wrap="none" rtlCol="0">
            <a:spAutoFit/>
          </a:bodyPr>
          <a:lstStyle/>
          <a:p>
            <a:r>
              <a:rPr lang="en-US" dirty="0">
                <a:solidFill>
                  <a:srgbClr val="7030A0"/>
                </a:solidFill>
              </a:rPr>
              <a:t>BFS Seq #3</a:t>
            </a:r>
          </a:p>
        </p:txBody>
      </p:sp>
      <p:sp>
        <p:nvSpPr>
          <p:cNvPr id="13" name="Rectangle 12">
            <a:extLst>
              <a:ext uri="{FF2B5EF4-FFF2-40B4-BE49-F238E27FC236}">
                <a16:creationId xmlns:a16="http://schemas.microsoft.com/office/drawing/2014/main" id="{B6ED5F20-BBCE-8032-331E-462B2198375A}"/>
              </a:ext>
            </a:extLst>
          </p:cNvPr>
          <p:cNvSpPr/>
          <p:nvPr/>
        </p:nvSpPr>
        <p:spPr>
          <a:xfrm>
            <a:off x="4194850" y="3870877"/>
            <a:ext cx="214130" cy="597979"/>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a:extLst>
              <a:ext uri="{FF2B5EF4-FFF2-40B4-BE49-F238E27FC236}">
                <a16:creationId xmlns:a16="http://schemas.microsoft.com/office/drawing/2014/main" id="{CC047042-089D-80B3-E5DC-DE34DBFE72D6}"/>
              </a:ext>
            </a:extLst>
          </p:cNvPr>
          <p:cNvCxnSpPr>
            <a:cxnSpLocks/>
          </p:cNvCxnSpPr>
          <p:nvPr/>
        </p:nvCxnSpPr>
        <p:spPr>
          <a:xfrm>
            <a:off x="4491803" y="4181009"/>
            <a:ext cx="1167399"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F3FC8B8-B71E-D5E3-3A34-BD470F525765}"/>
              </a:ext>
            </a:extLst>
          </p:cNvPr>
          <p:cNvCxnSpPr>
            <a:cxnSpLocks/>
          </p:cNvCxnSpPr>
          <p:nvPr/>
        </p:nvCxnSpPr>
        <p:spPr>
          <a:xfrm>
            <a:off x="6069875" y="4181009"/>
            <a:ext cx="1154394" cy="0"/>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CDA42FF-9D95-AD58-34AA-58B00EB0DFD8}"/>
              </a:ext>
            </a:extLst>
          </p:cNvPr>
          <p:cNvCxnSpPr>
            <a:cxnSpLocks/>
          </p:cNvCxnSpPr>
          <p:nvPr/>
        </p:nvCxnSpPr>
        <p:spPr>
          <a:xfrm flipH="1">
            <a:off x="4509935" y="4301800"/>
            <a:ext cx="2714334" cy="50997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9A8FCE12-EFF2-DBAC-9F1F-C37319907912}"/>
              </a:ext>
            </a:extLst>
          </p:cNvPr>
          <p:cNvSpPr/>
          <p:nvPr/>
        </p:nvSpPr>
        <p:spPr>
          <a:xfrm>
            <a:off x="5752748" y="3870877"/>
            <a:ext cx="214130" cy="597979"/>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E30296-1AE6-081F-F83E-3B286744560F}"/>
              </a:ext>
            </a:extLst>
          </p:cNvPr>
          <p:cNvSpPr/>
          <p:nvPr/>
        </p:nvSpPr>
        <p:spPr>
          <a:xfrm>
            <a:off x="7323054" y="3870877"/>
            <a:ext cx="214130" cy="597979"/>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334DB87-892D-838A-9D50-B531145E4EF0}"/>
              </a:ext>
            </a:extLst>
          </p:cNvPr>
          <p:cNvSpPr/>
          <p:nvPr/>
        </p:nvSpPr>
        <p:spPr>
          <a:xfrm>
            <a:off x="4198361" y="4512785"/>
            <a:ext cx="214130" cy="597979"/>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7400D5B7-A9D2-2596-9627-1F2826BF805B}"/>
              </a:ext>
            </a:extLst>
          </p:cNvPr>
          <p:cNvSpPr>
            <a:spLocks noGrp="1"/>
          </p:cNvSpPr>
          <p:nvPr>
            <p:ph type="sldNum" sz="quarter" idx="12"/>
          </p:nvPr>
        </p:nvSpPr>
        <p:spPr/>
        <p:txBody>
          <a:bodyPr/>
          <a:lstStyle/>
          <a:p>
            <a:fld id="{7B8E230A-344C-314A-99D7-8592764412A6}" type="slidenum">
              <a:rPr lang="en-US" smtClean="0"/>
              <a:t>66</a:t>
            </a:fld>
            <a:endParaRPr lang="en-US"/>
          </a:p>
        </p:txBody>
      </p:sp>
    </p:spTree>
    <p:extLst>
      <p:ext uri="{BB962C8B-B14F-4D97-AF65-F5344CB8AC3E}">
        <p14:creationId xmlns:p14="http://schemas.microsoft.com/office/powerpoint/2010/main" val="5818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8" grpId="0" animBg="1"/>
      <p:bldP spid="9" grpId="0" animBg="1"/>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61E7-E891-A7A8-F5FB-A694CAD087E3}"/>
              </a:ext>
            </a:extLst>
          </p:cNvPr>
          <p:cNvSpPr>
            <a:spLocks noGrp="1"/>
          </p:cNvSpPr>
          <p:nvPr>
            <p:ph type="title"/>
          </p:nvPr>
        </p:nvSpPr>
        <p:spPr/>
        <p:txBody>
          <a:bodyPr>
            <a:normAutofit fontScale="90000"/>
          </a:bodyPr>
          <a:lstStyle/>
          <a:p>
            <a:r>
              <a:rPr lang="en-US" dirty="0"/>
              <a:t>Distributed GNN Training Pipelines</a:t>
            </a:r>
          </a:p>
        </p:txBody>
      </p:sp>
      <p:pic>
        <p:nvPicPr>
          <p:cNvPr id="4" name="Content Placeholder 3">
            <a:extLst>
              <a:ext uri="{FF2B5EF4-FFF2-40B4-BE49-F238E27FC236}">
                <a16:creationId xmlns:a16="http://schemas.microsoft.com/office/drawing/2014/main" id="{6055E65D-ABA8-3DA9-6BAD-3DEF16B09B3C}"/>
              </a:ext>
            </a:extLst>
          </p:cNvPr>
          <p:cNvPicPr>
            <a:picLocks noGrp="1" noChangeAspect="1"/>
          </p:cNvPicPr>
          <p:nvPr>
            <p:ph idx="1"/>
          </p:nvPr>
        </p:nvPicPr>
        <p:blipFill>
          <a:blip r:embed="rId3"/>
          <a:stretch>
            <a:fillRect/>
          </a:stretch>
        </p:blipFill>
        <p:spPr>
          <a:xfrm>
            <a:off x="270835" y="1854811"/>
            <a:ext cx="11874274" cy="4232084"/>
          </a:xfrm>
          <a:prstGeom prst="rect">
            <a:avLst/>
          </a:prstGeom>
        </p:spPr>
      </p:pic>
      <p:pic>
        <p:nvPicPr>
          <p:cNvPr id="5" name="Picture 4">
            <a:extLst>
              <a:ext uri="{FF2B5EF4-FFF2-40B4-BE49-F238E27FC236}">
                <a16:creationId xmlns:a16="http://schemas.microsoft.com/office/drawing/2014/main" id="{18AF6BF0-7319-107E-B629-3B337D35B7AA}"/>
              </a:ext>
            </a:extLst>
          </p:cNvPr>
          <p:cNvPicPr>
            <a:picLocks noChangeAspect="1"/>
          </p:cNvPicPr>
          <p:nvPr/>
        </p:nvPicPr>
        <p:blipFill rotWithShape="1">
          <a:blip r:embed="rId4"/>
          <a:srcRect b="26355"/>
          <a:stretch/>
        </p:blipFill>
        <p:spPr>
          <a:xfrm>
            <a:off x="7498774" y="2611811"/>
            <a:ext cx="253456" cy="197876"/>
          </a:xfrm>
          <a:prstGeom prst="rect">
            <a:avLst/>
          </a:prstGeom>
        </p:spPr>
      </p:pic>
      <p:pic>
        <p:nvPicPr>
          <p:cNvPr id="7" name="Picture 6">
            <a:extLst>
              <a:ext uri="{FF2B5EF4-FFF2-40B4-BE49-F238E27FC236}">
                <a16:creationId xmlns:a16="http://schemas.microsoft.com/office/drawing/2014/main" id="{FFEA07FA-53FE-304A-47EF-A06B9429C37A}"/>
              </a:ext>
            </a:extLst>
          </p:cNvPr>
          <p:cNvPicPr>
            <a:picLocks noChangeAspect="1"/>
          </p:cNvPicPr>
          <p:nvPr/>
        </p:nvPicPr>
        <p:blipFill>
          <a:blip r:embed="rId5"/>
          <a:stretch>
            <a:fillRect/>
          </a:stretch>
        </p:blipFill>
        <p:spPr>
          <a:xfrm>
            <a:off x="7168574" y="3148019"/>
            <a:ext cx="277976" cy="181754"/>
          </a:xfrm>
          <a:prstGeom prst="rect">
            <a:avLst/>
          </a:prstGeom>
        </p:spPr>
      </p:pic>
      <p:pic>
        <p:nvPicPr>
          <p:cNvPr id="9" name="Picture 8" descr="A white background with black and white clouds&#10;&#10;Description automatically generated with medium confidence">
            <a:extLst>
              <a:ext uri="{FF2B5EF4-FFF2-40B4-BE49-F238E27FC236}">
                <a16:creationId xmlns:a16="http://schemas.microsoft.com/office/drawing/2014/main" id="{475DC940-EB98-5BB3-DA61-A555B17210AF}"/>
              </a:ext>
            </a:extLst>
          </p:cNvPr>
          <p:cNvPicPr>
            <a:picLocks noChangeAspect="1"/>
          </p:cNvPicPr>
          <p:nvPr/>
        </p:nvPicPr>
        <p:blipFill>
          <a:blip r:embed="rId6"/>
          <a:stretch>
            <a:fillRect/>
          </a:stretch>
        </p:blipFill>
        <p:spPr>
          <a:xfrm>
            <a:off x="3834880" y="2218111"/>
            <a:ext cx="512111" cy="311283"/>
          </a:xfrm>
          <a:prstGeom prst="rect">
            <a:avLst/>
          </a:prstGeom>
        </p:spPr>
      </p:pic>
      <p:pic>
        <p:nvPicPr>
          <p:cNvPr id="10" name="Picture 9">
            <a:extLst>
              <a:ext uri="{FF2B5EF4-FFF2-40B4-BE49-F238E27FC236}">
                <a16:creationId xmlns:a16="http://schemas.microsoft.com/office/drawing/2014/main" id="{75955C94-FBA9-35AC-926D-B751B861D62E}"/>
              </a:ext>
            </a:extLst>
          </p:cNvPr>
          <p:cNvPicPr>
            <a:picLocks noChangeAspect="1"/>
          </p:cNvPicPr>
          <p:nvPr/>
        </p:nvPicPr>
        <p:blipFill rotWithShape="1">
          <a:blip r:embed="rId4"/>
          <a:srcRect b="26355"/>
          <a:stretch/>
        </p:blipFill>
        <p:spPr>
          <a:xfrm>
            <a:off x="7501182" y="3900487"/>
            <a:ext cx="253456" cy="159778"/>
          </a:xfrm>
          <a:prstGeom prst="rect">
            <a:avLst/>
          </a:prstGeom>
        </p:spPr>
      </p:pic>
      <p:pic>
        <p:nvPicPr>
          <p:cNvPr id="11" name="Picture 10">
            <a:extLst>
              <a:ext uri="{FF2B5EF4-FFF2-40B4-BE49-F238E27FC236}">
                <a16:creationId xmlns:a16="http://schemas.microsoft.com/office/drawing/2014/main" id="{DE949223-F2F5-64CA-4134-86B543027B37}"/>
              </a:ext>
            </a:extLst>
          </p:cNvPr>
          <p:cNvPicPr>
            <a:picLocks noChangeAspect="1"/>
          </p:cNvPicPr>
          <p:nvPr/>
        </p:nvPicPr>
        <p:blipFill rotWithShape="1">
          <a:blip r:embed="rId4"/>
          <a:srcRect b="26355"/>
          <a:stretch/>
        </p:blipFill>
        <p:spPr>
          <a:xfrm>
            <a:off x="7498774" y="5112967"/>
            <a:ext cx="253456" cy="197876"/>
          </a:xfrm>
          <a:prstGeom prst="rect">
            <a:avLst/>
          </a:prstGeom>
        </p:spPr>
      </p:pic>
      <p:pic>
        <p:nvPicPr>
          <p:cNvPr id="12" name="Picture 11">
            <a:extLst>
              <a:ext uri="{FF2B5EF4-FFF2-40B4-BE49-F238E27FC236}">
                <a16:creationId xmlns:a16="http://schemas.microsoft.com/office/drawing/2014/main" id="{1EE4CBFE-451E-3FAD-995C-403BE08DD7F0}"/>
              </a:ext>
            </a:extLst>
          </p:cNvPr>
          <p:cNvPicPr>
            <a:picLocks noChangeAspect="1"/>
          </p:cNvPicPr>
          <p:nvPr/>
        </p:nvPicPr>
        <p:blipFill>
          <a:blip r:embed="rId5"/>
          <a:stretch>
            <a:fillRect/>
          </a:stretch>
        </p:blipFill>
        <p:spPr>
          <a:xfrm>
            <a:off x="7168574" y="4429077"/>
            <a:ext cx="277976" cy="181754"/>
          </a:xfrm>
          <a:prstGeom prst="rect">
            <a:avLst/>
          </a:prstGeom>
        </p:spPr>
      </p:pic>
      <p:pic>
        <p:nvPicPr>
          <p:cNvPr id="13" name="Picture 12">
            <a:extLst>
              <a:ext uri="{FF2B5EF4-FFF2-40B4-BE49-F238E27FC236}">
                <a16:creationId xmlns:a16="http://schemas.microsoft.com/office/drawing/2014/main" id="{5291FC2E-07C3-3A8F-B742-D7CEF4B7FDBD}"/>
              </a:ext>
            </a:extLst>
          </p:cNvPr>
          <p:cNvPicPr>
            <a:picLocks noChangeAspect="1"/>
          </p:cNvPicPr>
          <p:nvPr/>
        </p:nvPicPr>
        <p:blipFill>
          <a:blip r:embed="rId5"/>
          <a:stretch>
            <a:fillRect/>
          </a:stretch>
        </p:blipFill>
        <p:spPr>
          <a:xfrm>
            <a:off x="7168574" y="5655594"/>
            <a:ext cx="277976" cy="181754"/>
          </a:xfrm>
          <a:prstGeom prst="rect">
            <a:avLst/>
          </a:prstGeom>
        </p:spPr>
      </p:pic>
      <p:pic>
        <p:nvPicPr>
          <p:cNvPr id="14" name="Picture 13" descr="A white background with black and white clouds&#10;&#10;Description automatically generated with medium confidence">
            <a:extLst>
              <a:ext uri="{FF2B5EF4-FFF2-40B4-BE49-F238E27FC236}">
                <a16:creationId xmlns:a16="http://schemas.microsoft.com/office/drawing/2014/main" id="{E2ECB64B-0DE2-2E42-73FE-10292B037DBF}"/>
              </a:ext>
            </a:extLst>
          </p:cNvPr>
          <p:cNvPicPr>
            <a:picLocks noChangeAspect="1"/>
          </p:cNvPicPr>
          <p:nvPr/>
        </p:nvPicPr>
        <p:blipFill>
          <a:blip r:embed="rId6"/>
          <a:stretch>
            <a:fillRect/>
          </a:stretch>
        </p:blipFill>
        <p:spPr>
          <a:xfrm>
            <a:off x="876101" y="2170236"/>
            <a:ext cx="410921" cy="311283"/>
          </a:xfrm>
          <a:prstGeom prst="rect">
            <a:avLst/>
          </a:prstGeom>
        </p:spPr>
      </p:pic>
      <p:sp>
        <p:nvSpPr>
          <p:cNvPr id="3" name="Rounded Rectangle 2">
            <a:extLst>
              <a:ext uri="{FF2B5EF4-FFF2-40B4-BE49-F238E27FC236}">
                <a16:creationId xmlns:a16="http://schemas.microsoft.com/office/drawing/2014/main" id="{A9FE3891-79DB-AD69-7B94-1F6BED3AC29D}"/>
              </a:ext>
            </a:extLst>
          </p:cNvPr>
          <p:cNvSpPr/>
          <p:nvPr/>
        </p:nvSpPr>
        <p:spPr>
          <a:xfrm>
            <a:off x="6564031" y="1886895"/>
            <a:ext cx="5357134" cy="4232084"/>
          </a:xfrm>
          <a:prstGeom prst="roundRect">
            <a:avLst>
              <a:gd name="adj" fmla="val 9774"/>
            </a:avLst>
          </a:prstGeom>
          <a:noFill/>
          <a:ln w="635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FFFA52-C99E-7A94-1A50-99B5B78BC33A}"/>
              </a:ext>
            </a:extLst>
          </p:cNvPr>
          <p:cNvSpPr>
            <a:spLocks noGrp="1"/>
          </p:cNvSpPr>
          <p:nvPr>
            <p:ph type="sldNum" sz="quarter" idx="12"/>
          </p:nvPr>
        </p:nvSpPr>
        <p:spPr/>
        <p:txBody>
          <a:bodyPr/>
          <a:lstStyle/>
          <a:p>
            <a:fld id="{7B8E230A-344C-314A-99D7-8592764412A6}" type="slidenum">
              <a:rPr lang="en-US" smtClean="0"/>
              <a:t>67</a:t>
            </a:fld>
            <a:endParaRPr lang="en-US"/>
          </a:p>
        </p:txBody>
      </p:sp>
    </p:spTree>
    <p:extLst>
      <p:ext uri="{BB962C8B-B14F-4D97-AF65-F5344CB8AC3E}">
        <p14:creationId xmlns:p14="http://schemas.microsoft.com/office/powerpoint/2010/main" val="50912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8FF2-1AB8-1BA4-C07B-B83FA0F1A1C2}"/>
              </a:ext>
            </a:extLst>
          </p:cNvPr>
          <p:cNvSpPr>
            <a:spLocks noGrp="1"/>
          </p:cNvSpPr>
          <p:nvPr>
            <p:ph type="title"/>
          </p:nvPr>
        </p:nvSpPr>
        <p:spPr/>
        <p:txBody>
          <a:bodyPr>
            <a:normAutofit fontScale="90000"/>
          </a:bodyPr>
          <a:lstStyle/>
          <a:p>
            <a:r>
              <a:rPr lang="en-US" dirty="0"/>
              <a:t>Mini-Batch GNN Execution Model</a:t>
            </a:r>
          </a:p>
        </p:txBody>
      </p:sp>
      <p:pic>
        <p:nvPicPr>
          <p:cNvPr id="4" name="Picture 3">
            <a:extLst>
              <a:ext uri="{FF2B5EF4-FFF2-40B4-BE49-F238E27FC236}">
                <a16:creationId xmlns:a16="http://schemas.microsoft.com/office/drawing/2014/main" id="{0EED3180-B4F3-65EE-7F88-96270A2C4E17}"/>
              </a:ext>
            </a:extLst>
          </p:cNvPr>
          <p:cNvPicPr>
            <a:picLocks noChangeAspect="1"/>
          </p:cNvPicPr>
          <p:nvPr/>
        </p:nvPicPr>
        <p:blipFill>
          <a:blip r:embed="rId3"/>
          <a:stretch>
            <a:fillRect/>
          </a:stretch>
        </p:blipFill>
        <p:spPr>
          <a:xfrm>
            <a:off x="5236199" y="1468325"/>
            <a:ext cx="6035127" cy="5110389"/>
          </a:xfrm>
          <a:prstGeom prst="rect">
            <a:avLst/>
          </a:prstGeom>
        </p:spPr>
      </p:pic>
      <p:sp>
        <p:nvSpPr>
          <p:cNvPr id="5" name="Rectangle 4">
            <a:extLst>
              <a:ext uri="{FF2B5EF4-FFF2-40B4-BE49-F238E27FC236}">
                <a16:creationId xmlns:a16="http://schemas.microsoft.com/office/drawing/2014/main" id="{408502C7-C63F-FD7F-4051-39196E87416F}"/>
              </a:ext>
            </a:extLst>
          </p:cNvPr>
          <p:cNvSpPr/>
          <p:nvPr/>
        </p:nvSpPr>
        <p:spPr>
          <a:xfrm>
            <a:off x="3575083" y="2417559"/>
            <a:ext cx="804672" cy="429768"/>
          </a:xfrm>
          <a:prstGeom prst="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FBB5447-5E30-9208-8AFE-BB8673D3409D}"/>
              </a:ext>
            </a:extLst>
          </p:cNvPr>
          <p:cNvSpPr/>
          <p:nvPr/>
        </p:nvSpPr>
        <p:spPr>
          <a:xfrm>
            <a:off x="3575083" y="3012871"/>
            <a:ext cx="804672" cy="429768"/>
          </a:xfrm>
          <a:prstGeom prst="rect">
            <a:avLst/>
          </a:prstGeom>
          <a:noFill/>
          <a:ln w="317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0AE93F9-10EE-EC41-E043-64AC4AB1351C}"/>
              </a:ext>
            </a:extLst>
          </p:cNvPr>
          <p:cNvSpPr/>
          <p:nvPr/>
        </p:nvSpPr>
        <p:spPr>
          <a:xfrm>
            <a:off x="3575083" y="3600943"/>
            <a:ext cx="804672" cy="429768"/>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2EEB382-F8F9-0A56-9232-D5677DB9142B}"/>
              </a:ext>
            </a:extLst>
          </p:cNvPr>
          <p:cNvSpPr/>
          <p:nvPr/>
        </p:nvSpPr>
        <p:spPr>
          <a:xfrm>
            <a:off x="3575083" y="4189015"/>
            <a:ext cx="804672" cy="42976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8058888-32DC-FEFF-A1FE-6AADF578C09F}"/>
              </a:ext>
            </a:extLst>
          </p:cNvPr>
          <p:cNvSpPr txBox="1"/>
          <p:nvPr/>
        </p:nvSpPr>
        <p:spPr>
          <a:xfrm>
            <a:off x="3731999" y="2447777"/>
            <a:ext cx="490840" cy="369332"/>
          </a:xfrm>
          <a:prstGeom prst="rect">
            <a:avLst/>
          </a:prstGeom>
          <a:noFill/>
        </p:spPr>
        <p:txBody>
          <a:bodyPr wrap="none" rtlCol="0">
            <a:spAutoFit/>
          </a:bodyPr>
          <a:lstStyle/>
          <a:p>
            <a:r>
              <a:rPr lang="en-US" dirty="0">
                <a:solidFill>
                  <a:srgbClr val="0070C0"/>
                </a:solidFill>
              </a:rPr>
              <a:t>M1</a:t>
            </a:r>
          </a:p>
        </p:txBody>
      </p:sp>
      <p:sp>
        <p:nvSpPr>
          <p:cNvPr id="10" name="TextBox 9">
            <a:extLst>
              <a:ext uri="{FF2B5EF4-FFF2-40B4-BE49-F238E27FC236}">
                <a16:creationId xmlns:a16="http://schemas.microsoft.com/office/drawing/2014/main" id="{2AB7D693-10D9-9B20-6E81-BCAB6F9CCA00}"/>
              </a:ext>
            </a:extLst>
          </p:cNvPr>
          <p:cNvSpPr txBox="1"/>
          <p:nvPr/>
        </p:nvSpPr>
        <p:spPr>
          <a:xfrm>
            <a:off x="3731999" y="3043089"/>
            <a:ext cx="490840" cy="369332"/>
          </a:xfrm>
          <a:prstGeom prst="rect">
            <a:avLst/>
          </a:prstGeom>
          <a:noFill/>
        </p:spPr>
        <p:txBody>
          <a:bodyPr wrap="none" rtlCol="0">
            <a:spAutoFit/>
          </a:bodyPr>
          <a:lstStyle/>
          <a:p>
            <a:r>
              <a:rPr lang="en-US" dirty="0">
                <a:solidFill>
                  <a:schemeClr val="accent2"/>
                </a:solidFill>
              </a:rPr>
              <a:t>M2</a:t>
            </a:r>
          </a:p>
        </p:txBody>
      </p:sp>
      <p:sp>
        <p:nvSpPr>
          <p:cNvPr id="11" name="TextBox 10">
            <a:extLst>
              <a:ext uri="{FF2B5EF4-FFF2-40B4-BE49-F238E27FC236}">
                <a16:creationId xmlns:a16="http://schemas.microsoft.com/office/drawing/2014/main" id="{C7BD907F-8A84-F6FB-6CD6-2BA32AB4A673}"/>
              </a:ext>
            </a:extLst>
          </p:cNvPr>
          <p:cNvSpPr txBox="1"/>
          <p:nvPr/>
        </p:nvSpPr>
        <p:spPr>
          <a:xfrm>
            <a:off x="3731999" y="3654187"/>
            <a:ext cx="490840" cy="369332"/>
          </a:xfrm>
          <a:prstGeom prst="rect">
            <a:avLst/>
          </a:prstGeom>
          <a:noFill/>
        </p:spPr>
        <p:txBody>
          <a:bodyPr wrap="none" rtlCol="0">
            <a:spAutoFit/>
          </a:bodyPr>
          <a:lstStyle/>
          <a:p>
            <a:r>
              <a:rPr lang="en-US" dirty="0">
                <a:solidFill>
                  <a:schemeClr val="accent6"/>
                </a:solidFill>
              </a:rPr>
              <a:t>M3</a:t>
            </a:r>
          </a:p>
        </p:txBody>
      </p:sp>
      <p:sp>
        <p:nvSpPr>
          <p:cNvPr id="12" name="TextBox 11">
            <a:extLst>
              <a:ext uri="{FF2B5EF4-FFF2-40B4-BE49-F238E27FC236}">
                <a16:creationId xmlns:a16="http://schemas.microsoft.com/office/drawing/2014/main" id="{EDC38427-B898-6A45-701E-B3364EB2FECA}"/>
              </a:ext>
            </a:extLst>
          </p:cNvPr>
          <p:cNvSpPr txBox="1"/>
          <p:nvPr/>
        </p:nvSpPr>
        <p:spPr>
          <a:xfrm>
            <a:off x="3731999" y="4219233"/>
            <a:ext cx="490840" cy="369332"/>
          </a:xfrm>
          <a:prstGeom prst="rect">
            <a:avLst/>
          </a:prstGeom>
          <a:noFill/>
        </p:spPr>
        <p:txBody>
          <a:bodyPr wrap="none" rtlCol="0">
            <a:spAutoFit/>
          </a:bodyPr>
          <a:lstStyle/>
          <a:p>
            <a:r>
              <a:rPr lang="en-US" dirty="0">
                <a:solidFill>
                  <a:srgbClr val="7030A0"/>
                </a:solidFill>
              </a:rPr>
              <a:t>M4</a:t>
            </a:r>
          </a:p>
        </p:txBody>
      </p:sp>
      <p:cxnSp>
        <p:nvCxnSpPr>
          <p:cNvPr id="14" name="Straight Arrow Connector 13">
            <a:extLst>
              <a:ext uri="{FF2B5EF4-FFF2-40B4-BE49-F238E27FC236}">
                <a16:creationId xmlns:a16="http://schemas.microsoft.com/office/drawing/2014/main" id="{B52CE661-DC7B-12A0-8EA9-986BE692D04F}"/>
              </a:ext>
            </a:extLst>
          </p:cNvPr>
          <p:cNvCxnSpPr>
            <a:stCxn id="5" idx="3"/>
          </p:cNvCxnSpPr>
          <p:nvPr/>
        </p:nvCxnSpPr>
        <p:spPr>
          <a:xfrm>
            <a:off x="4379755" y="2632443"/>
            <a:ext cx="1170432" cy="50292"/>
          </a:xfrm>
          <a:prstGeom prst="straightConnector1">
            <a:avLst/>
          </a:prstGeom>
          <a:ln w="254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E49DA48-BD70-E472-4005-B6C364CD2478}"/>
              </a:ext>
            </a:extLst>
          </p:cNvPr>
          <p:cNvCxnSpPr>
            <a:cxnSpLocks/>
          </p:cNvCxnSpPr>
          <p:nvPr/>
        </p:nvCxnSpPr>
        <p:spPr>
          <a:xfrm>
            <a:off x="4379755" y="2682735"/>
            <a:ext cx="1170432" cy="545020"/>
          </a:xfrm>
          <a:prstGeom prst="straightConnector1">
            <a:avLst/>
          </a:prstGeom>
          <a:ln w="254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F356812B-D8CF-DF45-D7DE-1E66F6B425EB}"/>
              </a:ext>
            </a:extLst>
          </p:cNvPr>
          <p:cNvCxnSpPr>
            <a:cxnSpLocks/>
          </p:cNvCxnSpPr>
          <p:nvPr/>
        </p:nvCxnSpPr>
        <p:spPr>
          <a:xfrm>
            <a:off x="4379755" y="2717025"/>
            <a:ext cx="1152144" cy="1008126"/>
          </a:xfrm>
          <a:prstGeom prst="straightConnector1">
            <a:avLst/>
          </a:prstGeom>
          <a:ln w="254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6B95D64-9EAA-B992-4F09-3C73934295C1}"/>
              </a:ext>
            </a:extLst>
          </p:cNvPr>
          <p:cNvCxnSpPr>
            <a:cxnSpLocks/>
          </p:cNvCxnSpPr>
          <p:nvPr/>
        </p:nvCxnSpPr>
        <p:spPr>
          <a:xfrm>
            <a:off x="4394951" y="2766817"/>
            <a:ext cx="1155236" cy="1497830"/>
          </a:xfrm>
          <a:prstGeom prst="straightConnector1">
            <a:avLst/>
          </a:prstGeom>
          <a:ln w="254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E6EBDCD9-510A-8A9C-28E9-5EF53960C91F}"/>
              </a:ext>
            </a:extLst>
          </p:cNvPr>
          <p:cNvCxnSpPr>
            <a:cxnSpLocks/>
          </p:cNvCxnSpPr>
          <p:nvPr/>
        </p:nvCxnSpPr>
        <p:spPr>
          <a:xfrm flipV="1">
            <a:off x="4387353" y="2752966"/>
            <a:ext cx="1144546" cy="485358"/>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0C9EF3-2F9C-A86E-868D-A3DFBD01DD72}"/>
              </a:ext>
            </a:extLst>
          </p:cNvPr>
          <p:cNvCxnSpPr>
            <a:cxnSpLocks/>
          </p:cNvCxnSpPr>
          <p:nvPr/>
        </p:nvCxnSpPr>
        <p:spPr>
          <a:xfrm flipV="1">
            <a:off x="4392698" y="3262045"/>
            <a:ext cx="1139201" cy="10569"/>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03B7D27-494D-AF01-CFCF-8F8F213DF8FF}"/>
              </a:ext>
            </a:extLst>
          </p:cNvPr>
          <p:cNvCxnSpPr>
            <a:cxnSpLocks/>
          </p:cNvCxnSpPr>
          <p:nvPr/>
        </p:nvCxnSpPr>
        <p:spPr>
          <a:xfrm>
            <a:off x="4387353" y="3306904"/>
            <a:ext cx="1144546" cy="468039"/>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C8BFCA2-4BB1-F0DA-5E25-62BDDD8CF140}"/>
              </a:ext>
            </a:extLst>
          </p:cNvPr>
          <p:cNvCxnSpPr>
            <a:cxnSpLocks/>
          </p:cNvCxnSpPr>
          <p:nvPr/>
        </p:nvCxnSpPr>
        <p:spPr>
          <a:xfrm>
            <a:off x="4387353" y="3341194"/>
            <a:ext cx="1144546" cy="957743"/>
          </a:xfrm>
          <a:prstGeom prst="straightConnector1">
            <a:avLst/>
          </a:prstGeom>
          <a:ln w="254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CEEDC0E-8CDD-BE86-0E7F-6D1E0FF87DC7}"/>
              </a:ext>
            </a:extLst>
          </p:cNvPr>
          <p:cNvSpPr txBox="1"/>
          <p:nvPr/>
        </p:nvSpPr>
        <p:spPr>
          <a:xfrm>
            <a:off x="4280830" y="4906876"/>
            <a:ext cx="1584088" cy="369332"/>
          </a:xfrm>
          <a:prstGeom prst="rect">
            <a:avLst/>
          </a:prstGeom>
          <a:noFill/>
        </p:spPr>
        <p:txBody>
          <a:bodyPr wrap="none" rtlCol="0">
            <a:spAutoFit/>
          </a:bodyPr>
          <a:lstStyle/>
          <a:p>
            <a:r>
              <a:rPr lang="en-US" dirty="0">
                <a:solidFill>
                  <a:srgbClr val="C00000"/>
                </a:solidFill>
              </a:rPr>
              <a:t>Data Shuffling</a:t>
            </a:r>
          </a:p>
        </p:txBody>
      </p:sp>
      <p:pic>
        <p:nvPicPr>
          <p:cNvPr id="33" name="Graphic 32" descr="Clock with solid fill">
            <a:extLst>
              <a:ext uri="{FF2B5EF4-FFF2-40B4-BE49-F238E27FC236}">
                <a16:creationId xmlns:a16="http://schemas.microsoft.com/office/drawing/2014/main" id="{69BB5616-B6D3-D7C9-1DB0-6FCE06F0B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4254" y="4824644"/>
            <a:ext cx="495536" cy="495536"/>
          </a:xfrm>
          <a:prstGeom prst="rect">
            <a:avLst/>
          </a:prstGeom>
        </p:spPr>
      </p:pic>
      <p:sp>
        <p:nvSpPr>
          <p:cNvPr id="34" name="TextBox 33">
            <a:extLst>
              <a:ext uri="{FF2B5EF4-FFF2-40B4-BE49-F238E27FC236}">
                <a16:creationId xmlns:a16="http://schemas.microsoft.com/office/drawing/2014/main" id="{7E23A437-91D8-16A7-A7CA-603786649A97}"/>
              </a:ext>
            </a:extLst>
          </p:cNvPr>
          <p:cNvSpPr txBox="1"/>
          <p:nvPr/>
        </p:nvSpPr>
        <p:spPr>
          <a:xfrm>
            <a:off x="3196903" y="5276208"/>
            <a:ext cx="3278908" cy="646331"/>
          </a:xfrm>
          <a:prstGeom prst="rect">
            <a:avLst/>
          </a:prstGeom>
          <a:noFill/>
        </p:spPr>
        <p:txBody>
          <a:bodyPr wrap="square" rtlCol="0">
            <a:spAutoFit/>
          </a:bodyPr>
          <a:lstStyle/>
          <a:p>
            <a:pPr algn="ctr"/>
            <a:r>
              <a:rPr lang="en-US" i="1" dirty="0">
                <a:solidFill>
                  <a:srgbClr val="C00000"/>
                </a:solidFill>
              </a:rPr>
              <a:t>k</a:t>
            </a:r>
            <a:r>
              <a:rPr lang="en-US" dirty="0">
                <a:solidFill>
                  <a:srgbClr val="C00000"/>
                </a:solidFill>
              </a:rPr>
              <a:t>-hop subgraphs + </a:t>
            </a:r>
          </a:p>
          <a:p>
            <a:pPr algn="ctr"/>
            <a:r>
              <a:rPr lang="en-US" dirty="0">
                <a:solidFill>
                  <a:srgbClr val="C00000"/>
                </a:solidFill>
              </a:rPr>
              <a:t>input features (~1k dimension)</a:t>
            </a:r>
          </a:p>
        </p:txBody>
      </p:sp>
      <p:sp>
        <p:nvSpPr>
          <p:cNvPr id="35" name="Rectangle 34">
            <a:extLst>
              <a:ext uri="{FF2B5EF4-FFF2-40B4-BE49-F238E27FC236}">
                <a16:creationId xmlns:a16="http://schemas.microsoft.com/office/drawing/2014/main" id="{7756E2AC-8B2E-145D-DBF4-74795450C21D}"/>
              </a:ext>
            </a:extLst>
          </p:cNvPr>
          <p:cNvSpPr/>
          <p:nvPr/>
        </p:nvSpPr>
        <p:spPr>
          <a:xfrm>
            <a:off x="1228654" y="2744756"/>
            <a:ext cx="1563624" cy="167335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BE71EA91-28A1-E51A-BC94-44F30EBC60C1}"/>
              </a:ext>
            </a:extLst>
          </p:cNvPr>
          <p:cNvSpPr txBox="1"/>
          <p:nvPr/>
        </p:nvSpPr>
        <p:spPr>
          <a:xfrm>
            <a:off x="1765046" y="2777332"/>
            <a:ext cx="490840" cy="369332"/>
          </a:xfrm>
          <a:prstGeom prst="rect">
            <a:avLst/>
          </a:prstGeom>
          <a:noFill/>
        </p:spPr>
        <p:txBody>
          <a:bodyPr wrap="none" rtlCol="0">
            <a:spAutoFit/>
          </a:bodyPr>
          <a:lstStyle/>
          <a:p>
            <a:r>
              <a:rPr lang="en-US" dirty="0"/>
              <a:t>M1</a:t>
            </a:r>
          </a:p>
        </p:txBody>
      </p:sp>
      <p:sp>
        <p:nvSpPr>
          <p:cNvPr id="40" name="TextBox 39">
            <a:extLst>
              <a:ext uri="{FF2B5EF4-FFF2-40B4-BE49-F238E27FC236}">
                <a16:creationId xmlns:a16="http://schemas.microsoft.com/office/drawing/2014/main" id="{E9700F03-AC45-3A43-81BD-4479D572BB49}"/>
              </a:ext>
            </a:extLst>
          </p:cNvPr>
          <p:cNvSpPr txBox="1"/>
          <p:nvPr/>
        </p:nvSpPr>
        <p:spPr>
          <a:xfrm>
            <a:off x="1765046" y="3183240"/>
            <a:ext cx="490840" cy="369332"/>
          </a:xfrm>
          <a:prstGeom prst="rect">
            <a:avLst/>
          </a:prstGeom>
          <a:noFill/>
        </p:spPr>
        <p:txBody>
          <a:bodyPr wrap="none" rtlCol="0">
            <a:spAutoFit/>
          </a:bodyPr>
          <a:lstStyle/>
          <a:p>
            <a:r>
              <a:rPr lang="en-US" dirty="0"/>
              <a:t>M2</a:t>
            </a:r>
          </a:p>
        </p:txBody>
      </p:sp>
      <p:sp>
        <p:nvSpPr>
          <p:cNvPr id="41" name="TextBox 40">
            <a:extLst>
              <a:ext uri="{FF2B5EF4-FFF2-40B4-BE49-F238E27FC236}">
                <a16:creationId xmlns:a16="http://schemas.microsoft.com/office/drawing/2014/main" id="{DE7C8C35-D542-3096-5C47-2FD36DB6AA09}"/>
              </a:ext>
            </a:extLst>
          </p:cNvPr>
          <p:cNvSpPr txBox="1"/>
          <p:nvPr/>
        </p:nvSpPr>
        <p:spPr>
          <a:xfrm>
            <a:off x="1765046" y="3602640"/>
            <a:ext cx="490840" cy="369332"/>
          </a:xfrm>
          <a:prstGeom prst="rect">
            <a:avLst/>
          </a:prstGeom>
          <a:noFill/>
        </p:spPr>
        <p:txBody>
          <a:bodyPr wrap="none" rtlCol="0">
            <a:spAutoFit/>
          </a:bodyPr>
          <a:lstStyle/>
          <a:p>
            <a:r>
              <a:rPr lang="en-US" dirty="0"/>
              <a:t>M3</a:t>
            </a:r>
          </a:p>
        </p:txBody>
      </p:sp>
      <p:sp>
        <p:nvSpPr>
          <p:cNvPr id="42" name="TextBox 41">
            <a:extLst>
              <a:ext uri="{FF2B5EF4-FFF2-40B4-BE49-F238E27FC236}">
                <a16:creationId xmlns:a16="http://schemas.microsoft.com/office/drawing/2014/main" id="{D5B17A50-851D-ED86-159F-120BB3344AF5}"/>
              </a:ext>
            </a:extLst>
          </p:cNvPr>
          <p:cNvSpPr txBox="1"/>
          <p:nvPr/>
        </p:nvSpPr>
        <p:spPr>
          <a:xfrm>
            <a:off x="1774302" y="4041814"/>
            <a:ext cx="490840" cy="369332"/>
          </a:xfrm>
          <a:prstGeom prst="rect">
            <a:avLst/>
          </a:prstGeom>
          <a:noFill/>
        </p:spPr>
        <p:txBody>
          <a:bodyPr wrap="none" rtlCol="0">
            <a:spAutoFit/>
          </a:bodyPr>
          <a:lstStyle/>
          <a:p>
            <a:r>
              <a:rPr lang="en-US" dirty="0"/>
              <a:t>M4</a:t>
            </a:r>
          </a:p>
        </p:txBody>
      </p:sp>
      <p:sp>
        <p:nvSpPr>
          <p:cNvPr id="43" name="TextBox 42">
            <a:extLst>
              <a:ext uri="{FF2B5EF4-FFF2-40B4-BE49-F238E27FC236}">
                <a16:creationId xmlns:a16="http://schemas.microsoft.com/office/drawing/2014/main" id="{8C7920DC-285D-6F8B-3E2B-3DB9F00A56DA}"/>
              </a:ext>
            </a:extLst>
          </p:cNvPr>
          <p:cNvSpPr txBox="1"/>
          <p:nvPr/>
        </p:nvSpPr>
        <p:spPr>
          <a:xfrm>
            <a:off x="1051913" y="4511541"/>
            <a:ext cx="1974771" cy="369332"/>
          </a:xfrm>
          <a:prstGeom prst="rect">
            <a:avLst/>
          </a:prstGeom>
          <a:noFill/>
        </p:spPr>
        <p:txBody>
          <a:bodyPr wrap="none" rtlCol="0">
            <a:spAutoFit/>
          </a:bodyPr>
          <a:lstStyle/>
          <a:p>
            <a:r>
              <a:rPr lang="en-US" dirty="0"/>
              <a:t>Embedding Matrix</a:t>
            </a:r>
          </a:p>
        </p:txBody>
      </p:sp>
      <p:cxnSp>
        <p:nvCxnSpPr>
          <p:cNvPr id="44" name="Straight Connector 43">
            <a:extLst>
              <a:ext uri="{FF2B5EF4-FFF2-40B4-BE49-F238E27FC236}">
                <a16:creationId xmlns:a16="http://schemas.microsoft.com/office/drawing/2014/main" id="{5268EA50-DE80-9215-2025-C4519FDFA2F1}"/>
              </a:ext>
            </a:extLst>
          </p:cNvPr>
          <p:cNvCxnSpPr>
            <a:cxnSpLocks/>
          </p:cNvCxnSpPr>
          <p:nvPr/>
        </p:nvCxnSpPr>
        <p:spPr>
          <a:xfrm>
            <a:off x="1228654" y="3156236"/>
            <a:ext cx="156362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FC11517E-9297-D684-F243-38F075C7F82A}"/>
              </a:ext>
            </a:extLst>
          </p:cNvPr>
          <p:cNvCxnSpPr>
            <a:cxnSpLocks/>
          </p:cNvCxnSpPr>
          <p:nvPr/>
        </p:nvCxnSpPr>
        <p:spPr>
          <a:xfrm>
            <a:off x="1237910" y="3573812"/>
            <a:ext cx="156362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491BAF4-E4A4-5493-21B8-C2EFFB5D4C28}"/>
              </a:ext>
            </a:extLst>
          </p:cNvPr>
          <p:cNvCxnSpPr>
            <a:cxnSpLocks/>
          </p:cNvCxnSpPr>
          <p:nvPr/>
        </p:nvCxnSpPr>
        <p:spPr>
          <a:xfrm>
            <a:off x="1228654" y="4014820"/>
            <a:ext cx="1563624"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11DC8472-FED8-CBA7-0AC4-37EDB065BEA4}"/>
              </a:ext>
            </a:extLst>
          </p:cNvPr>
          <p:cNvSpPr txBox="1"/>
          <p:nvPr/>
        </p:nvSpPr>
        <p:spPr>
          <a:xfrm>
            <a:off x="728782" y="3354756"/>
            <a:ext cx="452368" cy="369332"/>
          </a:xfrm>
          <a:prstGeom prst="rect">
            <a:avLst/>
          </a:prstGeom>
          <a:noFill/>
        </p:spPr>
        <p:txBody>
          <a:bodyPr wrap="none" rtlCol="0">
            <a:spAutoFit/>
          </a:bodyPr>
          <a:lstStyle/>
          <a:p>
            <a:r>
              <a:rPr lang="en-US" dirty="0"/>
              <a:t>|</a:t>
            </a:r>
            <a:r>
              <a:rPr lang="en-US" i="1" dirty="0"/>
              <a:t>V</a:t>
            </a:r>
            <a:r>
              <a:rPr lang="en-US" dirty="0"/>
              <a:t>|</a:t>
            </a:r>
          </a:p>
        </p:txBody>
      </p:sp>
      <p:sp>
        <p:nvSpPr>
          <p:cNvPr id="50" name="TextBox 49">
            <a:extLst>
              <a:ext uri="{FF2B5EF4-FFF2-40B4-BE49-F238E27FC236}">
                <a16:creationId xmlns:a16="http://schemas.microsoft.com/office/drawing/2014/main" id="{1512DF2C-26EA-1636-F61B-EB5CA31C9AA2}"/>
              </a:ext>
            </a:extLst>
          </p:cNvPr>
          <p:cNvSpPr txBox="1"/>
          <p:nvPr/>
        </p:nvSpPr>
        <p:spPr>
          <a:xfrm>
            <a:off x="1849328" y="2364804"/>
            <a:ext cx="343364" cy="369332"/>
          </a:xfrm>
          <a:prstGeom prst="rect">
            <a:avLst/>
          </a:prstGeom>
          <a:noFill/>
        </p:spPr>
        <p:txBody>
          <a:bodyPr wrap="none" rtlCol="0">
            <a:spAutoFit/>
          </a:bodyPr>
          <a:lstStyle/>
          <a:p>
            <a:r>
              <a:rPr lang="en-US" dirty="0"/>
              <a:t>D</a:t>
            </a:r>
          </a:p>
        </p:txBody>
      </p:sp>
      <p:sp>
        <p:nvSpPr>
          <p:cNvPr id="3" name="Slide Number Placeholder 2">
            <a:extLst>
              <a:ext uri="{FF2B5EF4-FFF2-40B4-BE49-F238E27FC236}">
                <a16:creationId xmlns:a16="http://schemas.microsoft.com/office/drawing/2014/main" id="{3BD05ED5-6AE0-C374-00AE-4D1977E70E37}"/>
              </a:ext>
            </a:extLst>
          </p:cNvPr>
          <p:cNvSpPr>
            <a:spLocks noGrp="1"/>
          </p:cNvSpPr>
          <p:nvPr>
            <p:ph type="sldNum" sz="quarter" idx="12"/>
          </p:nvPr>
        </p:nvSpPr>
        <p:spPr/>
        <p:txBody>
          <a:bodyPr/>
          <a:lstStyle/>
          <a:p>
            <a:fld id="{7B8E230A-344C-314A-99D7-8592764412A6}" type="slidenum">
              <a:rPr lang="en-US" smtClean="0"/>
              <a:t>68</a:t>
            </a:fld>
            <a:endParaRPr lang="en-US"/>
          </a:p>
        </p:txBody>
      </p:sp>
      <p:sp>
        <p:nvSpPr>
          <p:cNvPr id="13" name="TextBox 12">
            <a:extLst>
              <a:ext uri="{FF2B5EF4-FFF2-40B4-BE49-F238E27FC236}">
                <a16:creationId xmlns:a16="http://schemas.microsoft.com/office/drawing/2014/main" id="{6EA25920-4FF0-45FE-17A8-6ADC4C36420B}"/>
              </a:ext>
            </a:extLst>
          </p:cNvPr>
          <p:cNvSpPr txBox="1"/>
          <p:nvPr/>
        </p:nvSpPr>
        <p:spPr>
          <a:xfrm rot="5400000">
            <a:off x="4590722" y="3648219"/>
            <a:ext cx="373820" cy="369332"/>
          </a:xfrm>
          <a:prstGeom prst="rect">
            <a:avLst/>
          </a:prstGeom>
          <a:noFill/>
        </p:spPr>
        <p:txBody>
          <a:bodyPr wrap="none" rtlCol="0">
            <a:spAutoFit/>
          </a:bodyPr>
          <a:lstStyle/>
          <a:p>
            <a:r>
              <a:rPr lang="en-US" dirty="0">
                <a:solidFill>
                  <a:schemeClr val="accent6"/>
                </a:solidFill>
              </a:rPr>
              <a:t>…</a:t>
            </a:r>
          </a:p>
        </p:txBody>
      </p:sp>
      <p:sp>
        <p:nvSpPr>
          <p:cNvPr id="16" name="TextBox 15">
            <a:extLst>
              <a:ext uri="{FF2B5EF4-FFF2-40B4-BE49-F238E27FC236}">
                <a16:creationId xmlns:a16="http://schemas.microsoft.com/office/drawing/2014/main" id="{D69E7CA5-69C6-EA2D-742D-ACFDEBA841B2}"/>
              </a:ext>
            </a:extLst>
          </p:cNvPr>
          <p:cNvSpPr txBox="1"/>
          <p:nvPr/>
        </p:nvSpPr>
        <p:spPr>
          <a:xfrm rot="5400000">
            <a:off x="4593808" y="4220121"/>
            <a:ext cx="373820" cy="369332"/>
          </a:xfrm>
          <a:prstGeom prst="rect">
            <a:avLst/>
          </a:prstGeom>
          <a:noFill/>
        </p:spPr>
        <p:txBody>
          <a:bodyPr wrap="none" rtlCol="0">
            <a:spAutoFit/>
          </a:bodyPr>
          <a:lstStyle/>
          <a:p>
            <a:r>
              <a:rPr lang="en-US" dirty="0">
                <a:solidFill>
                  <a:srgbClr val="7030A0"/>
                </a:solidFill>
              </a:rPr>
              <a:t>…</a:t>
            </a:r>
          </a:p>
        </p:txBody>
      </p:sp>
    </p:spTree>
    <p:extLst>
      <p:ext uri="{BB962C8B-B14F-4D97-AF65-F5344CB8AC3E}">
        <p14:creationId xmlns:p14="http://schemas.microsoft.com/office/powerpoint/2010/main" val="347127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12D93-D360-4FD8-E2CE-8C4EA9A28F2E}"/>
              </a:ext>
            </a:extLst>
          </p:cNvPr>
          <p:cNvSpPr>
            <a:spLocks noGrp="1"/>
          </p:cNvSpPr>
          <p:nvPr>
            <p:ph type="title"/>
          </p:nvPr>
        </p:nvSpPr>
        <p:spPr/>
        <p:txBody>
          <a:bodyPr>
            <a:normAutofit fontScale="90000"/>
          </a:bodyPr>
          <a:lstStyle/>
          <a:p>
            <a:r>
              <a:rPr lang="en-US" dirty="0"/>
              <a:t>Mini-Batch GNN Execution Model</a:t>
            </a:r>
          </a:p>
        </p:txBody>
      </p:sp>
      <p:sp>
        <p:nvSpPr>
          <p:cNvPr id="3" name="Content Placeholder 2">
            <a:extLst>
              <a:ext uri="{FF2B5EF4-FFF2-40B4-BE49-F238E27FC236}">
                <a16:creationId xmlns:a16="http://schemas.microsoft.com/office/drawing/2014/main" id="{F570FAB1-1FE4-8A9E-EB02-87EC23DDD5B8}"/>
              </a:ext>
            </a:extLst>
          </p:cNvPr>
          <p:cNvSpPr>
            <a:spLocks noGrp="1"/>
          </p:cNvSpPr>
          <p:nvPr>
            <p:ph idx="1"/>
          </p:nvPr>
        </p:nvSpPr>
        <p:spPr>
          <a:xfrm>
            <a:off x="838200" y="1703705"/>
            <a:ext cx="10515600" cy="4351338"/>
          </a:xfrm>
        </p:spPr>
        <p:txBody>
          <a:bodyPr/>
          <a:lstStyle/>
          <a:p>
            <a:pPr marL="0" indent="0">
              <a:buNone/>
            </a:pPr>
            <a:r>
              <a:rPr lang="en-US" sz="3200" dirty="0"/>
              <a:t>P3 [</a:t>
            </a:r>
            <a:r>
              <a:rPr lang="en-US" sz="3200" dirty="0">
                <a:solidFill>
                  <a:schemeClr val="accent2"/>
                </a:solidFill>
              </a:rPr>
              <a:t>OSDI’21</a:t>
            </a:r>
            <a:r>
              <a:rPr lang="en-US" sz="3200" dirty="0"/>
              <a:t>] introduces Push-Pull Parallelism.</a:t>
            </a:r>
          </a:p>
          <a:p>
            <a:endParaRPr lang="en-US" dirty="0"/>
          </a:p>
        </p:txBody>
      </p:sp>
      <p:pic>
        <p:nvPicPr>
          <p:cNvPr id="5" name="Picture 4">
            <a:extLst>
              <a:ext uri="{FF2B5EF4-FFF2-40B4-BE49-F238E27FC236}">
                <a16:creationId xmlns:a16="http://schemas.microsoft.com/office/drawing/2014/main" id="{36381795-6E43-253C-562B-2A32C240E45B}"/>
              </a:ext>
            </a:extLst>
          </p:cNvPr>
          <p:cNvPicPr>
            <a:picLocks noChangeAspect="1"/>
          </p:cNvPicPr>
          <p:nvPr/>
        </p:nvPicPr>
        <p:blipFill>
          <a:blip r:embed="rId3"/>
          <a:stretch>
            <a:fillRect/>
          </a:stretch>
        </p:blipFill>
        <p:spPr>
          <a:xfrm>
            <a:off x="1713281" y="2248696"/>
            <a:ext cx="8289949" cy="4351338"/>
          </a:xfrm>
          <a:prstGeom prst="rect">
            <a:avLst/>
          </a:prstGeom>
        </p:spPr>
      </p:pic>
      <p:sp>
        <p:nvSpPr>
          <p:cNvPr id="6" name="TextBox 5">
            <a:extLst>
              <a:ext uri="{FF2B5EF4-FFF2-40B4-BE49-F238E27FC236}">
                <a16:creationId xmlns:a16="http://schemas.microsoft.com/office/drawing/2014/main" id="{C4B6F9B0-63C1-395F-EAE3-DC0C81B227E9}"/>
              </a:ext>
            </a:extLst>
          </p:cNvPr>
          <p:cNvSpPr txBox="1"/>
          <p:nvPr/>
        </p:nvSpPr>
        <p:spPr>
          <a:xfrm>
            <a:off x="931287" y="5548747"/>
            <a:ext cx="1942958" cy="646331"/>
          </a:xfrm>
          <a:prstGeom prst="rect">
            <a:avLst/>
          </a:prstGeom>
          <a:noFill/>
        </p:spPr>
        <p:txBody>
          <a:bodyPr wrap="square" rtlCol="0">
            <a:spAutoFit/>
          </a:bodyPr>
          <a:lstStyle/>
          <a:p>
            <a:pPr algn="ctr"/>
            <a:r>
              <a:rPr lang="en-US" dirty="0">
                <a:solidFill>
                  <a:srgbClr val="C00000"/>
                </a:solidFill>
              </a:rPr>
              <a:t>shuffling</a:t>
            </a:r>
            <a:r>
              <a:rPr lang="en-US" i="1" dirty="0">
                <a:solidFill>
                  <a:srgbClr val="C00000"/>
                </a:solidFill>
              </a:rPr>
              <a:t> k</a:t>
            </a:r>
            <a:r>
              <a:rPr lang="en-US" dirty="0">
                <a:solidFill>
                  <a:srgbClr val="C00000"/>
                </a:solidFill>
              </a:rPr>
              <a:t>-hop subgraphs only</a:t>
            </a:r>
          </a:p>
        </p:txBody>
      </p:sp>
      <p:sp>
        <p:nvSpPr>
          <p:cNvPr id="7" name="TextBox 6">
            <a:extLst>
              <a:ext uri="{FF2B5EF4-FFF2-40B4-BE49-F238E27FC236}">
                <a16:creationId xmlns:a16="http://schemas.microsoft.com/office/drawing/2014/main" id="{42817F7A-4DCE-C822-6173-6D824A49EFBE}"/>
              </a:ext>
            </a:extLst>
          </p:cNvPr>
          <p:cNvSpPr txBox="1"/>
          <p:nvPr/>
        </p:nvSpPr>
        <p:spPr>
          <a:xfrm>
            <a:off x="4759538" y="6237683"/>
            <a:ext cx="1909497" cy="646331"/>
          </a:xfrm>
          <a:prstGeom prst="rect">
            <a:avLst/>
          </a:prstGeom>
          <a:noFill/>
        </p:spPr>
        <p:txBody>
          <a:bodyPr wrap="none" rtlCol="0">
            <a:spAutoFit/>
          </a:bodyPr>
          <a:lstStyle/>
          <a:p>
            <a:pPr algn="ctr"/>
            <a:r>
              <a:rPr lang="en-US" dirty="0">
                <a:solidFill>
                  <a:srgbClr val="C00000"/>
                </a:solidFill>
              </a:rPr>
              <a:t>hidden features</a:t>
            </a:r>
          </a:p>
          <a:p>
            <a:pPr algn="ctr"/>
            <a:r>
              <a:rPr lang="en-US" dirty="0">
                <a:solidFill>
                  <a:srgbClr val="C00000"/>
                </a:solidFill>
              </a:rPr>
              <a:t>(~100 dimension)</a:t>
            </a:r>
          </a:p>
        </p:txBody>
      </p:sp>
      <p:sp>
        <p:nvSpPr>
          <p:cNvPr id="8" name="Rectangle 7">
            <a:extLst>
              <a:ext uri="{FF2B5EF4-FFF2-40B4-BE49-F238E27FC236}">
                <a16:creationId xmlns:a16="http://schemas.microsoft.com/office/drawing/2014/main" id="{1A322A06-33CF-7AE0-6F91-DECF092E58C2}"/>
              </a:ext>
            </a:extLst>
          </p:cNvPr>
          <p:cNvSpPr/>
          <p:nvPr/>
        </p:nvSpPr>
        <p:spPr>
          <a:xfrm>
            <a:off x="10223426" y="404514"/>
            <a:ext cx="1563624" cy="1673352"/>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002D3D3A-696F-FC18-3D93-466F34E519C1}"/>
              </a:ext>
            </a:extLst>
          </p:cNvPr>
          <p:cNvCxnSpPr/>
          <p:nvPr/>
        </p:nvCxnSpPr>
        <p:spPr>
          <a:xfrm>
            <a:off x="10589186" y="422802"/>
            <a:ext cx="0" cy="16367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D6802FF-80A3-129F-3366-9B4FD0D821F7}"/>
              </a:ext>
            </a:extLst>
          </p:cNvPr>
          <p:cNvCxnSpPr/>
          <p:nvPr/>
        </p:nvCxnSpPr>
        <p:spPr>
          <a:xfrm>
            <a:off x="10982072" y="422802"/>
            <a:ext cx="0" cy="16367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A30EF2A-5CDF-0939-FBCB-E67289A27140}"/>
              </a:ext>
            </a:extLst>
          </p:cNvPr>
          <p:cNvCxnSpPr/>
          <p:nvPr/>
        </p:nvCxnSpPr>
        <p:spPr>
          <a:xfrm>
            <a:off x="11390810" y="422802"/>
            <a:ext cx="0" cy="163677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BDF394F-A654-F106-CE21-6CB42DB57399}"/>
              </a:ext>
            </a:extLst>
          </p:cNvPr>
          <p:cNvSpPr txBox="1"/>
          <p:nvPr/>
        </p:nvSpPr>
        <p:spPr>
          <a:xfrm>
            <a:off x="10168562" y="1081170"/>
            <a:ext cx="490840" cy="369332"/>
          </a:xfrm>
          <a:prstGeom prst="rect">
            <a:avLst/>
          </a:prstGeom>
          <a:noFill/>
        </p:spPr>
        <p:txBody>
          <a:bodyPr wrap="none" rtlCol="0">
            <a:spAutoFit/>
          </a:bodyPr>
          <a:lstStyle/>
          <a:p>
            <a:r>
              <a:rPr lang="en-US" dirty="0"/>
              <a:t>M1</a:t>
            </a:r>
          </a:p>
        </p:txBody>
      </p:sp>
      <p:sp>
        <p:nvSpPr>
          <p:cNvPr id="15" name="TextBox 14">
            <a:extLst>
              <a:ext uri="{FF2B5EF4-FFF2-40B4-BE49-F238E27FC236}">
                <a16:creationId xmlns:a16="http://schemas.microsoft.com/office/drawing/2014/main" id="{AA205697-300E-2863-BA7B-A04AD84702A4}"/>
              </a:ext>
            </a:extLst>
          </p:cNvPr>
          <p:cNvSpPr txBox="1"/>
          <p:nvPr/>
        </p:nvSpPr>
        <p:spPr>
          <a:xfrm>
            <a:off x="10534266" y="1080781"/>
            <a:ext cx="490840" cy="369332"/>
          </a:xfrm>
          <a:prstGeom prst="rect">
            <a:avLst/>
          </a:prstGeom>
          <a:noFill/>
        </p:spPr>
        <p:txBody>
          <a:bodyPr wrap="none" rtlCol="0">
            <a:spAutoFit/>
          </a:bodyPr>
          <a:lstStyle/>
          <a:p>
            <a:r>
              <a:rPr lang="en-US" dirty="0"/>
              <a:t>M2</a:t>
            </a:r>
          </a:p>
        </p:txBody>
      </p:sp>
      <p:sp>
        <p:nvSpPr>
          <p:cNvPr id="16" name="TextBox 15">
            <a:extLst>
              <a:ext uri="{FF2B5EF4-FFF2-40B4-BE49-F238E27FC236}">
                <a16:creationId xmlns:a16="http://schemas.microsoft.com/office/drawing/2014/main" id="{B68DCE59-870D-BA5A-33FA-9D0532244477}"/>
              </a:ext>
            </a:extLst>
          </p:cNvPr>
          <p:cNvSpPr txBox="1"/>
          <p:nvPr/>
        </p:nvSpPr>
        <p:spPr>
          <a:xfrm>
            <a:off x="10937514" y="1089692"/>
            <a:ext cx="490840" cy="369332"/>
          </a:xfrm>
          <a:prstGeom prst="rect">
            <a:avLst/>
          </a:prstGeom>
          <a:noFill/>
        </p:spPr>
        <p:txBody>
          <a:bodyPr wrap="none" rtlCol="0">
            <a:spAutoFit/>
          </a:bodyPr>
          <a:lstStyle/>
          <a:p>
            <a:r>
              <a:rPr lang="en-US" dirty="0"/>
              <a:t>M3</a:t>
            </a:r>
          </a:p>
        </p:txBody>
      </p:sp>
      <p:sp>
        <p:nvSpPr>
          <p:cNvPr id="17" name="TextBox 16">
            <a:extLst>
              <a:ext uri="{FF2B5EF4-FFF2-40B4-BE49-F238E27FC236}">
                <a16:creationId xmlns:a16="http://schemas.microsoft.com/office/drawing/2014/main" id="{74EAC788-2ED0-2684-5050-F7E073AEE855}"/>
              </a:ext>
            </a:extLst>
          </p:cNvPr>
          <p:cNvSpPr txBox="1"/>
          <p:nvPr/>
        </p:nvSpPr>
        <p:spPr>
          <a:xfrm>
            <a:off x="11353718" y="1089459"/>
            <a:ext cx="490840" cy="369332"/>
          </a:xfrm>
          <a:prstGeom prst="rect">
            <a:avLst/>
          </a:prstGeom>
          <a:noFill/>
        </p:spPr>
        <p:txBody>
          <a:bodyPr wrap="none" rtlCol="0">
            <a:spAutoFit/>
          </a:bodyPr>
          <a:lstStyle/>
          <a:p>
            <a:r>
              <a:rPr lang="en-US" dirty="0"/>
              <a:t>M4</a:t>
            </a:r>
          </a:p>
        </p:txBody>
      </p:sp>
      <p:sp>
        <p:nvSpPr>
          <p:cNvPr id="18" name="TextBox 17">
            <a:extLst>
              <a:ext uri="{FF2B5EF4-FFF2-40B4-BE49-F238E27FC236}">
                <a16:creationId xmlns:a16="http://schemas.microsoft.com/office/drawing/2014/main" id="{5E6F05F9-E3E2-5816-4D20-551E6D572FF9}"/>
              </a:ext>
            </a:extLst>
          </p:cNvPr>
          <p:cNvSpPr txBox="1"/>
          <p:nvPr/>
        </p:nvSpPr>
        <p:spPr>
          <a:xfrm>
            <a:off x="10065095" y="2129772"/>
            <a:ext cx="1974771" cy="369332"/>
          </a:xfrm>
          <a:prstGeom prst="rect">
            <a:avLst/>
          </a:prstGeom>
          <a:noFill/>
        </p:spPr>
        <p:txBody>
          <a:bodyPr wrap="none" rtlCol="0">
            <a:spAutoFit/>
          </a:bodyPr>
          <a:lstStyle/>
          <a:p>
            <a:r>
              <a:rPr lang="en-US" dirty="0"/>
              <a:t>Embedding Matrix</a:t>
            </a:r>
          </a:p>
        </p:txBody>
      </p:sp>
      <p:sp>
        <p:nvSpPr>
          <p:cNvPr id="19" name="TextBox 18">
            <a:extLst>
              <a:ext uri="{FF2B5EF4-FFF2-40B4-BE49-F238E27FC236}">
                <a16:creationId xmlns:a16="http://schemas.microsoft.com/office/drawing/2014/main" id="{C999C2AF-EF17-5A31-056E-A8B53DD697EE}"/>
              </a:ext>
            </a:extLst>
          </p:cNvPr>
          <p:cNvSpPr txBox="1"/>
          <p:nvPr/>
        </p:nvSpPr>
        <p:spPr>
          <a:xfrm>
            <a:off x="9700843" y="1047727"/>
            <a:ext cx="452368" cy="369332"/>
          </a:xfrm>
          <a:prstGeom prst="rect">
            <a:avLst/>
          </a:prstGeom>
          <a:noFill/>
        </p:spPr>
        <p:txBody>
          <a:bodyPr wrap="none" rtlCol="0">
            <a:spAutoFit/>
          </a:bodyPr>
          <a:lstStyle/>
          <a:p>
            <a:r>
              <a:rPr lang="en-US" dirty="0"/>
              <a:t>|</a:t>
            </a:r>
            <a:r>
              <a:rPr lang="en-US" i="1" dirty="0"/>
              <a:t>V</a:t>
            </a:r>
            <a:r>
              <a:rPr lang="en-US" dirty="0"/>
              <a:t>|</a:t>
            </a:r>
          </a:p>
        </p:txBody>
      </p:sp>
      <p:sp>
        <p:nvSpPr>
          <p:cNvPr id="20" name="TextBox 19">
            <a:extLst>
              <a:ext uri="{FF2B5EF4-FFF2-40B4-BE49-F238E27FC236}">
                <a16:creationId xmlns:a16="http://schemas.microsoft.com/office/drawing/2014/main" id="{9FA774B1-3AEF-AEF9-1D1A-509F84883F4A}"/>
              </a:ext>
            </a:extLst>
          </p:cNvPr>
          <p:cNvSpPr txBox="1"/>
          <p:nvPr/>
        </p:nvSpPr>
        <p:spPr>
          <a:xfrm>
            <a:off x="10833556" y="16894"/>
            <a:ext cx="343364" cy="369332"/>
          </a:xfrm>
          <a:prstGeom prst="rect">
            <a:avLst/>
          </a:prstGeom>
          <a:noFill/>
        </p:spPr>
        <p:txBody>
          <a:bodyPr wrap="none" rtlCol="0">
            <a:spAutoFit/>
          </a:bodyPr>
          <a:lstStyle/>
          <a:p>
            <a:r>
              <a:rPr lang="en-US" dirty="0"/>
              <a:t>D</a:t>
            </a:r>
          </a:p>
        </p:txBody>
      </p:sp>
      <p:sp>
        <p:nvSpPr>
          <p:cNvPr id="4" name="Slide Number Placeholder 3">
            <a:extLst>
              <a:ext uri="{FF2B5EF4-FFF2-40B4-BE49-F238E27FC236}">
                <a16:creationId xmlns:a16="http://schemas.microsoft.com/office/drawing/2014/main" id="{50A1E625-6700-DAE7-49C5-6304A03C5156}"/>
              </a:ext>
            </a:extLst>
          </p:cNvPr>
          <p:cNvSpPr>
            <a:spLocks noGrp="1"/>
          </p:cNvSpPr>
          <p:nvPr>
            <p:ph type="sldNum" sz="quarter" idx="12"/>
          </p:nvPr>
        </p:nvSpPr>
        <p:spPr/>
        <p:txBody>
          <a:bodyPr/>
          <a:lstStyle/>
          <a:p>
            <a:fld id="{7B8E230A-344C-314A-99D7-8592764412A6}" type="slidenum">
              <a:rPr lang="en-US" smtClean="0"/>
              <a:t>69</a:t>
            </a:fld>
            <a:endParaRPr lang="en-US"/>
          </a:p>
        </p:txBody>
      </p:sp>
      <p:sp>
        <p:nvSpPr>
          <p:cNvPr id="9" name="Rounded Rectangle 8">
            <a:extLst>
              <a:ext uri="{FF2B5EF4-FFF2-40B4-BE49-F238E27FC236}">
                <a16:creationId xmlns:a16="http://schemas.microsoft.com/office/drawing/2014/main" id="{1A96799D-DC36-6D2E-B05D-F6636D9B5A47}"/>
              </a:ext>
            </a:extLst>
          </p:cNvPr>
          <p:cNvSpPr/>
          <p:nvPr/>
        </p:nvSpPr>
        <p:spPr>
          <a:xfrm>
            <a:off x="2188770" y="2868930"/>
            <a:ext cx="611580" cy="2543036"/>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98C8B3C-2F8C-3CAB-DB71-85A686B66BC7}"/>
              </a:ext>
            </a:extLst>
          </p:cNvPr>
          <p:cNvSpPr/>
          <p:nvPr/>
        </p:nvSpPr>
        <p:spPr>
          <a:xfrm>
            <a:off x="4466531" y="2647047"/>
            <a:ext cx="772733" cy="3028823"/>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5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p:bldP spid="9"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altLang="zh-CN" sz="6600" b="1" dirty="0">
                <a:solidFill>
                  <a:srgbClr val="C00000"/>
                </a:solidFill>
                <a:latin typeface="Times New Roman" panose="02020603050405020304" pitchFamily="18" charset="0"/>
                <a:cs typeface="Times New Roman" panose="02020603050405020304" pitchFamily="18" charset="0"/>
              </a:rPr>
              <a:t>Think Like a Vertex (TLAV)</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7</a:t>
            </a:fld>
            <a:endParaRPr lang="en-US" sz="2000" dirty="0">
              <a:solidFill>
                <a:schemeClr val="tx1"/>
              </a:solidFill>
              <a:latin typeface="Arial" pitchFamily="34" charset="0"/>
              <a:cs typeface="Arial" pitchFamily="34" charset="0"/>
            </a:endParaRPr>
          </a:p>
        </p:txBody>
      </p:sp>
      <p:sp>
        <p:nvSpPr>
          <p:cNvPr id="18" name="Content Placeholder 2">
            <a:extLst>
              <a:ext uri="{FF2B5EF4-FFF2-40B4-BE49-F238E27FC236}">
                <a16:creationId xmlns:a16="http://schemas.microsoft.com/office/drawing/2014/main" id="{65BB9C12-2B89-6D1B-CC49-925EA9D0B0F3}"/>
              </a:ext>
            </a:extLst>
          </p:cNvPr>
          <p:cNvSpPr>
            <a:spLocks noGrp="1"/>
          </p:cNvSpPr>
          <p:nvPr>
            <p:ph idx="1"/>
          </p:nvPr>
        </p:nvSpPr>
        <p:spPr>
          <a:xfrm>
            <a:off x="703422" y="2529810"/>
            <a:ext cx="8515350" cy="2171734"/>
          </a:xfrm>
        </p:spPr>
        <p:txBody>
          <a:bodyPr>
            <a:normAutofit/>
          </a:bodyPr>
          <a:lstStyle/>
          <a:p>
            <a:pPr marL="0" indent="0">
              <a:buNone/>
            </a:pPr>
            <a:r>
              <a:rPr lang="en-US" altLang="zh-CN" sz="4000" b="1" dirty="0">
                <a:solidFill>
                  <a:srgbClr val="C00000"/>
                </a:solidFill>
                <a:latin typeface="Times New Roman" panose="02020603050405020304" pitchFamily="18" charset="0"/>
                <a:cs typeface="Times New Roman" panose="02020603050405020304" pitchFamily="18" charset="0"/>
              </a:rPr>
              <a:t>Our Pregel-Like Systems</a:t>
            </a:r>
          </a:p>
          <a:p>
            <a:pPr marL="0" indent="0">
              <a:buNone/>
            </a:pPr>
            <a:endParaRPr lang="en-US" sz="40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US" sz="4000" dirty="0"/>
          </a:p>
        </p:txBody>
      </p:sp>
      <p:sp>
        <p:nvSpPr>
          <p:cNvPr id="10" name="Content Placeholder 2">
            <a:extLst>
              <a:ext uri="{FF2B5EF4-FFF2-40B4-BE49-F238E27FC236}">
                <a16:creationId xmlns:a16="http://schemas.microsoft.com/office/drawing/2014/main" id="{C3235150-AD40-95EF-ED2C-F863C0C2B9BF}"/>
              </a:ext>
            </a:extLst>
          </p:cNvPr>
          <p:cNvSpPr txBox="1">
            <a:spLocks/>
          </p:cNvSpPr>
          <p:nvPr/>
        </p:nvSpPr>
        <p:spPr>
          <a:xfrm>
            <a:off x="703421" y="3233484"/>
            <a:ext cx="11169561" cy="35046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3000" b="1" dirty="0"/>
              <a:t>Pregel+: </a:t>
            </a:r>
            <a:r>
              <a:rPr lang="en-US" altLang="zh-CN" sz="3000" dirty="0"/>
              <a:t>techniques to </a:t>
            </a:r>
            <a:r>
              <a:rPr lang="en-US" altLang="zh-CN" sz="3000" dirty="0">
                <a:solidFill>
                  <a:srgbClr val="C00000"/>
                </a:solidFill>
              </a:rPr>
              <a:t>reduce message numbers</a:t>
            </a:r>
            <a:r>
              <a:rPr lang="zh-CN" altLang="en-US" sz="3000" dirty="0">
                <a:solidFill>
                  <a:srgbClr val="C00000"/>
                </a:solidFill>
              </a:rPr>
              <a:t> </a:t>
            </a:r>
            <a:r>
              <a:rPr lang="en-US" altLang="zh-CN" sz="3000" dirty="0"/>
              <a:t>(PVLDB’14, WWW’15, ICDE’18, TCBB’19)</a:t>
            </a:r>
          </a:p>
          <a:p>
            <a:r>
              <a:rPr lang="en-US" altLang="zh-CN" sz="3000" b="1" dirty="0" err="1"/>
              <a:t>Blogel</a:t>
            </a:r>
            <a:r>
              <a:rPr lang="en-US" altLang="zh-CN" sz="3000" b="1" dirty="0"/>
              <a:t>: </a:t>
            </a:r>
            <a:r>
              <a:rPr lang="en-US" altLang="zh-CN" sz="3000" dirty="0">
                <a:solidFill>
                  <a:srgbClr val="C00000"/>
                </a:solidFill>
              </a:rPr>
              <a:t>graph partitioning </a:t>
            </a:r>
            <a:r>
              <a:rPr lang="en-US" altLang="zh-CN" sz="3000" dirty="0"/>
              <a:t>+ think like a partition (PVLDB’14)</a:t>
            </a:r>
          </a:p>
          <a:p>
            <a:r>
              <a:rPr lang="en-US" altLang="zh-CN" sz="3000" b="1" dirty="0" err="1"/>
              <a:t>Quegel</a:t>
            </a:r>
            <a:r>
              <a:rPr lang="en-US" altLang="zh-CN" sz="3000" b="1" dirty="0"/>
              <a:t>: </a:t>
            </a:r>
            <a:r>
              <a:rPr lang="en-US" altLang="zh-CN" sz="3000" dirty="0">
                <a:solidFill>
                  <a:srgbClr val="C00000"/>
                </a:solidFill>
              </a:rPr>
              <a:t>online query</a:t>
            </a:r>
            <a:r>
              <a:rPr lang="en-US" altLang="zh-CN" sz="3000" dirty="0"/>
              <a:t> processing with</a:t>
            </a:r>
            <a:r>
              <a:rPr lang="zh-CN" altLang="en-US" sz="3000" dirty="0"/>
              <a:t> </a:t>
            </a:r>
            <a:r>
              <a:rPr lang="en-US" altLang="zh-CN" sz="3000" dirty="0"/>
              <a:t>interactive speed (PVLDB’16)</a:t>
            </a:r>
          </a:p>
          <a:p>
            <a:r>
              <a:rPr lang="en-US" altLang="zh-CN" sz="3000" b="1" dirty="0" err="1"/>
              <a:t>GraphD</a:t>
            </a:r>
            <a:r>
              <a:rPr lang="en-US" altLang="zh-CN" sz="3000" b="1" dirty="0"/>
              <a:t>: </a:t>
            </a:r>
            <a:r>
              <a:rPr lang="en-US" altLang="zh-CN" sz="3000" dirty="0"/>
              <a:t>distributed </a:t>
            </a:r>
            <a:r>
              <a:rPr lang="en-US" altLang="zh-CN" sz="3000" dirty="0">
                <a:solidFill>
                  <a:srgbClr val="C00000"/>
                </a:solidFill>
              </a:rPr>
              <a:t>out-of-core</a:t>
            </a:r>
            <a:r>
              <a:rPr lang="en-US" altLang="zh-CN" sz="3000" dirty="0"/>
              <a:t> execution</a:t>
            </a:r>
            <a:r>
              <a:rPr lang="zh-CN" altLang="en-US" sz="3000" dirty="0"/>
              <a:t> </a:t>
            </a:r>
            <a:r>
              <a:rPr lang="en-US" altLang="zh-CN" sz="3000" dirty="0"/>
              <a:t>(TPDS’18)</a:t>
            </a:r>
          </a:p>
          <a:p>
            <a:r>
              <a:rPr lang="en-US" altLang="zh-CN" sz="3000" b="1" dirty="0"/>
              <a:t>LWFT: </a:t>
            </a:r>
            <a:r>
              <a:rPr lang="en-US" altLang="zh-CN" sz="3000" dirty="0"/>
              <a:t>faster </a:t>
            </a:r>
            <a:r>
              <a:rPr lang="en-US" altLang="zh-CN" sz="3000" dirty="0">
                <a:solidFill>
                  <a:srgbClr val="C00000"/>
                </a:solidFill>
              </a:rPr>
              <a:t>checkpointing</a:t>
            </a:r>
            <a:r>
              <a:rPr lang="en-US" altLang="zh-CN" sz="3000" dirty="0"/>
              <a:t> and </a:t>
            </a:r>
            <a:r>
              <a:rPr lang="en-US" altLang="zh-CN" sz="3000" dirty="0">
                <a:solidFill>
                  <a:srgbClr val="C00000"/>
                </a:solidFill>
              </a:rPr>
              <a:t>recovery</a:t>
            </a:r>
            <a:r>
              <a:rPr lang="en-US" altLang="zh-CN" sz="3000" dirty="0"/>
              <a:t> (ICPP’19)</a:t>
            </a:r>
          </a:p>
        </p:txBody>
      </p:sp>
      <p:pic>
        <p:nvPicPr>
          <p:cNvPr id="11" name="Picture 10" descr="Graphical user interface, text, application, website&#10;&#10;Description automatically generated">
            <a:extLst>
              <a:ext uri="{FF2B5EF4-FFF2-40B4-BE49-F238E27FC236}">
                <a16:creationId xmlns:a16="http://schemas.microsoft.com/office/drawing/2014/main" id="{44190F31-67C3-AC5B-F580-82BDA4E89815}"/>
              </a:ext>
            </a:extLst>
          </p:cNvPr>
          <p:cNvPicPr>
            <a:picLocks noChangeAspect="1"/>
          </p:cNvPicPr>
          <p:nvPr/>
        </p:nvPicPr>
        <p:blipFill rotWithShape="1">
          <a:blip r:embed="rId3"/>
          <a:srcRect l="1723" t="67977" r="64748" b="6577"/>
          <a:stretch/>
        </p:blipFill>
        <p:spPr>
          <a:xfrm>
            <a:off x="6552643" y="1459034"/>
            <a:ext cx="5040867" cy="1592987"/>
          </a:xfrm>
          <a:prstGeom prst="rect">
            <a:avLst/>
          </a:prstGeom>
        </p:spPr>
      </p:pic>
    </p:spTree>
    <p:extLst>
      <p:ext uri="{BB962C8B-B14F-4D97-AF65-F5344CB8AC3E}">
        <p14:creationId xmlns:p14="http://schemas.microsoft.com/office/powerpoint/2010/main" val="15362479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8EE4-C9C9-F90A-0A45-30BE12FF6280}"/>
              </a:ext>
            </a:extLst>
          </p:cNvPr>
          <p:cNvSpPr>
            <a:spLocks noGrp="1"/>
          </p:cNvSpPr>
          <p:nvPr>
            <p:ph type="title"/>
          </p:nvPr>
        </p:nvSpPr>
        <p:spPr/>
        <p:txBody>
          <a:bodyPr>
            <a:normAutofit fontScale="90000"/>
          </a:bodyPr>
          <a:lstStyle/>
          <a:p>
            <a:r>
              <a:rPr lang="en-US" dirty="0"/>
              <a:t>Mini-Batch GNN Execution Model</a:t>
            </a:r>
          </a:p>
        </p:txBody>
      </p:sp>
      <p:sp>
        <p:nvSpPr>
          <p:cNvPr id="3" name="Content Placeholder 2">
            <a:extLst>
              <a:ext uri="{FF2B5EF4-FFF2-40B4-BE49-F238E27FC236}">
                <a16:creationId xmlns:a16="http://schemas.microsoft.com/office/drawing/2014/main" id="{31B3B684-748B-2724-9BC9-B8499D943172}"/>
              </a:ext>
            </a:extLst>
          </p:cNvPr>
          <p:cNvSpPr>
            <a:spLocks noGrp="1"/>
          </p:cNvSpPr>
          <p:nvPr>
            <p:ph idx="1"/>
          </p:nvPr>
        </p:nvSpPr>
        <p:spPr>
          <a:xfrm>
            <a:off x="838200" y="1703705"/>
            <a:ext cx="10515600" cy="4351338"/>
          </a:xfrm>
        </p:spPr>
        <p:txBody>
          <a:bodyPr/>
          <a:lstStyle/>
          <a:p>
            <a:pPr marL="0" indent="0">
              <a:buNone/>
            </a:pPr>
            <a:r>
              <a:rPr lang="en-US" dirty="0" err="1"/>
              <a:t>Dorylus</a:t>
            </a:r>
            <a:r>
              <a:rPr lang="en-US" dirty="0"/>
              <a:t> [</a:t>
            </a:r>
            <a:r>
              <a:rPr lang="en-US" dirty="0">
                <a:solidFill>
                  <a:schemeClr val="accent2"/>
                </a:solidFill>
              </a:rPr>
              <a:t>OSDI’21</a:t>
            </a:r>
            <a:r>
              <a:rPr lang="en-US" dirty="0"/>
              <a:t>] abstracts dataflow graph in each forward layer. </a:t>
            </a:r>
          </a:p>
          <a:p>
            <a:endParaRPr lang="en-US" dirty="0"/>
          </a:p>
        </p:txBody>
      </p:sp>
      <p:pic>
        <p:nvPicPr>
          <p:cNvPr id="4" name="Picture 3">
            <a:extLst>
              <a:ext uri="{FF2B5EF4-FFF2-40B4-BE49-F238E27FC236}">
                <a16:creationId xmlns:a16="http://schemas.microsoft.com/office/drawing/2014/main" id="{906253C5-B1E5-3365-B9EA-74D71F3D1313}"/>
              </a:ext>
            </a:extLst>
          </p:cNvPr>
          <p:cNvPicPr>
            <a:picLocks noChangeAspect="1"/>
          </p:cNvPicPr>
          <p:nvPr/>
        </p:nvPicPr>
        <p:blipFill>
          <a:blip r:embed="rId3"/>
          <a:stretch>
            <a:fillRect/>
          </a:stretch>
        </p:blipFill>
        <p:spPr>
          <a:xfrm>
            <a:off x="2950612" y="2259851"/>
            <a:ext cx="6290775" cy="4007291"/>
          </a:xfrm>
          <a:prstGeom prst="rect">
            <a:avLst/>
          </a:prstGeom>
        </p:spPr>
      </p:pic>
      <p:sp>
        <p:nvSpPr>
          <p:cNvPr id="5" name="TextBox 4">
            <a:extLst>
              <a:ext uri="{FF2B5EF4-FFF2-40B4-BE49-F238E27FC236}">
                <a16:creationId xmlns:a16="http://schemas.microsoft.com/office/drawing/2014/main" id="{C37BD452-50EB-3CAD-AD31-43258C420CE3}"/>
              </a:ext>
            </a:extLst>
          </p:cNvPr>
          <p:cNvSpPr txBox="1"/>
          <p:nvPr/>
        </p:nvSpPr>
        <p:spPr>
          <a:xfrm>
            <a:off x="4216884" y="6297373"/>
            <a:ext cx="3129511"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Dorylus</a:t>
            </a:r>
            <a:r>
              <a:rPr lang="en-US" dirty="0">
                <a:solidFill>
                  <a:schemeClr val="tx1">
                    <a:lumMod val="50000"/>
                    <a:lumOff val="50000"/>
                  </a:schemeClr>
                </a:solidFill>
              </a:rPr>
              <a:t> [OSDI’21]</a:t>
            </a:r>
          </a:p>
        </p:txBody>
      </p:sp>
      <p:sp>
        <p:nvSpPr>
          <p:cNvPr id="6" name="Slide Number Placeholder 5">
            <a:extLst>
              <a:ext uri="{FF2B5EF4-FFF2-40B4-BE49-F238E27FC236}">
                <a16:creationId xmlns:a16="http://schemas.microsoft.com/office/drawing/2014/main" id="{7B24DB88-71F6-CAD6-EE9D-733579705191}"/>
              </a:ext>
            </a:extLst>
          </p:cNvPr>
          <p:cNvSpPr>
            <a:spLocks noGrp="1"/>
          </p:cNvSpPr>
          <p:nvPr>
            <p:ph type="sldNum" sz="quarter" idx="12"/>
          </p:nvPr>
        </p:nvSpPr>
        <p:spPr/>
        <p:txBody>
          <a:bodyPr/>
          <a:lstStyle/>
          <a:p>
            <a:fld id="{7B8E230A-344C-314A-99D7-8592764412A6}" type="slidenum">
              <a:rPr lang="en-US" smtClean="0"/>
              <a:t>70</a:t>
            </a:fld>
            <a:endParaRPr lang="en-US"/>
          </a:p>
        </p:txBody>
      </p:sp>
      <p:sp>
        <p:nvSpPr>
          <p:cNvPr id="7" name="Rounded Rectangle 6">
            <a:extLst>
              <a:ext uri="{FF2B5EF4-FFF2-40B4-BE49-F238E27FC236}">
                <a16:creationId xmlns:a16="http://schemas.microsoft.com/office/drawing/2014/main" id="{F0B0FE61-FA2B-5933-3D5F-16D21C8A9612}"/>
              </a:ext>
            </a:extLst>
          </p:cNvPr>
          <p:cNvSpPr/>
          <p:nvPr/>
        </p:nvSpPr>
        <p:spPr>
          <a:xfrm>
            <a:off x="3607590" y="2259851"/>
            <a:ext cx="2210138" cy="924080"/>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61D9EE8-752F-DAED-082E-57A89A83DC9C}"/>
              </a:ext>
            </a:extLst>
          </p:cNvPr>
          <p:cNvSpPr/>
          <p:nvPr/>
        </p:nvSpPr>
        <p:spPr>
          <a:xfrm>
            <a:off x="6007681" y="2402571"/>
            <a:ext cx="1444827" cy="924080"/>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8812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8E2FAD-87DF-5368-E904-10E2CB055AFF}"/>
              </a:ext>
            </a:extLst>
          </p:cNvPr>
          <p:cNvPicPr>
            <a:picLocks noChangeAspect="1"/>
          </p:cNvPicPr>
          <p:nvPr/>
        </p:nvPicPr>
        <p:blipFill>
          <a:blip r:embed="rId3"/>
          <a:stretch>
            <a:fillRect/>
          </a:stretch>
        </p:blipFill>
        <p:spPr>
          <a:xfrm>
            <a:off x="2950612" y="2259851"/>
            <a:ext cx="6290775" cy="4007291"/>
          </a:xfrm>
          <a:prstGeom prst="rect">
            <a:avLst/>
          </a:prstGeom>
        </p:spPr>
      </p:pic>
      <p:sp>
        <p:nvSpPr>
          <p:cNvPr id="13" name="TextBox 12">
            <a:extLst>
              <a:ext uri="{FF2B5EF4-FFF2-40B4-BE49-F238E27FC236}">
                <a16:creationId xmlns:a16="http://schemas.microsoft.com/office/drawing/2014/main" id="{FCECFCDC-ACA3-4A4C-6F29-B29AFB86A5C4}"/>
              </a:ext>
            </a:extLst>
          </p:cNvPr>
          <p:cNvSpPr txBox="1"/>
          <p:nvPr/>
        </p:nvSpPr>
        <p:spPr>
          <a:xfrm>
            <a:off x="4216884" y="6297373"/>
            <a:ext cx="3129511"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Dorylus</a:t>
            </a:r>
            <a:r>
              <a:rPr lang="en-US" dirty="0">
                <a:solidFill>
                  <a:schemeClr val="tx1">
                    <a:lumMod val="50000"/>
                    <a:lumOff val="50000"/>
                  </a:schemeClr>
                </a:solidFill>
              </a:rPr>
              <a:t> [OSDI’21]</a:t>
            </a:r>
          </a:p>
        </p:txBody>
      </p:sp>
      <p:sp>
        <p:nvSpPr>
          <p:cNvPr id="2" name="Title 1">
            <a:extLst>
              <a:ext uri="{FF2B5EF4-FFF2-40B4-BE49-F238E27FC236}">
                <a16:creationId xmlns:a16="http://schemas.microsoft.com/office/drawing/2014/main" id="{1CEC8EE4-C9C9-F90A-0A45-30BE12FF6280}"/>
              </a:ext>
            </a:extLst>
          </p:cNvPr>
          <p:cNvSpPr>
            <a:spLocks noGrp="1"/>
          </p:cNvSpPr>
          <p:nvPr>
            <p:ph type="title"/>
          </p:nvPr>
        </p:nvSpPr>
        <p:spPr/>
        <p:txBody>
          <a:bodyPr>
            <a:normAutofit fontScale="90000"/>
          </a:bodyPr>
          <a:lstStyle/>
          <a:p>
            <a:r>
              <a:rPr lang="en-US" dirty="0"/>
              <a:t>Mini-Batch GNN Execution Model</a:t>
            </a:r>
          </a:p>
        </p:txBody>
      </p:sp>
      <p:sp>
        <p:nvSpPr>
          <p:cNvPr id="6" name="Slide Number Placeholder 5">
            <a:extLst>
              <a:ext uri="{FF2B5EF4-FFF2-40B4-BE49-F238E27FC236}">
                <a16:creationId xmlns:a16="http://schemas.microsoft.com/office/drawing/2014/main" id="{7B24DB88-71F6-CAD6-EE9D-733579705191}"/>
              </a:ext>
            </a:extLst>
          </p:cNvPr>
          <p:cNvSpPr>
            <a:spLocks noGrp="1"/>
          </p:cNvSpPr>
          <p:nvPr>
            <p:ph type="sldNum" sz="quarter" idx="12"/>
          </p:nvPr>
        </p:nvSpPr>
        <p:spPr/>
        <p:txBody>
          <a:bodyPr/>
          <a:lstStyle/>
          <a:p>
            <a:fld id="{7B8E230A-344C-314A-99D7-8592764412A6}" type="slidenum">
              <a:rPr lang="en-US" smtClean="0"/>
              <a:t>71</a:t>
            </a:fld>
            <a:endParaRPr lang="en-US"/>
          </a:p>
        </p:txBody>
      </p:sp>
      <p:sp>
        <p:nvSpPr>
          <p:cNvPr id="7" name="Rounded Rectangle 6">
            <a:extLst>
              <a:ext uri="{FF2B5EF4-FFF2-40B4-BE49-F238E27FC236}">
                <a16:creationId xmlns:a16="http://schemas.microsoft.com/office/drawing/2014/main" id="{556447FD-5DA2-D513-E250-9A99D556758B}"/>
              </a:ext>
            </a:extLst>
          </p:cNvPr>
          <p:cNvSpPr/>
          <p:nvPr/>
        </p:nvSpPr>
        <p:spPr>
          <a:xfrm>
            <a:off x="3360702" y="3514819"/>
            <a:ext cx="2457026" cy="840722"/>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DFAD2A9-9E10-02E4-E0D7-501C2E804870}"/>
              </a:ext>
            </a:extLst>
          </p:cNvPr>
          <p:cNvSpPr/>
          <p:nvPr/>
        </p:nvSpPr>
        <p:spPr>
          <a:xfrm>
            <a:off x="6007681" y="3272429"/>
            <a:ext cx="2644687" cy="763072"/>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0C55B3BB-F7DD-98C4-EF83-CB8A889C5EBC}"/>
              </a:ext>
            </a:extLst>
          </p:cNvPr>
          <p:cNvSpPr>
            <a:spLocks noGrp="1"/>
          </p:cNvSpPr>
          <p:nvPr>
            <p:ph idx="1"/>
          </p:nvPr>
        </p:nvSpPr>
        <p:spPr>
          <a:xfrm>
            <a:off x="838200" y="1703705"/>
            <a:ext cx="10515600" cy="4351338"/>
          </a:xfrm>
        </p:spPr>
        <p:txBody>
          <a:bodyPr/>
          <a:lstStyle/>
          <a:p>
            <a:pPr marL="0" indent="0">
              <a:buNone/>
            </a:pPr>
            <a:r>
              <a:rPr lang="en-US" dirty="0" err="1"/>
              <a:t>Dorylus</a:t>
            </a:r>
            <a:r>
              <a:rPr lang="en-US" dirty="0"/>
              <a:t> [</a:t>
            </a:r>
            <a:r>
              <a:rPr lang="en-US" dirty="0">
                <a:solidFill>
                  <a:schemeClr val="accent2"/>
                </a:solidFill>
              </a:rPr>
              <a:t>OSDI’21</a:t>
            </a:r>
            <a:r>
              <a:rPr lang="en-US" dirty="0"/>
              <a:t>] abstracts dataflow graph in each forward layer. </a:t>
            </a:r>
          </a:p>
          <a:p>
            <a:endParaRPr lang="en-US" dirty="0"/>
          </a:p>
        </p:txBody>
      </p:sp>
    </p:spTree>
    <p:extLst>
      <p:ext uri="{BB962C8B-B14F-4D97-AF65-F5344CB8AC3E}">
        <p14:creationId xmlns:p14="http://schemas.microsoft.com/office/powerpoint/2010/main" val="3122612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C8EE4-C9C9-F90A-0A45-30BE12FF6280}"/>
              </a:ext>
            </a:extLst>
          </p:cNvPr>
          <p:cNvSpPr>
            <a:spLocks noGrp="1"/>
          </p:cNvSpPr>
          <p:nvPr>
            <p:ph type="title"/>
          </p:nvPr>
        </p:nvSpPr>
        <p:spPr/>
        <p:txBody>
          <a:bodyPr>
            <a:normAutofit fontScale="90000"/>
          </a:bodyPr>
          <a:lstStyle/>
          <a:p>
            <a:r>
              <a:rPr lang="en-US" dirty="0"/>
              <a:t>Mini-Batch GNN Execution Model</a:t>
            </a:r>
          </a:p>
        </p:txBody>
      </p:sp>
      <p:pic>
        <p:nvPicPr>
          <p:cNvPr id="4" name="Picture 3">
            <a:extLst>
              <a:ext uri="{FF2B5EF4-FFF2-40B4-BE49-F238E27FC236}">
                <a16:creationId xmlns:a16="http://schemas.microsoft.com/office/drawing/2014/main" id="{906253C5-B1E5-3365-B9EA-74D71F3D1313}"/>
              </a:ext>
            </a:extLst>
          </p:cNvPr>
          <p:cNvPicPr>
            <a:picLocks noChangeAspect="1"/>
          </p:cNvPicPr>
          <p:nvPr/>
        </p:nvPicPr>
        <p:blipFill>
          <a:blip r:embed="rId3"/>
          <a:stretch>
            <a:fillRect/>
          </a:stretch>
        </p:blipFill>
        <p:spPr>
          <a:xfrm>
            <a:off x="2950612" y="2259851"/>
            <a:ext cx="6290775" cy="4007291"/>
          </a:xfrm>
          <a:prstGeom prst="rect">
            <a:avLst/>
          </a:prstGeom>
        </p:spPr>
      </p:pic>
      <p:sp>
        <p:nvSpPr>
          <p:cNvPr id="5" name="TextBox 4">
            <a:extLst>
              <a:ext uri="{FF2B5EF4-FFF2-40B4-BE49-F238E27FC236}">
                <a16:creationId xmlns:a16="http://schemas.microsoft.com/office/drawing/2014/main" id="{C37BD452-50EB-3CAD-AD31-43258C420CE3}"/>
              </a:ext>
            </a:extLst>
          </p:cNvPr>
          <p:cNvSpPr txBox="1"/>
          <p:nvPr/>
        </p:nvSpPr>
        <p:spPr>
          <a:xfrm>
            <a:off x="4216884" y="6297373"/>
            <a:ext cx="3129511"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Dorylus</a:t>
            </a:r>
            <a:r>
              <a:rPr lang="en-US" dirty="0">
                <a:solidFill>
                  <a:schemeClr val="tx1">
                    <a:lumMod val="50000"/>
                    <a:lumOff val="50000"/>
                  </a:schemeClr>
                </a:solidFill>
              </a:rPr>
              <a:t> [OSDI’21]</a:t>
            </a:r>
          </a:p>
        </p:txBody>
      </p:sp>
      <p:sp>
        <p:nvSpPr>
          <p:cNvPr id="6" name="Slide Number Placeholder 5">
            <a:extLst>
              <a:ext uri="{FF2B5EF4-FFF2-40B4-BE49-F238E27FC236}">
                <a16:creationId xmlns:a16="http://schemas.microsoft.com/office/drawing/2014/main" id="{7B24DB88-71F6-CAD6-EE9D-733579705191}"/>
              </a:ext>
            </a:extLst>
          </p:cNvPr>
          <p:cNvSpPr>
            <a:spLocks noGrp="1"/>
          </p:cNvSpPr>
          <p:nvPr>
            <p:ph type="sldNum" sz="quarter" idx="12"/>
          </p:nvPr>
        </p:nvSpPr>
        <p:spPr/>
        <p:txBody>
          <a:bodyPr/>
          <a:lstStyle/>
          <a:p>
            <a:fld id="{7B8E230A-344C-314A-99D7-8592764412A6}" type="slidenum">
              <a:rPr lang="en-US" smtClean="0"/>
              <a:t>72</a:t>
            </a:fld>
            <a:endParaRPr lang="en-US"/>
          </a:p>
        </p:txBody>
      </p:sp>
      <p:sp>
        <p:nvSpPr>
          <p:cNvPr id="7" name="Rounded Rectangle 6">
            <a:extLst>
              <a:ext uri="{FF2B5EF4-FFF2-40B4-BE49-F238E27FC236}">
                <a16:creationId xmlns:a16="http://schemas.microsoft.com/office/drawing/2014/main" id="{2CB56AAD-46F7-B7CC-BA25-2A4E51C1D926}"/>
              </a:ext>
            </a:extLst>
          </p:cNvPr>
          <p:cNvSpPr/>
          <p:nvPr/>
        </p:nvSpPr>
        <p:spPr>
          <a:xfrm>
            <a:off x="3111815" y="4546807"/>
            <a:ext cx="2599969" cy="1343748"/>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A676711-037B-1678-F199-07E9EF848F6F}"/>
              </a:ext>
            </a:extLst>
          </p:cNvPr>
          <p:cNvSpPr/>
          <p:nvPr/>
        </p:nvSpPr>
        <p:spPr>
          <a:xfrm>
            <a:off x="5901568" y="4032363"/>
            <a:ext cx="2299478" cy="1436913"/>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8870633F-2391-626B-73C1-3815A77006AA}"/>
              </a:ext>
            </a:extLst>
          </p:cNvPr>
          <p:cNvSpPr>
            <a:spLocks noGrp="1"/>
          </p:cNvSpPr>
          <p:nvPr>
            <p:ph idx="1"/>
          </p:nvPr>
        </p:nvSpPr>
        <p:spPr>
          <a:xfrm>
            <a:off x="838200" y="1703705"/>
            <a:ext cx="10515600" cy="4351338"/>
          </a:xfrm>
        </p:spPr>
        <p:txBody>
          <a:bodyPr/>
          <a:lstStyle/>
          <a:p>
            <a:pPr marL="0" indent="0">
              <a:buNone/>
            </a:pPr>
            <a:r>
              <a:rPr lang="en-US" dirty="0" err="1"/>
              <a:t>Dorylus</a:t>
            </a:r>
            <a:r>
              <a:rPr lang="en-US" dirty="0"/>
              <a:t> [</a:t>
            </a:r>
            <a:r>
              <a:rPr lang="en-US" dirty="0">
                <a:solidFill>
                  <a:schemeClr val="accent2"/>
                </a:solidFill>
              </a:rPr>
              <a:t>OSDI’21</a:t>
            </a:r>
            <a:r>
              <a:rPr lang="en-US" dirty="0"/>
              <a:t>] abstracts dataflow graph in each forward layer. </a:t>
            </a:r>
          </a:p>
          <a:p>
            <a:endParaRPr lang="en-US" dirty="0"/>
          </a:p>
        </p:txBody>
      </p:sp>
    </p:spTree>
    <p:extLst>
      <p:ext uri="{BB962C8B-B14F-4D97-AF65-F5344CB8AC3E}">
        <p14:creationId xmlns:p14="http://schemas.microsoft.com/office/powerpoint/2010/main" val="215103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15376-C418-BCDD-8E7A-421CA5C68B3A}"/>
              </a:ext>
            </a:extLst>
          </p:cNvPr>
          <p:cNvSpPr>
            <a:spLocks noGrp="1"/>
          </p:cNvSpPr>
          <p:nvPr>
            <p:ph type="title"/>
          </p:nvPr>
        </p:nvSpPr>
        <p:spPr/>
        <p:txBody>
          <a:bodyPr>
            <a:normAutofit fontScale="90000"/>
          </a:bodyPr>
          <a:lstStyle/>
          <a:p>
            <a:r>
              <a:rPr lang="en-US" dirty="0"/>
              <a:t>Mini-Batch GNN Execution Model</a:t>
            </a:r>
          </a:p>
        </p:txBody>
      </p:sp>
      <p:sp>
        <p:nvSpPr>
          <p:cNvPr id="3" name="Content Placeholder 2">
            <a:extLst>
              <a:ext uri="{FF2B5EF4-FFF2-40B4-BE49-F238E27FC236}">
                <a16:creationId xmlns:a16="http://schemas.microsoft.com/office/drawing/2014/main" id="{B13F655A-3968-13C0-7EEE-BD0BF03CD964}"/>
              </a:ext>
            </a:extLst>
          </p:cNvPr>
          <p:cNvSpPr>
            <a:spLocks noGrp="1"/>
          </p:cNvSpPr>
          <p:nvPr>
            <p:ph idx="1"/>
          </p:nvPr>
        </p:nvSpPr>
        <p:spPr/>
        <p:txBody>
          <a:bodyPr>
            <a:normAutofit/>
          </a:bodyPr>
          <a:lstStyle/>
          <a:p>
            <a:r>
              <a:rPr lang="en-US" sz="3200" dirty="0" err="1"/>
              <a:t>Dorylus</a:t>
            </a:r>
            <a:r>
              <a:rPr lang="en-US" sz="3200" dirty="0"/>
              <a:t> [</a:t>
            </a:r>
            <a:r>
              <a:rPr lang="en-US" sz="3200" dirty="0">
                <a:solidFill>
                  <a:schemeClr val="accent2"/>
                </a:solidFill>
              </a:rPr>
              <a:t>OSDI’21</a:t>
            </a:r>
            <a:r>
              <a:rPr lang="en-US" sz="3200" dirty="0"/>
              <a:t>]</a:t>
            </a:r>
            <a:r>
              <a:rPr lang="zh-CN" altLang="en-US" sz="3200" dirty="0"/>
              <a:t> </a:t>
            </a:r>
            <a:r>
              <a:rPr lang="en-US" altLang="zh-CN" sz="3200" dirty="0"/>
              <a:t>splits each layer into individual tasks.</a:t>
            </a:r>
          </a:p>
        </p:txBody>
      </p:sp>
      <p:pic>
        <p:nvPicPr>
          <p:cNvPr id="4" name="Picture 3">
            <a:extLst>
              <a:ext uri="{FF2B5EF4-FFF2-40B4-BE49-F238E27FC236}">
                <a16:creationId xmlns:a16="http://schemas.microsoft.com/office/drawing/2014/main" id="{91229141-9888-1DF0-267D-74D2F0B0196A}"/>
              </a:ext>
            </a:extLst>
          </p:cNvPr>
          <p:cNvPicPr>
            <a:picLocks noChangeAspect="1"/>
          </p:cNvPicPr>
          <p:nvPr/>
        </p:nvPicPr>
        <p:blipFill>
          <a:blip r:embed="rId3"/>
          <a:stretch>
            <a:fillRect/>
          </a:stretch>
        </p:blipFill>
        <p:spPr>
          <a:xfrm>
            <a:off x="1352280" y="2414381"/>
            <a:ext cx="9365520" cy="3448734"/>
          </a:xfrm>
          <a:prstGeom prst="rect">
            <a:avLst/>
          </a:prstGeom>
        </p:spPr>
      </p:pic>
      <p:sp>
        <p:nvSpPr>
          <p:cNvPr id="5" name="TextBox 4">
            <a:extLst>
              <a:ext uri="{FF2B5EF4-FFF2-40B4-BE49-F238E27FC236}">
                <a16:creationId xmlns:a16="http://schemas.microsoft.com/office/drawing/2014/main" id="{89C75D44-F0D2-3A58-0146-529497BF03A5}"/>
              </a:ext>
            </a:extLst>
          </p:cNvPr>
          <p:cNvSpPr txBox="1"/>
          <p:nvPr/>
        </p:nvSpPr>
        <p:spPr>
          <a:xfrm>
            <a:off x="4470284" y="5944632"/>
            <a:ext cx="3129511"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Dorylus</a:t>
            </a:r>
            <a:r>
              <a:rPr lang="en-US" dirty="0">
                <a:solidFill>
                  <a:schemeClr val="tx1">
                    <a:lumMod val="50000"/>
                    <a:lumOff val="50000"/>
                  </a:schemeClr>
                </a:solidFill>
              </a:rPr>
              <a:t> [OSDI’21]</a:t>
            </a:r>
          </a:p>
        </p:txBody>
      </p:sp>
      <p:sp>
        <p:nvSpPr>
          <p:cNvPr id="6" name="Slide Number Placeholder 5">
            <a:extLst>
              <a:ext uri="{FF2B5EF4-FFF2-40B4-BE49-F238E27FC236}">
                <a16:creationId xmlns:a16="http://schemas.microsoft.com/office/drawing/2014/main" id="{3DFE48AC-8FFD-7B90-D4C2-49940E21ED0B}"/>
              </a:ext>
            </a:extLst>
          </p:cNvPr>
          <p:cNvSpPr>
            <a:spLocks noGrp="1"/>
          </p:cNvSpPr>
          <p:nvPr>
            <p:ph type="sldNum" sz="quarter" idx="12"/>
          </p:nvPr>
        </p:nvSpPr>
        <p:spPr/>
        <p:txBody>
          <a:bodyPr/>
          <a:lstStyle/>
          <a:p>
            <a:fld id="{7B8E230A-344C-314A-99D7-8592764412A6}" type="slidenum">
              <a:rPr lang="en-US" smtClean="0"/>
              <a:t>73</a:t>
            </a:fld>
            <a:endParaRPr lang="en-US"/>
          </a:p>
        </p:txBody>
      </p:sp>
    </p:spTree>
    <p:extLst>
      <p:ext uri="{BB962C8B-B14F-4D97-AF65-F5344CB8AC3E}">
        <p14:creationId xmlns:p14="http://schemas.microsoft.com/office/powerpoint/2010/main" val="263328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3CEE-D497-C73C-EAE8-D7A864D185CC}"/>
              </a:ext>
            </a:extLst>
          </p:cNvPr>
          <p:cNvSpPr>
            <a:spLocks noGrp="1"/>
          </p:cNvSpPr>
          <p:nvPr>
            <p:ph type="title"/>
          </p:nvPr>
        </p:nvSpPr>
        <p:spPr/>
        <p:txBody>
          <a:bodyPr>
            <a:normAutofit fontScale="90000"/>
          </a:bodyPr>
          <a:lstStyle/>
          <a:p>
            <a:r>
              <a:rPr lang="en-US" dirty="0"/>
              <a:t>Mini-Batch GNN Execution Model</a:t>
            </a:r>
          </a:p>
        </p:txBody>
      </p:sp>
      <p:sp>
        <p:nvSpPr>
          <p:cNvPr id="3" name="Content Placeholder 2">
            <a:extLst>
              <a:ext uri="{FF2B5EF4-FFF2-40B4-BE49-F238E27FC236}">
                <a16:creationId xmlns:a16="http://schemas.microsoft.com/office/drawing/2014/main" id="{F16557AE-5A2C-1C0E-DA0F-83B5A9837414}"/>
              </a:ext>
            </a:extLst>
          </p:cNvPr>
          <p:cNvSpPr>
            <a:spLocks noGrp="1"/>
          </p:cNvSpPr>
          <p:nvPr>
            <p:ph idx="1"/>
          </p:nvPr>
        </p:nvSpPr>
        <p:spPr/>
        <p:txBody>
          <a:bodyPr/>
          <a:lstStyle/>
          <a:p>
            <a:r>
              <a:rPr lang="en-US" dirty="0" err="1"/>
              <a:t>Dorylus</a:t>
            </a:r>
            <a:r>
              <a:rPr lang="en-US" dirty="0"/>
              <a:t> [</a:t>
            </a:r>
            <a:r>
              <a:rPr lang="en-US" dirty="0">
                <a:solidFill>
                  <a:schemeClr val="accent2"/>
                </a:solidFill>
              </a:rPr>
              <a:t>OSDI’21</a:t>
            </a:r>
            <a:r>
              <a:rPr lang="en-US" dirty="0"/>
              <a:t>] pipelines these tasks using task queues.</a:t>
            </a:r>
          </a:p>
          <a:p>
            <a:r>
              <a:rPr lang="en-US" dirty="0"/>
              <a:t>Tasks are executed by </a:t>
            </a:r>
            <a:r>
              <a:rPr lang="en-US" dirty="0">
                <a:solidFill>
                  <a:srgbClr val="C00000"/>
                </a:solidFill>
              </a:rPr>
              <a:t>CPU threads</a:t>
            </a:r>
            <a:r>
              <a:rPr lang="en-US" dirty="0"/>
              <a:t> and </a:t>
            </a:r>
            <a:r>
              <a:rPr lang="en-US" dirty="0">
                <a:solidFill>
                  <a:srgbClr val="C00000"/>
                </a:solidFill>
              </a:rPr>
              <a:t>serverless threads</a:t>
            </a:r>
            <a:r>
              <a:rPr lang="en-US" dirty="0"/>
              <a:t>.</a:t>
            </a:r>
          </a:p>
          <a:p>
            <a:endParaRPr lang="en-US" dirty="0"/>
          </a:p>
        </p:txBody>
      </p:sp>
      <p:pic>
        <p:nvPicPr>
          <p:cNvPr id="4" name="Picture 3">
            <a:extLst>
              <a:ext uri="{FF2B5EF4-FFF2-40B4-BE49-F238E27FC236}">
                <a16:creationId xmlns:a16="http://schemas.microsoft.com/office/drawing/2014/main" id="{BEE6FA11-FE43-4DA3-613E-74C30982FD17}"/>
              </a:ext>
            </a:extLst>
          </p:cNvPr>
          <p:cNvPicPr>
            <a:picLocks noChangeAspect="1"/>
          </p:cNvPicPr>
          <p:nvPr/>
        </p:nvPicPr>
        <p:blipFill>
          <a:blip r:embed="rId3"/>
          <a:stretch>
            <a:fillRect/>
          </a:stretch>
        </p:blipFill>
        <p:spPr>
          <a:xfrm>
            <a:off x="2613276" y="3022601"/>
            <a:ext cx="7226300" cy="3086100"/>
          </a:xfrm>
          <a:prstGeom prst="rect">
            <a:avLst/>
          </a:prstGeom>
        </p:spPr>
      </p:pic>
      <p:sp>
        <p:nvSpPr>
          <p:cNvPr id="5" name="TextBox 4">
            <a:extLst>
              <a:ext uri="{FF2B5EF4-FFF2-40B4-BE49-F238E27FC236}">
                <a16:creationId xmlns:a16="http://schemas.microsoft.com/office/drawing/2014/main" id="{1C722E4A-BE9E-5B84-F9F0-107B50F6C271}"/>
              </a:ext>
            </a:extLst>
          </p:cNvPr>
          <p:cNvSpPr txBox="1"/>
          <p:nvPr/>
        </p:nvSpPr>
        <p:spPr>
          <a:xfrm>
            <a:off x="4530582" y="6055281"/>
            <a:ext cx="3129511"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Dorylus</a:t>
            </a:r>
            <a:r>
              <a:rPr lang="en-US" dirty="0">
                <a:solidFill>
                  <a:schemeClr val="tx1">
                    <a:lumMod val="50000"/>
                    <a:lumOff val="50000"/>
                  </a:schemeClr>
                </a:solidFill>
              </a:rPr>
              <a:t> [OSDI’21]</a:t>
            </a:r>
          </a:p>
        </p:txBody>
      </p:sp>
      <p:sp>
        <p:nvSpPr>
          <p:cNvPr id="6" name="Left Arrow 5">
            <a:extLst>
              <a:ext uri="{FF2B5EF4-FFF2-40B4-BE49-F238E27FC236}">
                <a16:creationId xmlns:a16="http://schemas.microsoft.com/office/drawing/2014/main" id="{90898379-06BB-4D77-B10A-2D7151A7959E}"/>
              </a:ext>
            </a:extLst>
          </p:cNvPr>
          <p:cNvSpPr/>
          <p:nvPr/>
        </p:nvSpPr>
        <p:spPr>
          <a:xfrm>
            <a:off x="8581368" y="4482717"/>
            <a:ext cx="651642" cy="493986"/>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a:extLst>
              <a:ext uri="{FF2B5EF4-FFF2-40B4-BE49-F238E27FC236}">
                <a16:creationId xmlns:a16="http://schemas.microsoft.com/office/drawing/2014/main" id="{279F2232-3B92-B2BA-3EAC-9D42F2B475C8}"/>
              </a:ext>
            </a:extLst>
          </p:cNvPr>
          <p:cNvSpPr/>
          <p:nvPr/>
        </p:nvSpPr>
        <p:spPr>
          <a:xfrm>
            <a:off x="4445548" y="4513101"/>
            <a:ext cx="651642" cy="493986"/>
          </a:xfrm>
          <a:prstGeom prst="lef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0141D154-E7BD-5700-3A63-BC21B5ABD599}"/>
              </a:ext>
            </a:extLst>
          </p:cNvPr>
          <p:cNvSpPr>
            <a:spLocks noGrp="1"/>
          </p:cNvSpPr>
          <p:nvPr>
            <p:ph type="sldNum" sz="quarter" idx="12"/>
          </p:nvPr>
        </p:nvSpPr>
        <p:spPr/>
        <p:txBody>
          <a:bodyPr/>
          <a:lstStyle/>
          <a:p>
            <a:fld id="{7B8E230A-344C-314A-99D7-8592764412A6}" type="slidenum">
              <a:rPr lang="en-US" smtClean="0"/>
              <a:t>74</a:t>
            </a:fld>
            <a:endParaRPr lang="en-US"/>
          </a:p>
        </p:txBody>
      </p:sp>
    </p:spTree>
    <p:extLst>
      <p:ext uri="{BB962C8B-B14F-4D97-AF65-F5344CB8AC3E}">
        <p14:creationId xmlns:p14="http://schemas.microsoft.com/office/powerpoint/2010/main" val="68442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B950E-3F49-25A3-F646-6C56F21064F5}"/>
              </a:ext>
            </a:extLst>
          </p:cNvPr>
          <p:cNvSpPr>
            <a:spLocks noGrp="1"/>
          </p:cNvSpPr>
          <p:nvPr>
            <p:ph type="title"/>
          </p:nvPr>
        </p:nvSpPr>
        <p:spPr/>
        <p:txBody>
          <a:bodyPr>
            <a:normAutofit fontScale="90000"/>
          </a:bodyPr>
          <a:lstStyle/>
          <a:p>
            <a:r>
              <a:rPr lang="en-US" dirty="0"/>
              <a:t>Full-Graph GNN Execution Model</a:t>
            </a:r>
          </a:p>
        </p:txBody>
      </p:sp>
      <p:sp>
        <p:nvSpPr>
          <p:cNvPr id="3" name="Content Placeholder 2">
            <a:extLst>
              <a:ext uri="{FF2B5EF4-FFF2-40B4-BE49-F238E27FC236}">
                <a16:creationId xmlns:a16="http://schemas.microsoft.com/office/drawing/2014/main" id="{20190B4A-5351-C7CE-397C-7610CAA37E39}"/>
              </a:ext>
            </a:extLst>
          </p:cNvPr>
          <p:cNvSpPr>
            <a:spLocks noGrp="1"/>
          </p:cNvSpPr>
          <p:nvPr>
            <p:ph idx="1"/>
          </p:nvPr>
        </p:nvSpPr>
        <p:spPr>
          <a:xfrm>
            <a:off x="838200" y="1578543"/>
            <a:ext cx="10515600" cy="1796737"/>
          </a:xfrm>
        </p:spPr>
        <p:txBody>
          <a:bodyPr/>
          <a:lstStyle/>
          <a:p>
            <a:pPr marL="0" indent="0">
              <a:buNone/>
            </a:pPr>
            <a:r>
              <a:rPr lang="en-US" dirty="0" err="1"/>
              <a:t>NeutronStar</a:t>
            </a:r>
            <a:r>
              <a:rPr lang="en-US" dirty="0"/>
              <a:t> [</a:t>
            </a:r>
            <a:r>
              <a:rPr lang="en-US" dirty="0">
                <a:solidFill>
                  <a:schemeClr val="accent2"/>
                </a:solidFill>
              </a:rPr>
              <a:t>SIGMOD’22</a:t>
            </a:r>
            <a:r>
              <a:rPr lang="en-US" dirty="0"/>
              <a:t>] summarizes 2 paradigms of solving vertex dependencies: </a:t>
            </a:r>
            <a:r>
              <a:rPr lang="en-US" dirty="0" err="1"/>
              <a:t>DepCache</a:t>
            </a:r>
            <a:r>
              <a:rPr lang="en-US" dirty="0"/>
              <a:t> &amp; </a:t>
            </a:r>
            <a:r>
              <a:rPr lang="en-US" dirty="0" err="1"/>
              <a:t>DepComm</a:t>
            </a:r>
            <a:r>
              <a:rPr lang="en-US" dirty="0"/>
              <a:t>.</a:t>
            </a:r>
          </a:p>
        </p:txBody>
      </p:sp>
      <p:sp>
        <p:nvSpPr>
          <p:cNvPr id="43" name="Slide Number Placeholder 42">
            <a:extLst>
              <a:ext uri="{FF2B5EF4-FFF2-40B4-BE49-F238E27FC236}">
                <a16:creationId xmlns:a16="http://schemas.microsoft.com/office/drawing/2014/main" id="{220CB302-A7AB-2000-1D81-7D0DEBE9069E}"/>
              </a:ext>
            </a:extLst>
          </p:cNvPr>
          <p:cNvSpPr>
            <a:spLocks noGrp="1"/>
          </p:cNvSpPr>
          <p:nvPr>
            <p:ph type="sldNum" sz="quarter" idx="12"/>
          </p:nvPr>
        </p:nvSpPr>
        <p:spPr/>
        <p:txBody>
          <a:bodyPr/>
          <a:lstStyle/>
          <a:p>
            <a:fld id="{7B8E230A-344C-314A-99D7-8592764412A6}" type="slidenum">
              <a:rPr lang="en-US" smtClean="0"/>
              <a:t>75</a:t>
            </a:fld>
            <a:endParaRPr lang="en-US"/>
          </a:p>
        </p:txBody>
      </p:sp>
    </p:spTree>
    <p:extLst>
      <p:ext uri="{BB962C8B-B14F-4D97-AF65-F5344CB8AC3E}">
        <p14:creationId xmlns:p14="http://schemas.microsoft.com/office/powerpoint/2010/main" val="44262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B950E-3F49-25A3-F646-6C56F21064F5}"/>
              </a:ext>
            </a:extLst>
          </p:cNvPr>
          <p:cNvSpPr>
            <a:spLocks noGrp="1"/>
          </p:cNvSpPr>
          <p:nvPr>
            <p:ph type="title"/>
          </p:nvPr>
        </p:nvSpPr>
        <p:spPr/>
        <p:txBody>
          <a:bodyPr>
            <a:normAutofit fontScale="90000"/>
          </a:bodyPr>
          <a:lstStyle/>
          <a:p>
            <a:r>
              <a:rPr lang="en-US" dirty="0"/>
              <a:t>Full-Graph GNN Execution Model</a:t>
            </a:r>
          </a:p>
        </p:txBody>
      </p:sp>
      <p:sp>
        <p:nvSpPr>
          <p:cNvPr id="3" name="Content Placeholder 2">
            <a:extLst>
              <a:ext uri="{FF2B5EF4-FFF2-40B4-BE49-F238E27FC236}">
                <a16:creationId xmlns:a16="http://schemas.microsoft.com/office/drawing/2014/main" id="{20190B4A-5351-C7CE-397C-7610CAA37E39}"/>
              </a:ext>
            </a:extLst>
          </p:cNvPr>
          <p:cNvSpPr>
            <a:spLocks noGrp="1"/>
          </p:cNvSpPr>
          <p:nvPr>
            <p:ph idx="1"/>
          </p:nvPr>
        </p:nvSpPr>
        <p:spPr>
          <a:xfrm>
            <a:off x="838200" y="1578543"/>
            <a:ext cx="10515600" cy="1796737"/>
          </a:xfrm>
        </p:spPr>
        <p:txBody>
          <a:bodyPr/>
          <a:lstStyle/>
          <a:p>
            <a:pPr marL="0" indent="0">
              <a:buNone/>
            </a:pPr>
            <a:r>
              <a:rPr lang="en-US" dirty="0" err="1"/>
              <a:t>NeutronStar</a:t>
            </a:r>
            <a:r>
              <a:rPr lang="en-US" dirty="0"/>
              <a:t> [</a:t>
            </a:r>
            <a:r>
              <a:rPr lang="en-US" dirty="0">
                <a:solidFill>
                  <a:schemeClr val="accent2"/>
                </a:solidFill>
              </a:rPr>
              <a:t>SIGMOD’22</a:t>
            </a:r>
            <a:r>
              <a:rPr lang="en-US" dirty="0"/>
              <a:t>] summarizes 2 paradigms of solving vertex dependencies: </a:t>
            </a:r>
            <a:r>
              <a:rPr lang="en-US" dirty="0" err="1"/>
              <a:t>DepCache</a:t>
            </a:r>
            <a:r>
              <a:rPr lang="en-US" dirty="0"/>
              <a:t> &amp; </a:t>
            </a:r>
            <a:r>
              <a:rPr lang="en-US" dirty="0" err="1"/>
              <a:t>DepComm</a:t>
            </a:r>
            <a:r>
              <a:rPr lang="en-US" dirty="0"/>
              <a:t>.</a:t>
            </a:r>
          </a:p>
          <a:p>
            <a:pPr>
              <a:buFont typeface="Wingdings" pitchFamily="2" charset="2"/>
              <a:buChar char="Ø"/>
            </a:pPr>
            <a:r>
              <a:rPr lang="en-US" dirty="0"/>
              <a:t> </a:t>
            </a:r>
            <a:r>
              <a:rPr lang="en-US" dirty="0" err="1"/>
              <a:t>DepCache</a:t>
            </a:r>
            <a:endParaRPr lang="en-US" dirty="0"/>
          </a:p>
        </p:txBody>
      </p:sp>
      <p:grpSp>
        <p:nvGrpSpPr>
          <p:cNvPr id="4" name="Group 3">
            <a:extLst>
              <a:ext uri="{FF2B5EF4-FFF2-40B4-BE49-F238E27FC236}">
                <a16:creationId xmlns:a16="http://schemas.microsoft.com/office/drawing/2014/main" id="{5C491EFF-E457-C547-C676-D40E26CC9EEA}"/>
              </a:ext>
            </a:extLst>
          </p:cNvPr>
          <p:cNvGrpSpPr/>
          <p:nvPr/>
        </p:nvGrpSpPr>
        <p:grpSpPr>
          <a:xfrm>
            <a:off x="4770395" y="5700637"/>
            <a:ext cx="374073" cy="379724"/>
            <a:chOff x="4810991" y="2421082"/>
            <a:chExt cx="374073" cy="379724"/>
          </a:xfrm>
          <a:noFill/>
        </p:grpSpPr>
        <p:sp>
          <p:nvSpPr>
            <p:cNvPr id="5" name="Oval 4">
              <a:extLst>
                <a:ext uri="{FF2B5EF4-FFF2-40B4-BE49-F238E27FC236}">
                  <a16:creationId xmlns:a16="http://schemas.microsoft.com/office/drawing/2014/main" id="{BDE4DD0A-C271-D07C-263B-B34FE450DE98}"/>
                </a:ext>
              </a:extLst>
            </p:cNvPr>
            <p:cNvSpPr/>
            <p:nvPr/>
          </p:nvSpPr>
          <p:spPr>
            <a:xfrm>
              <a:off x="4810991" y="2421082"/>
              <a:ext cx="374073" cy="37407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0C6891C-1329-1EF0-2C54-23AE7DB0EC7D}"/>
                </a:ext>
              </a:extLst>
            </p:cNvPr>
            <p:cNvSpPr txBox="1"/>
            <p:nvPr/>
          </p:nvSpPr>
          <p:spPr>
            <a:xfrm>
              <a:off x="4843978" y="2431474"/>
              <a:ext cx="308098" cy="369332"/>
            </a:xfrm>
            <a:prstGeom prst="rect">
              <a:avLst/>
            </a:prstGeom>
            <a:grpFill/>
          </p:spPr>
          <p:txBody>
            <a:bodyPr wrap="none" rtlCol="0">
              <a:spAutoFit/>
            </a:bodyPr>
            <a:lstStyle/>
            <a:p>
              <a:r>
                <a:rPr lang="en-US" dirty="0"/>
                <a:t>1</a:t>
              </a:r>
            </a:p>
          </p:txBody>
        </p:sp>
      </p:grpSp>
      <p:grpSp>
        <p:nvGrpSpPr>
          <p:cNvPr id="7" name="Group 6">
            <a:extLst>
              <a:ext uri="{FF2B5EF4-FFF2-40B4-BE49-F238E27FC236}">
                <a16:creationId xmlns:a16="http://schemas.microsoft.com/office/drawing/2014/main" id="{CAFF91E4-BDBF-C76E-48BE-37C728551F23}"/>
              </a:ext>
            </a:extLst>
          </p:cNvPr>
          <p:cNvGrpSpPr/>
          <p:nvPr/>
        </p:nvGrpSpPr>
        <p:grpSpPr>
          <a:xfrm>
            <a:off x="1186760" y="3724305"/>
            <a:ext cx="374073" cy="379724"/>
            <a:chOff x="4810991" y="2421082"/>
            <a:chExt cx="374073" cy="379724"/>
          </a:xfrm>
        </p:grpSpPr>
        <p:sp>
          <p:nvSpPr>
            <p:cNvPr id="8" name="Oval 7">
              <a:extLst>
                <a:ext uri="{FF2B5EF4-FFF2-40B4-BE49-F238E27FC236}">
                  <a16:creationId xmlns:a16="http://schemas.microsoft.com/office/drawing/2014/main" id="{AD116E97-9156-DF48-F5D5-CE52A472DCC9}"/>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34664E3-D6BC-FC69-1ADD-241DE99EA626}"/>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p:grpSp>
        <p:nvGrpSpPr>
          <p:cNvPr id="10" name="Group 9">
            <a:extLst>
              <a:ext uri="{FF2B5EF4-FFF2-40B4-BE49-F238E27FC236}">
                <a16:creationId xmlns:a16="http://schemas.microsoft.com/office/drawing/2014/main" id="{22136EE7-2A0B-E3F4-6ACA-05BC358BA3B0}"/>
              </a:ext>
            </a:extLst>
          </p:cNvPr>
          <p:cNvGrpSpPr/>
          <p:nvPr/>
        </p:nvGrpSpPr>
        <p:grpSpPr>
          <a:xfrm>
            <a:off x="1169607" y="4828772"/>
            <a:ext cx="374073" cy="379724"/>
            <a:chOff x="4810991" y="2421082"/>
            <a:chExt cx="374073" cy="379724"/>
          </a:xfrm>
        </p:grpSpPr>
        <p:sp>
          <p:nvSpPr>
            <p:cNvPr id="11" name="Oval 10">
              <a:extLst>
                <a:ext uri="{FF2B5EF4-FFF2-40B4-BE49-F238E27FC236}">
                  <a16:creationId xmlns:a16="http://schemas.microsoft.com/office/drawing/2014/main" id="{CD9FE474-7DF5-4FFA-B3D4-954E2F237DD4}"/>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ACEEB1-B528-6CE7-3435-78EF7FFC4B51}"/>
                </a:ext>
              </a:extLst>
            </p:cNvPr>
            <p:cNvSpPr txBox="1"/>
            <p:nvPr/>
          </p:nvSpPr>
          <p:spPr>
            <a:xfrm>
              <a:off x="4843978" y="2431474"/>
              <a:ext cx="308098" cy="369332"/>
            </a:xfrm>
            <a:prstGeom prst="rect">
              <a:avLst/>
            </a:prstGeom>
            <a:noFill/>
          </p:spPr>
          <p:txBody>
            <a:bodyPr wrap="none" rtlCol="0">
              <a:spAutoFit/>
            </a:bodyPr>
            <a:lstStyle/>
            <a:p>
              <a:r>
                <a:rPr lang="en-US" dirty="0"/>
                <a:t>0</a:t>
              </a:r>
            </a:p>
          </p:txBody>
        </p:sp>
      </p:grpSp>
      <p:grpSp>
        <p:nvGrpSpPr>
          <p:cNvPr id="13" name="Group 12">
            <a:extLst>
              <a:ext uri="{FF2B5EF4-FFF2-40B4-BE49-F238E27FC236}">
                <a16:creationId xmlns:a16="http://schemas.microsoft.com/office/drawing/2014/main" id="{87BEF6E8-E835-61A3-AC2D-7A625B8D27DF}"/>
              </a:ext>
            </a:extLst>
          </p:cNvPr>
          <p:cNvGrpSpPr/>
          <p:nvPr/>
        </p:nvGrpSpPr>
        <p:grpSpPr>
          <a:xfrm>
            <a:off x="2471769" y="3718654"/>
            <a:ext cx="374073" cy="379724"/>
            <a:chOff x="4810991" y="2421082"/>
            <a:chExt cx="374073" cy="379724"/>
          </a:xfrm>
        </p:grpSpPr>
        <p:sp>
          <p:nvSpPr>
            <p:cNvPr id="14" name="Oval 13">
              <a:extLst>
                <a:ext uri="{FF2B5EF4-FFF2-40B4-BE49-F238E27FC236}">
                  <a16:creationId xmlns:a16="http://schemas.microsoft.com/office/drawing/2014/main" id="{E5572ACB-9F21-3876-CF58-99F302569756}"/>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639D63-19F1-CE0F-32BB-82D34DAA32FD}"/>
                </a:ext>
              </a:extLst>
            </p:cNvPr>
            <p:cNvSpPr txBox="1"/>
            <p:nvPr/>
          </p:nvSpPr>
          <p:spPr>
            <a:xfrm>
              <a:off x="4843978" y="2431474"/>
              <a:ext cx="308098" cy="369332"/>
            </a:xfrm>
            <a:prstGeom prst="rect">
              <a:avLst/>
            </a:prstGeom>
            <a:noFill/>
          </p:spPr>
          <p:txBody>
            <a:bodyPr wrap="none" rtlCol="0">
              <a:spAutoFit/>
            </a:bodyPr>
            <a:lstStyle/>
            <a:p>
              <a:r>
                <a:rPr lang="en-US" dirty="0"/>
                <a:t>3</a:t>
              </a:r>
            </a:p>
          </p:txBody>
        </p:sp>
      </p:grpSp>
      <p:grpSp>
        <p:nvGrpSpPr>
          <p:cNvPr id="16" name="Group 15">
            <a:extLst>
              <a:ext uri="{FF2B5EF4-FFF2-40B4-BE49-F238E27FC236}">
                <a16:creationId xmlns:a16="http://schemas.microsoft.com/office/drawing/2014/main" id="{4D933B95-9499-7608-0E60-C10CC76A4062}"/>
              </a:ext>
            </a:extLst>
          </p:cNvPr>
          <p:cNvGrpSpPr/>
          <p:nvPr/>
        </p:nvGrpSpPr>
        <p:grpSpPr>
          <a:xfrm>
            <a:off x="2471769" y="4817470"/>
            <a:ext cx="374073" cy="379724"/>
            <a:chOff x="4810991" y="2421082"/>
            <a:chExt cx="374073" cy="379724"/>
          </a:xfrm>
        </p:grpSpPr>
        <p:sp>
          <p:nvSpPr>
            <p:cNvPr id="17" name="Oval 16">
              <a:extLst>
                <a:ext uri="{FF2B5EF4-FFF2-40B4-BE49-F238E27FC236}">
                  <a16:creationId xmlns:a16="http://schemas.microsoft.com/office/drawing/2014/main" id="{13075396-404D-7AA7-9718-BF0290BBB590}"/>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8FC6F90-9310-15D4-AEAF-A26878EE31B5}"/>
                </a:ext>
              </a:extLst>
            </p:cNvPr>
            <p:cNvSpPr txBox="1"/>
            <p:nvPr/>
          </p:nvSpPr>
          <p:spPr>
            <a:xfrm>
              <a:off x="4843978" y="2431474"/>
              <a:ext cx="308098" cy="369332"/>
            </a:xfrm>
            <a:prstGeom prst="rect">
              <a:avLst/>
            </a:prstGeom>
            <a:noFill/>
          </p:spPr>
          <p:txBody>
            <a:bodyPr wrap="none" rtlCol="0">
              <a:spAutoFit/>
            </a:bodyPr>
            <a:lstStyle/>
            <a:p>
              <a:r>
                <a:rPr lang="en-US" dirty="0"/>
                <a:t>1</a:t>
              </a:r>
            </a:p>
          </p:txBody>
        </p:sp>
      </p:grpSp>
      <p:cxnSp>
        <p:nvCxnSpPr>
          <p:cNvPr id="19" name="Straight Arrow Connector 18">
            <a:extLst>
              <a:ext uri="{FF2B5EF4-FFF2-40B4-BE49-F238E27FC236}">
                <a16:creationId xmlns:a16="http://schemas.microsoft.com/office/drawing/2014/main" id="{15416725-5892-909C-E9CA-BDE678B9E3F5}"/>
              </a:ext>
            </a:extLst>
          </p:cNvPr>
          <p:cNvCxnSpPr>
            <a:cxnSpLocks/>
            <a:stCxn id="8" idx="6"/>
            <a:endCxn id="14" idx="2"/>
          </p:cNvCxnSpPr>
          <p:nvPr/>
        </p:nvCxnSpPr>
        <p:spPr>
          <a:xfrm flipV="1">
            <a:off x="1560833" y="3905691"/>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B14451D-588B-941B-6488-F9973285A7C9}"/>
              </a:ext>
            </a:extLst>
          </p:cNvPr>
          <p:cNvCxnSpPr>
            <a:cxnSpLocks/>
          </p:cNvCxnSpPr>
          <p:nvPr/>
        </p:nvCxnSpPr>
        <p:spPr>
          <a:xfrm flipV="1">
            <a:off x="1544340" y="5012528"/>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D5B4144F-2148-BEB4-AF8A-5F17E97BC096}"/>
              </a:ext>
            </a:extLst>
          </p:cNvPr>
          <p:cNvCxnSpPr>
            <a:cxnSpLocks/>
          </p:cNvCxnSpPr>
          <p:nvPr/>
        </p:nvCxnSpPr>
        <p:spPr>
          <a:xfrm flipV="1">
            <a:off x="1356643" y="4104029"/>
            <a:ext cx="0" cy="708452"/>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DA7BAF0-FF12-80E8-29FF-822C4F6A1E5D}"/>
              </a:ext>
            </a:extLst>
          </p:cNvPr>
          <p:cNvCxnSpPr>
            <a:cxnSpLocks/>
          </p:cNvCxnSpPr>
          <p:nvPr/>
        </p:nvCxnSpPr>
        <p:spPr>
          <a:xfrm flipH="1" flipV="1">
            <a:off x="1508878" y="4046423"/>
            <a:ext cx="999341" cy="792741"/>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24" name="Group 23">
            <a:extLst>
              <a:ext uri="{FF2B5EF4-FFF2-40B4-BE49-F238E27FC236}">
                <a16:creationId xmlns:a16="http://schemas.microsoft.com/office/drawing/2014/main" id="{14C03869-D268-0A55-E335-D8E49850CDA5}"/>
              </a:ext>
            </a:extLst>
          </p:cNvPr>
          <p:cNvGrpSpPr/>
          <p:nvPr/>
        </p:nvGrpSpPr>
        <p:grpSpPr>
          <a:xfrm>
            <a:off x="4770396" y="6182731"/>
            <a:ext cx="374073" cy="379724"/>
            <a:chOff x="4810991" y="2421082"/>
            <a:chExt cx="374073" cy="379724"/>
          </a:xfrm>
        </p:grpSpPr>
        <p:sp>
          <p:nvSpPr>
            <p:cNvPr id="25" name="Oval 24">
              <a:extLst>
                <a:ext uri="{FF2B5EF4-FFF2-40B4-BE49-F238E27FC236}">
                  <a16:creationId xmlns:a16="http://schemas.microsoft.com/office/drawing/2014/main" id="{A8873302-5537-78F3-B6C2-C90EFBFFAF7B}"/>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BD1065D9-3147-D0C5-F104-6141CA218C1B}"/>
                </a:ext>
              </a:extLst>
            </p:cNvPr>
            <p:cNvSpPr txBox="1"/>
            <p:nvPr/>
          </p:nvSpPr>
          <p:spPr>
            <a:xfrm>
              <a:off x="4843978" y="2431474"/>
              <a:ext cx="308098" cy="369332"/>
            </a:xfrm>
            <a:prstGeom prst="rect">
              <a:avLst/>
            </a:prstGeom>
            <a:noFill/>
          </p:spPr>
          <p:txBody>
            <a:bodyPr wrap="none" rtlCol="0">
              <a:spAutoFit/>
            </a:bodyPr>
            <a:lstStyle/>
            <a:p>
              <a:r>
                <a:rPr lang="en-US" altLang="zh-CN" dirty="0"/>
                <a:t>0</a:t>
              </a:r>
              <a:endParaRPr lang="en-US" dirty="0"/>
            </a:p>
          </p:txBody>
        </p:sp>
      </p:grpSp>
      <p:grpSp>
        <p:nvGrpSpPr>
          <p:cNvPr id="28" name="Group 27">
            <a:extLst>
              <a:ext uri="{FF2B5EF4-FFF2-40B4-BE49-F238E27FC236}">
                <a16:creationId xmlns:a16="http://schemas.microsoft.com/office/drawing/2014/main" id="{ABD9DA80-25C1-273E-5E23-4BA11ACFE2DE}"/>
              </a:ext>
            </a:extLst>
          </p:cNvPr>
          <p:cNvGrpSpPr/>
          <p:nvPr/>
        </p:nvGrpSpPr>
        <p:grpSpPr>
          <a:xfrm>
            <a:off x="5782332" y="6224503"/>
            <a:ext cx="374073" cy="379724"/>
            <a:chOff x="4810991" y="2421082"/>
            <a:chExt cx="374073" cy="379724"/>
          </a:xfrm>
        </p:grpSpPr>
        <p:sp>
          <p:nvSpPr>
            <p:cNvPr id="29" name="Oval 28">
              <a:extLst>
                <a:ext uri="{FF2B5EF4-FFF2-40B4-BE49-F238E27FC236}">
                  <a16:creationId xmlns:a16="http://schemas.microsoft.com/office/drawing/2014/main" id="{B1E0B725-50B2-D113-6BF2-699A88E623A3}"/>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C63C6E55-B037-D85B-B304-04CA51A5DD61}"/>
                </a:ext>
              </a:extLst>
            </p:cNvPr>
            <p:cNvSpPr txBox="1"/>
            <p:nvPr/>
          </p:nvSpPr>
          <p:spPr>
            <a:xfrm>
              <a:off x="4843978" y="2431474"/>
              <a:ext cx="308098" cy="369332"/>
            </a:xfrm>
            <a:prstGeom prst="rect">
              <a:avLst/>
            </a:prstGeom>
            <a:noFill/>
          </p:spPr>
          <p:txBody>
            <a:bodyPr wrap="none" rtlCol="0">
              <a:spAutoFit/>
            </a:bodyPr>
            <a:lstStyle/>
            <a:p>
              <a:r>
                <a:rPr lang="en-US" altLang="zh-CN" dirty="0"/>
                <a:t>0</a:t>
              </a:r>
              <a:endParaRPr lang="en-US" dirty="0"/>
            </a:p>
          </p:txBody>
        </p:sp>
      </p:grpSp>
      <p:grpSp>
        <p:nvGrpSpPr>
          <p:cNvPr id="31" name="Group 30">
            <a:extLst>
              <a:ext uri="{FF2B5EF4-FFF2-40B4-BE49-F238E27FC236}">
                <a16:creationId xmlns:a16="http://schemas.microsoft.com/office/drawing/2014/main" id="{706CE3D4-7E9B-384F-436E-3AB78F4EAC00}"/>
              </a:ext>
            </a:extLst>
          </p:cNvPr>
          <p:cNvGrpSpPr/>
          <p:nvPr/>
        </p:nvGrpSpPr>
        <p:grpSpPr>
          <a:xfrm>
            <a:off x="5782332" y="5633651"/>
            <a:ext cx="374073" cy="379724"/>
            <a:chOff x="4810991" y="2421082"/>
            <a:chExt cx="374073" cy="379724"/>
          </a:xfrm>
        </p:grpSpPr>
        <p:sp>
          <p:nvSpPr>
            <p:cNvPr id="32" name="Oval 31">
              <a:extLst>
                <a:ext uri="{FF2B5EF4-FFF2-40B4-BE49-F238E27FC236}">
                  <a16:creationId xmlns:a16="http://schemas.microsoft.com/office/drawing/2014/main" id="{6C30D2F3-C177-9AF8-E0BB-7CB125F0F4C1}"/>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B27CB53-C575-B512-E050-97496888CC68}"/>
                </a:ext>
              </a:extLst>
            </p:cNvPr>
            <p:cNvSpPr txBox="1"/>
            <p:nvPr/>
          </p:nvSpPr>
          <p:spPr>
            <a:xfrm>
              <a:off x="4843978" y="2431474"/>
              <a:ext cx="308098" cy="369332"/>
            </a:xfrm>
            <a:prstGeom prst="rect">
              <a:avLst/>
            </a:prstGeom>
            <a:noFill/>
          </p:spPr>
          <p:txBody>
            <a:bodyPr wrap="none" rtlCol="0">
              <a:spAutoFit/>
            </a:bodyPr>
            <a:lstStyle/>
            <a:p>
              <a:r>
                <a:rPr lang="en-US" altLang="zh-CN" dirty="0"/>
                <a:t>1</a:t>
              </a:r>
              <a:endParaRPr lang="en-US" dirty="0"/>
            </a:p>
          </p:txBody>
        </p:sp>
      </p:grpSp>
      <p:grpSp>
        <p:nvGrpSpPr>
          <p:cNvPr id="34" name="Group 33">
            <a:extLst>
              <a:ext uri="{FF2B5EF4-FFF2-40B4-BE49-F238E27FC236}">
                <a16:creationId xmlns:a16="http://schemas.microsoft.com/office/drawing/2014/main" id="{FF9DC5F1-3541-854C-0F19-780BBB8A1F06}"/>
              </a:ext>
            </a:extLst>
          </p:cNvPr>
          <p:cNvGrpSpPr/>
          <p:nvPr/>
        </p:nvGrpSpPr>
        <p:grpSpPr>
          <a:xfrm>
            <a:off x="6782873" y="6224503"/>
            <a:ext cx="374073" cy="379724"/>
            <a:chOff x="4810991" y="2421082"/>
            <a:chExt cx="374073" cy="379724"/>
          </a:xfrm>
        </p:grpSpPr>
        <p:sp>
          <p:nvSpPr>
            <p:cNvPr id="35" name="Oval 34">
              <a:extLst>
                <a:ext uri="{FF2B5EF4-FFF2-40B4-BE49-F238E27FC236}">
                  <a16:creationId xmlns:a16="http://schemas.microsoft.com/office/drawing/2014/main" id="{716FADFA-1325-DEB0-7AE9-E7E5C65B1FA4}"/>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5F6DD6CE-97D8-A36B-F858-21938F117CD1}"/>
                </a:ext>
              </a:extLst>
            </p:cNvPr>
            <p:cNvSpPr txBox="1"/>
            <p:nvPr/>
          </p:nvSpPr>
          <p:spPr>
            <a:xfrm>
              <a:off x="4843978" y="2431474"/>
              <a:ext cx="308098" cy="369332"/>
            </a:xfrm>
            <a:prstGeom prst="rect">
              <a:avLst/>
            </a:prstGeom>
            <a:noFill/>
          </p:spPr>
          <p:txBody>
            <a:bodyPr wrap="none" rtlCol="0">
              <a:spAutoFit/>
            </a:bodyPr>
            <a:lstStyle/>
            <a:p>
              <a:r>
                <a:rPr lang="en-US" altLang="zh-CN" dirty="0"/>
                <a:t>0</a:t>
              </a:r>
              <a:endParaRPr lang="en-US" dirty="0"/>
            </a:p>
          </p:txBody>
        </p:sp>
      </p:grpSp>
      <p:grpSp>
        <p:nvGrpSpPr>
          <p:cNvPr id="37" name="Group 36">
            <a:extLst>
              <a:ext uri="{FF2B5EF4-FFF2-40B4-BE49-F238E27FC236}">
                <a16:creationId xmlns:a16="http://schemas.microsoft.com/office/drawing/2014/main" id="{3F5A92B3-D693-3A5D-6EDF-519B66D65A60}"/>
              </a:ext>
            </a:extLst>
          </p:cNvPr>
          <p:cNvGrpSpPr/>
          <p:nvPr/>
        </p:nvGrpSpPr>
        <p:grpSpPr>
          <a:xfrm>
            <a:off x="6775132" y="5615488"/>
            <a:ext cx="374073" cy="379724"/>
            <a:chOff x="4810991" y="2421082"/>
            <a:chExt cx="374073" cy="379724"/>
          </a:xfrm>
        </p:grpSpPr>
        <p:sp>
          <p:nvSpPr>
            <p:cNvPr id="38" name="Oval 37">
              <a:extLst>
                <a:ext uri="{FF2B5EF4-FFF2-40B4-BE49-F238E27FC236}">
                  <a16:creationId xmlns:a16="http://schemas.microsoft.com/office/drawing/2014/main" id="{4455001C-7606-55BB-EBBC-EBAEF7227763}"/>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E21B56D5-0F9D-0CC8-C458-78B820A55314}"/>
                </a:ext>
              </a:extLst>
            </p:cNvPr>
            <p:cNvSpPr txBox="1"/>
            <p:nvPr/>
          </p:nvSpPr>
          <p:spPr>
            <a:xfrm>
              <a:off x="4843978" y="2431474"/>
              <a:ext cx="308098" cy="369332"/>
            </a:xfrm>
            <a:prstGeom prst="rect">
              <a:avLst/>
            </a:prstGeom>
            <a:noFill/>
          </p:spPr>
          <p:txBody>
            <a:bodyPr wrap="none" rtlCol="0">
              <a:spAutoFit/>
            </a:bodyPr>
            <a:lstStyle/>
            <a:p>
              <a:r>
                <a:rPr lang="en-US" altLang="zh-CN" dirty="0"/>
                <a:t>1</a:t>
              </a:r>
              <a:endParaRPr lang="en-US" dirty="0"/>
            </a:p>
          </p:txBody>
        </p:sp>
      </p:grpSp>
      <p:grpSp>
        <p:nvGrpSpPr>
          <p:cNvPr id="142" name="Group 141">
            <a:extLst>
              <a:ext uri="{FF2B5EF4-FFF2-40B4-BE49-F238E27FC236}">
                <a16:creationId xmlns:a16="http://schemas.microsoft.com/office/drawing/2014/main" id="{45EB75E9-5584-A8E6-C509-04E90C944221}"/>
              </a:ext>
            </a:extLst>
          </p:cNvPr>
          <p:cNvGrpSpPr/>
          <p:nvPr/>
        </p:nvGrpSpPr>
        <p:grpSpPr>
          <a:xfrm>
            <a:off x="4770394" y="4685839"/>
            <a:ext cx="374073" cy="379724"/>
            <a:chOff x="4770394" y="4868546"/>
            <a:chExt cx="374073" cy="379724"/>
          </a:xfrm>
        </p:grpSpPr>
        <p:sp>
          <p:nvSpPr>
            <p:cNvPr id="41" name="Oval 40">
              <a:extLst>
                <a:ext uri="{FF2B5EF4-FFF2-40B4-BE49-F238E27FC236}">
                  <a16:creationId xmlns:a16="http://schemas.microsoft.com/office/drawing/2014/main" id="{9AE50E55-30E8-D81A-CC05-989E59A71163}"/>
                </a:ext>
              </a:extLst>
            </p:cNvPr>
            <p:cNvSpPr/>
            <p:nvPr/>
          </p:nvSpPr>
          <p:spPr>
            <a:xfrm>
              <a:off x="4770394" y="4868546"/>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2" name="TextBox 41">
              <a:extLst>
                <a:ext uri="{FF2B5EF4-FFF2-40B4-BE49-F238E27FC236}">
                  <a16:creationId xmlns:a16="http://schemas.microsoft.com/office/drawing/2014/main" id="{0D9B355A-99B1-C146-074F-63FF7E362A40}"/>
                </a:ext>
              </a:extLst>
            </p:cNvPr>
            <p:cNvSpPr txBox="1"/>
            <p:nvPr/>
          </p:nvSpPr>
          <p:spPr>
            <a:xfrm>
              <a:off x="4803381" y="4878938"/>
              <a:ext cx="308098" cy="369332"/>
            </a:xfrm>
            <a:prstGeom prst="rect">
              <a:avLst/>
            </a:prstGeom>
            <a:noFill/>
          </p:spPr>
          <p:txBody>
            <a:bodyPr wrap="none" rtlCol="0">
              <a:spAutoFit/>
            </a:bodyPr>
            <a:lstStyle/>
            <a:p>
              <a:r>
                <a:rPr lang="en-US" altLang="zh-CN" dirty="0">
                  <a:solidFill>
                    <a:schemeClr val="accent2"/>
                  </a:solidFill>
                </a:rPr>
                <a:t>3</a:t>
              </a:r>
              <a:endParaRPr lang="en-US" dirty="0">
                <a:solidFill>
                  <a:schemeClr val="accent2"/>
                </a:solidFill>
              </a:endParaRPr>
            </a:p>
          </p:txBody>
        </p:sp>
      </p:grpSp>
      <p:grpSp>
        <p:nvGrpSpPr>
          <p:cNvPr id="143" name="Group 142">
            <a:extLst>
              <a:ext uri="{FF2B5EF4-FFF2-40B4-BE49-F238E27FC236}">
                <a16:creationId xmlns:a16="http://schemas.microsoft.com/office/drawing/2014/main" id="{E8BAED4A-C6AA-25EF-DE90-421CDB3D4CFD}"/>
              </a:ext>
            </a:extLst>
          </p:cNvPr>
          <p:cNvGrpSpPr/>
          <p:nvPr/>
        </p:nvGrpSpPr>
        <p:grpSpPr>
          <a:xfrm>
            <a:off x="4770394" y="5195242"/>
            <a:ext cx="374073" cy="379724"/>
            <a:chOff x="4770394" y="5377949"/>
            <a:chExt cx="374073" cy="379724"/>
          </a:xfrm>
        </p:grpSpPr>
        <p:sp>
          <p:nvSpPr>
            <p:cNvPr id="44" name="Oval 43">
              <a:extLst>
                <a:ext uri="{FF2B5EF4-FFF2-40B4-BE49-F238E27FC236}">
                  <a16:creationId xmlns:a16="http://schemas.microsoft.com/office/drawing/2014/main" id="{A63A232E-1185-A1F7-21FA-83E56AF85B04}"/>
                </a:ext>
              </a:extLst>
            </p:cNvPr>
            <p:cNvSpPr/>
            <p:nvPr/>
          </p:nvSpPr>
          <p:spPr>
            <a:xfrm>
              <a:off x="4770394" y="5377949"/>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5" name="TextBox 44">
              <a:extLst>
                <a:ext uri="{FF2B5EF4-FFF2-40B4-BE49-F238E27FC236}">
                  <a16:creationId xmlns:a16="http://schemas.microsoft.com/office/drawing/2014/main" id="{7F800524-D404-785A-EDB5-5007401BAAFB}"/>
                </a:ext>
              </a:extLst>
            </p:cNvPr>
            <p:cNvSpPr txBox="1"/>
            <p:nvPr/>
          </p:nvSpPr>
          <p:spPr>
            <a:xfrm>
              <a:off x="4803381" y="5388341"/>
              <a:ext cx="308098" cy="369332"/>
            </a:xfrm>
            <a:prstGeom prst="rect">
              <a:avLst/>
            </a:prstGeom>
            <a:noFill/>
          </p:spPr>
          <p:txBody>
            <a:bodyPr wrap="none" rtlCol="0">
              <a:spAutoFit/>
            </a:bodyPr>
            <a:lstStyle/>
            <a:p>
              <a:r>
                <a:rPr lang="en-US" altLang="zh-CN" dirty="0">
                  <a:solidFill>
                    <a:schemeClr val="accent2"/>
                  </a:solidFill>
                </a:rPr>
                <a:t>2</a:t>
              </a:r>
              <a:endParaRPr lang="en-US" dirty="0">
                <a:solidFill>
                  <a:schemeClr val="accent2"/>
                </a:solidFill>
              </a:endParaRPr>
            </a:p>
          </p:txBody>
        </p:sp>
      </p:grpSp>
      <p:cxnSp>
        <p:nvCxnSpPr>
          <p:cNvPr id="47" name="Straight Arrow Connector 46">
            <a:extLst>
              <a:ext uri="{FF2B5EF4-FFF2-40B4-BE49-F238E27FC236}">
                <a16:creationId xmlns:a16="http://schemas.microsoft.com/office/drawing/2014/main" id="{064895BD-080F-DD41-307B-5915DB2F9D95}"/>
              </a:ext>
            </a:extLst>
          </p:cNvPr>
          <p:cNvCxnSpPr>
            <a:cxnSpLocks/>
            <a:endCxn id="32" idx="2"/>
          </p:cNvCxnSpPr>
          <p:nvPr/>
        </p:nvCxnSpPr>
        <p:spPr>
          <a:xfrm>
            <a:off x="5138928" y="4928789"/>
            <a:ext cx="643404" cy="8918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5C5A5DCE-DA78-60F2-4A0B-6E1BF0E384C6}"/>
              </a:ext>
            </a:extLst>
          </p:cNvPr>
          <p:cNvCxnSpPr>
            <a:cxnSpLocks/>
            <a:endCxn id="29" idx="2"/>
          </p:cNvCxnSpPr>
          <p:nvPr/>
        </p:nvCxnSpPr>
        <p:spPr>
          <a:xfrm>
            <a:off x="5160960" y="5885033"/>
            <a:ext cx="621372" cy="5265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BA528A0-64DD-BEB7-D896-FFA1FE3D87C5}"/>
              </a:ext>
            </a:extLst>
          </p:cNvPr>
          <p:cNvCxnSpPr>
            <a:cxnSpLocks/>
            <a:endCxn id="32" idx="2"/>
          </p:cNvCxnSpPr>
          <p:nvPr/>
        </p:nvCxnSpPr>
        <p:spPr>
          <a:xfrm flipV="1">
            <a:off x="5151422" y="5820688"/>
            <a:ext cx="630910" cy="5694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92163E91-F575-473A-C8D5-4731D8DEB9D8}"/>
              </a:ext>
            </a:extLst>
          </p:cNvPr>
          <p:cNvCxnSpPr>
            <a:cxnSpLocks/>
          </p:cNvCxnSpPr>
          <p:nvPr/>
        </p:nvCxnSpPr>
        <p:spPr>
          <a:xfrm flipV="1">
            <a:off x="6155517" y="5799882"/>
            <a:ext cx="621373" cy="6083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7E0B428E-478A-53BA-DCCD-61C5D7B5ACF2}"/>
              </a:ext>
            </a:extLst>
          </p:cNvPr>
          <p:cNvCxnSpPr>
            <a:cxnSpLocks/>
          </p:cNvCxnSpPr>
          <p:nvPr/>
        </p:nvCxnSpPr>
        <p:spPr>
          <a:xfrm>
            <a:off x="6163468" y="5851760"/>
            <a:ext cx="621372" cy="5265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41" name="Group 140">
            <a:extLst>
              <a:ext uri="{FF2B5EF4-FFF2-40B4-BE49-F238E27FC236}">
                <a16:creationId xmlns:a16="http://schemas.microsoft.com/office/drawing/2014/main" id="{4C20AACB-0390-EB22-35A5-D77758F403FF}"/>
              </a:ext>
            </a:extLst>
          </p:cNvPr>
          <p:cNvGrpSpPr/>
          <p:nvPr/>
        </p:nvGrpSpPr>
        <p:grpSpPr>
          <a:xfrm>
            <a:off x="5782332" y="4714578"/>
            <a:ext cx="374073" cy="379724"/>
            <a:chOff x="5782332" y="4897285"/>
            <a:chExt cx="374073" cy="379724"/>
          </a:xfrm>
        </p:grpSpPr>
        <p:sp>
          <p:nvSpPr>
            <p:cNvPr id="54" name="Oval 53">
              <a:extLst>
                <a:ext uri="{FF2B5EF4-FFF2-40B4-BE49-F238E27FC236}">
                  <a16:creationId xmlns:a16="http://schemas.microsoft.com/office/drawing/2014/main" id="{B233F163-BA7F-CEDA-1ADA-92435D7C1946}"/>
                </a:ext>
              </a:extLst>
            </p:cNvPr>
            <p:cNvSpPr/>
            <p:nvPr/>
          </p:nvSpPr>
          <p:spPr>
            <a:xfrm>
              <a:off x="5782332" y="4897285"/>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55" name="TextBox 54">
              <a:extLst>
                <a:ext uri="{FF2B5EF4-FFF2-40B4-BE49-F238E27FC236}">
                  <a16:creationId xmlns:a16="http://schemas.microsoft.com/office/drawing/2014/main" id="{3288B53D-E979-DFC0-1859-B4F2294634AF}"/>
                </a:ext>
              </a:extLst>
            </p:cNvPr>
            <p:cNvSpPr txBox="1"/>
            <p:nvPr/>
          </p:nvSpPr>
          <p:spPr>
            <a:xfrm>
              <a:off x="5815319" y="4907677"/>
              <a:ext cx="308098" cy="369332"/>
            </a:xfrm>
            <a:prstGeom prst="rect">
              <a:avLst/>
            </a:prstGeom>
            <a:noFill/>
          </p:spPr>
          <p:txBody>
            <a:bodyPr wrap="none" rtlCol="0">
              <a:spAutoFit/>
            </a:bodyPr>
            <a:lstStyle/>
            <a:p>
              <a:r>
                <a:rPr lang="en-US" altLang="zh-CN" dirty="0">
                  <a:solidFill>
                    <a:schemeClr val="accent2"/>
                  </a:solidFill>
                </a:rPr>
                <a:t>3</a:t>
              </a:r>
              <a:endParaRPr lang="en-US" dirty="0">
                <a:solidFill>
                  <a:schemeClr val="accent2"/>
                </a:solidFill>
              </a:endParaRPr>
            </a:p>
          </p:txBody>
        </p:sp>
      </p:grpSp>
      <p:cxnSp>
        <p:nvCxnSpPr>
          <p:cNvPr id="56" name="Straight Arrow Connector 55">
            <a:extLst>
              <a:ext uri="{FF2B5EF4-FFF2-40B4-BE49-F238E27FC236}">
                <a16:creationId xmlns:a16="http://schemas.microsoft.com/office/drawing/2014/main" id="{2DB2DD27-7D21-BE43-C021-3AE7635C2C6F}"/>
              </a:ext>
            </a:extLst>
          </p:cNvPr>
          <p:cNvCxnSpPr>
            <a:cxnSpLocks/>
            <a:endCxn id="38" idx="2"/>
          </p:cNvCxnSpPr>
          <p:nvPr/>
        </p:nvCxnSpPr>
        <p:spPr>
          <a:xfrm>
            <a:off x="6153912" y="4992797"/>
            <a:ext cx="621220" cy="80972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8516AB4-553E-2CC0-AD84-DE4BE7CD5443}"/>
              </a:ext>
            </a:extLst>
          </p:cNvPr>
          <p:cNvCxnSpPr>
            <a:cxnSpLocks/>
          </p:cNvCxnSpPr>
          <p:nvPr/>
        </p:nvCxnSpPr>
        <p:spPr>
          <a:xfrm>
            <a:off x="3184676" y="4609858"/>
            <a:ext cx="4439806" cy="0"/>
          </a:xfrm>
          <a:prstGeom prst="line">
            <a:avLst/>
          </a:prstGeom>
          <a:ln>
            <a:solidFill>
              <a:schemeClr val="tx1">
                <a:lumMod val="75000"/>
                <a:lumOff val="2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C4A150DA-60A8-4BD9-CF70-1E17865367AE}"/>
              </a:ext>
            </a:extLst>
          </p:cNvPr>
          <p:cNvSpPr txBox="1"/>
          <p:nvPr/>
        </p:nvSpPr>
        <p:spPr>
          <a:xfrm>
            <a:off x="3206673" y="5444067"/>
            <a:ext cx="1253035" cy="369332"/>
          </a:xfrm>
          <a:prstGeom prst="rect">
            <a:avLst/>
          </a:prstGeom>
          <a:noFill/>
        </p:spPr>
        <p:txBody>
          <a:bodyPr wrap="none" rtlCol="0">
            <a:spAutoFit/>
          </a:bodyPr>
          <a:lstStyle/>
          <a:p>
            <a:r>
              <a:rPr lang="en-US" b="1" dirty="0"/>
              <a:t>Partition 0</a:t>
            </a:r>
          </a:p>
        </p:txBody>
      </p:sp>
      <p:cxnSp>
        <p:nvCxnSpPr>
          <p:cNvPr id="62" name="Straight Arrow Connector 61">
            <a:extLst>
              <a:ext uri="{FF2B5EF4-FFF2-40B4-BE49-F238E27FC236}">
                <a16:creationId xmlns:a16="http://schemas.microsoft.com/office/drawing/2014/main" id="{C5C1F9A6-5B42-C662-8C33-B97B29BC0700}"/>
              </a:ext>
            </a:extLst>
          </p:cNvPr>
          <p:cNvCxnSpPr>
            <a:cxnSpLocks/>
          </p:cNvCxnSpPr>
          <p:nvPr/>
        </p:nvCxnSpPr>
        <p:spPr>
          <a:xfrm flipV="1">
            <a:off x="5157216" y="4965365"/>
            <a:ext cx="649224" cy="41148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3F70C06-C201-D46E-D43B-FEB05556EB4D}"/>
              </a:ext>
            </a:extLst>
          </p:cNvPr>
          <p:cNvSpPr txBox="1"/>
          <p:nvPr/>
        </p:nvSpPr>
        <p:spPr>
          <a:xfrm>
            <a:off x="3206673" y="3070323"/>
            <a:ext cx="1253035" cy="369332"/>
          </a:xfrm>
          <a:prstGeom prst="rect">
            <a:avLst/>
          </a:prstGeom>
          <a:noFill/>
        </p:spPr>
        <p:txBody>
          <a:bodyPr wrap="none" rtlCol="0">
            <a:spAutoFit/>
          </a:bodyPr>
          <a:lstStyle/>
          <a:p>
            <a:r>
              <a:rPr lang="en-US" b="1" dirty="0"/>
              <a:t>Partition 1</a:t>
            </a:r>
          </a:p>
        </p:txBody>
      </p:sp>
      <p:grpSp>
        <p:nvGrpSpPr>
          <p:cNvPr id="150" name="Group 149">
            <a:extLst>
              <a:ext uri="{FF2B5EF4-FFF2-40B4-BE49-F238E27FC236}">
                <a16:creationId xmlns:a16="http://schemas.microsoft.com/office/drawing/2014/main" id="{0530633A-4777-914D-3A95-05C69C33C480}"/>
              </a:ext>
            </a:extLst>
          </p:cNvPr>
          <p:cNvGrpSpPr/>
          <p:nvPr/>
        </p:nvGrpSpPr>
        <p:grpSpPr>
          <a:xfrm>
            <a:off x="4765429" y="3622369"/>
            <a:ext cx="374073" cy="379724"/>
            <a:chOff x="4765429" y="3805076"/>
            <a:chExt cx="374073" cy="379724"/>
          </a:xfrm>
        </p:grpSpPr>
        <p:sp>
          <p:nvSpPr>
            <p:cNvPr id="84" name="Oval 83">
              <a:extLst>
                <a:ext uri="{FF2B5EF4-FFF2-40B4-BE49-F238E27FC236}">
                  <a16:creationId xmlns:a16="http://schemas.microsoft.com/office/drawing/2014/main" id="{4EFEA663-0726-8BD4-0F80-C8899C576A4F}"/>
                </a:ext>
              </a:extLst>
            </p:cNvPr>
            <p:cNvSpPr/>
            <p:nvPr/>
          </p:nvSpPr>
          <p:spPr>
            <a:xfrm>
              <a:off x="4765429" y="3805076"/>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2D21F7EC-B6CF-24C0-FE96-F95D12CF767E}"/>
                </a:ext>
              </a:extLst>
            </p:cNvPr>
            <p:cNvSpPr txBox="1"/>
            <p:nvPr/>
          </p:nvSpPr>
          <p:spPr>
            <a:xfrm>
              <a:off x="4798416" y="3815468"/>
              <a:ext cx="308098" cy="369332"/>
            </a:xfrm>
            <a:prstGeom prst="rect">
              <a:avLst/>
            </a:prstGeom>
            <a:noFill/>
          </p:spPr>
          <p:txBody>
            <a:bodyPr wrap="none" rtlCol="0">
              <a:spAutoFit/>
            </a:bodyPr>
            <a:lstStyle/>
            <a:p>
              <a:r>
                <a:rPr lang="en-US" dirty="0">
                  <a:solidFill>
                    <a:schemeClr val="accent2"/>
                  </a:solidFill>
                </a:rPr>
                <a:t>1</a:t>
              </a:r>
            </a:p>
          </p:txBody>
        </p:sp>
      </p:grpSp>
      <p:grpSp>
        <p:nvGrpSpPr>
          <p:cNvPr id="151" name="Group 150">
            <a:extLst>
              <a:ext uri="{FF2B5EF4-FFF2-40B4-BE49-F238E27FC236}">
                <a16:creationId xmlns:a16="http://schemas.microsoft.com/office/drawing/2014/main" id="{6B729D4A-ECC6-8197-DEA4-C173920DD0C5}"/>
              </a:ext>
            </a:extLst>
          </p:cNvPr>
          <p:cNvGrpSpPr/>
          <p:nvPr/>
        </p:nvGrpSpPr>
        <p:grpSpPr>
          <a:xfrm>
            <a:off x="4765430" y="4104463"/>
            <a:ext cx="374073" cy="379724"/>
            <a:chOff x="4765430" y="4287170"/>
            <a:chExt cx="374073" cy="379724"/>
          </a:xfrm>
        </p:grpSpPr>
        <p:sp>
          <p:nvSpPr>
            <p:cNvPr id="87" name="Oval 86">
              <a:extLst>
                <a:ext uri="{FF2B5EF4-FFF2-40B4-BE49-F238E27FC236}">
                  <a16:creationId xmlns:a16="http://schemas.microsoft.com/office/drawing/2014/main" id="{E2CC78AC-33F0-D6ED-E3AD-29A7F7B7F723}"/>
                </a:ext>
              </a:extLst>
            </p:cNvPr>
            <p:cNvSpPr/>
            <p:nvPr/>
          </p:nvSpPr>
          <p:spPr>
            <a:xfrm>
              <a:off x="4765430" y="4287170"/>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F136D78B-8A1A-AEF3-1B37-E141AA9CAB4D}"/>
                </a:ext>
              </a:extLst>
            </p:cNvPr>
            <p:cNvSpPr txBox="1"/>
            <p:nvPr/>
          </p:nvSpPr>
          <p:spPr>
            <a:xfrm>
              <a:off x="4798417" y="4297562"/>
              <a:ext cx="308098" cy="369332"/>
            </a:xfrm>
            <a:prstGeom prst="rect">
              <a:avLst/>
            </a:prstGeom>
            <a:noFill/>
          </p:spPr>
          <p:txBody>
            <a:bodyPr wrap="none" rtlCol="0">
              <a:spAutoFit/>
            </a:bodyPr>
            <a:lstStyle/>
            <a:p>
              <a:r>
                <a:rPr lang="en-US" altLang="zh-CN" dirty="0">
                  <a:solidFill>
                    <a:schemeClr val="accent2"/>
                  </a:solidFill>
                </a:rPr>
                <a:t>0</a:t>
              </a:r>
              <a:endParaRPr lang="en-US" dirty="0">
                <a:solidFill>
                  <a:schemeClr val="accent2"/>
                </a:solidFill>
              </a:endParaRPr>
            </a:p>
          </p:txBody>
        </p:sp>
      </p:grpSp>
      <p:grpSp>
        <p:nvGrpSpPr>
          <p:cNvPr id="148" name="Group 147">
            <a:extLst>
              <a:ext uri="{FF2B5EF4-FFF2-40B4-BE49-F238E27FC236}">
                <a16:creationId xmlns:a16="http://schemas.microsoft.com/office/drawing/2014/main" id="{244627CA-EE48-DE85-8A38-4DCBF996E407}"/>
              </a:ext>
            </a:extLst>
          </p:cNvPr>
          <p:cNvGrpSpPr/>
          <p:nvPr/>
        </p:nvGrpSpPr>
        <p:grpSpPr>
          <a:xfrm>
            <a:off x="4765428" y="2607571"/>
            <a:ext cx="374073" cy="379724"/>
            <a:chOff x="4765428" y="2790278"/>
            <a:chExt cx="374073" cy="379724"/>
          </a:xfrm>
        </p:grpSpPr>
        <p:sp>
          <p:nvSpPr>
            <p:cNvPr id="89" name="Oval 88">
              <a:extLst>
                <a:ext uri="{FF2B5EF4-FFF2-40B4-BE49-F238E27FC236}">
                  <a16:creationId xmlns:a16="http://schemas.microsoft.com/office/drawing/2014/main" id="{C6894C9A-09AB-89B6-9290-4B1B342FB3AD}"/>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90" name="TextBox 89">
              <a:extLst>
                <a:ext uri="{FF2B5EF4-FFF2-40B4-BE49-F238E27FC236}">
                  <a16:creationId xmlns:a16="http://schemas.microsoft.com/office/drawing/2014/main" id="{853BFDA4-6444-BD05-DE68-F9DEA6074E98}"/>
                </a:ext>
              </a:extLst>
            </p:cNvPr>
            <p:cNvSpPr txBox="1"/>
            <p:nvPr/>
          </p:nvSpPr>
          <p:spPr>
            <a:xfrm>
              <a:off x="4798415" y="2800670"/>
              <a:ext cx="308098" cy="369332"/>
            </a:xfrm>
            <a:prstGeom prst="rect">
              <a:avLst/>
            </a:prstGeom>
            <a:noFill/>
          </p:spPr>
          <p:txBody>
            <a:bodyPr wrap="none" rtlCol="0">
              <a:spAutoFit/>
            </a:bodyPr>
            <a:lstStyle/>
            <a:p>
              <a:r>
                <a:rPr lang="en-US" altLang="zh-CN" dirty="0"/>
                <a:t>3</a:t>
              </a:r>
              <a:endParaRPr lang="en-US" dirty="0"/>
            </a:p>
          </p:txBody>
        </p:sp>
      </p:grpSp>
      <p:grpSp>
        <p:nvGrpSpPr>
          <p:cNvPr id="149" name="Group 148">
            <a:extLst>
              <a:ext uri="{FF2B5EF4-FFF2-40B4-BE49-F238E27FC236}">
                <a16:creationId xmlns:a16="http://schemas.microsoft.com/office/drawing/2014/main" id="{5CDF2DAD-46EE-9F96-38A7-CB3D81219B8C}"/>
              </a:ext>
            </a:extLst>
          </p:cNvPr>
          <p:cNvGrpSpPr/>
          <p:nvPr/>
        </p:nvGrpSpPr>
        <p:grpSpPr>
          <a:xfrm>
            <a:off x="4765428" y="3116974"/>
            <a:ext cx="374073" cy="379724"/>
            <a:chOff x="4765428" y="3299681"/>
            <a:chExt cx="374073" cy="379724"/>
          </a:xfrm>
        </p:grpSpPr>
        <p:sp>
          <p:nvSpPr>
            <p:cNvPr id="91" name="Oval 90">
              <a:extLst>
                <a:ext uri="{FF2B5EF4-FFF2-40B4-BE49-F238E27FC236}">
                  <a16:creationId xmlns:a16="http://schemas.microsoft.com/office/drawing/2014/main" id="{13E8844E-9A04-021F-932E-0B27AB907492}"/>
                </a:ext>
              </a:extLst>
            </p:cNvPr>
            <p:cNvSpPr/>
            <p:nvPr/>
          </p:nvSpPr>
          <p:spPr>
            <a:xfrm>
              <a:off x="4765428" y="3299681"/>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92" name="TextBox 91">
              <a:extLst>
                <a:ext uri="{FF2B5EF4-FFF2-40B4-BE49-F238E27FC236}">
                  <a16:creationId xmlns:a16="http://schemas.microsoft.com/office/drawing/2014/main" id="{391D0E07-C63E-0BF0-C076-B5FFEB5FDAF9}"/>
                </a:ext>
              </a:extLst>
            </p:cNvPr>
            <p:cNvSpPr txBox="1"/>
            <p:nvPr/>
          </p:nvSpPr>
          <p:spPr>
            <a:xfrm>
              <a:off x="4798415" y="3310073"/>
              <a:ext cx="308098" cy="369332"/>
            </a:xfrm>
            <a:prstGeom prst="rect">
              <a:avLst/>
            </a:prstGeom>
            <a:noFill/>
          </p:spPr>
          <p:txBody>
            <a:bodyPr wrap="none" rtlCol="0">
              <a:spAutoFit/>
            </a:bodyPr>
            <a:lstStyle/>
            <a:p>
              <a:r>
                <a:rPr lang="en-US" altLang="zh-CN" dirty="0"/>
                <a:t>2</a:t>
              </a:r>
              <a:endParaRPr lang="en-US" dirty="0"/>
            </a:p>
          </p:txBody>
        </p:sp>
      </p:grpSp>
      <p:grpSp>
        <p:nvGrpSpPr>
          <p:cNvPr id="145" name="Group 144">
            <a:extLst>
              <a:ext uri="{FF2B5EF4-FFF2-40B4-BE49-F238E27FC236}">
                <a16:creationId xmlns:a16="http://schemas.microsoft.com/office/drawing/2014/main" id="{2FB97986-518F-3942-E8B5-241EE4542F97}"/>
              </a:ext>
            </a:extLst>
          </p:cNvPr>
          <p:cNvGrpSpPr/>
          <p:nvPr/>
        </p:nvGrpSpPr>
        <p:grpSpPr>
          <a:xfrm>
            <a:off x="5815318" y="3630960"/>
            <a:ext cx="374073" cy="379724"/>
            <a:chOff x="5815318" y="3813667"/>
            <a:chExt cx="374073" cy="379724"/>
          </a:xfrm>
        </p:grpSpPr>
        <p:sp>
          <p:nvSpPr>
            <p:cNvPr id="94" name="Oval 93">
              <a:extLst>
                <a:ext uri="{FF2B5EF4-FFF2-40B4-BE49-F238E27FC236}">
                  <a16:creationId xmlns:a16="http://schemas.microsoft.com/office/drawing/2014/main" id="{377883BB-2DC7-22DB-7F78-14E3060EC9A8}"/>
                </a:ext>
              </a:extLst>
            </p:cNvPr>
            <p:cNvSpPr/>
            <p:nvPr/>
          </p:nvSpPr>
          <p:spPr>
            <a:xfrm>
              <a:off x="5815318" y="3813667"/>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4CBD6EB0-3BB6-2D4A-7C35-943978971BF6}"/>
                </a:ext>
              </a:extLst>
            </p:cNvPr>
            <p:cNvSpPr txBox="1"/>
            <p:nvPr/>
          </p:nvSpPr>
          <p:spPr>
            <a:xfrm>
              <a:off x="5848305" y="3824059"/>
              <a:ext cx="308098" cy="369332"/>
            </a:xfrm>
            <a:prstGeom prst="rect">
              <a:avLst/>
            </a:prstGeom>
            <a:noFill/>
          </p:spPr>
          <p:txBody>
            <a:bodyPr wrap="none" rtlCol="0">
              <a:spAutoFit/>
            </a:bodyPr>
            <a:lstStyle/>
            <a:p>
              <a:r>
                <a:rPr lang="en-US" dirty="0">
                  <a:solidFill>
                    <a:schemeClr val="accent2"/>
                  </a:solidFill>
                </a:rPr>
                <a:t>1</a:t>
              </a:r>
            </a:p>
          </p:txBody>
        </p:sp>
      </p:grpSp>
      <p:grpSp>
        <p:nvGrpSpPr>
          <p:cNvPr id="147" name="Group 146">
            <a:extLst>
              <a:ext uri="{FF2B5EF4-FFF2-40B4-BE49-F238E27FC236}">
                <a16:creationId xmlns:a16="http://schemas.microsoft.com/office/drawing/2014/main" id="{3F9BCE38-4FDE-5C58-1CC3-F03E6F07C384}"/>
              </a:ext>
            </a:extLst>
          </p:cNvPr>
          <p:cNvGrpSpPr/>
          <p:nvPr/>
        </p:nvGrpSpPr>
        <p:grpSpPr>
          <a:xfrm>
            <a:off x="5815317" y="2616162"/>
            <a:ext cx="374073" cy="379724"/>
            <a:chOff x="5815317" y="2798869"/>
            <a:chExt cx="374073" cy="379724"/>
          </a:xfrm>
        </p:grpSpPr>
        <p:sp>
          <p:nvSpPr>
            <p:cNvPr id="97" name="Oval 96">
              <a:extLst>
                <a:ext uri="{FF2B5EF4-FFF2-40B4-BE49-F238E27FC236}">
                  <a16:creationId xmlns:a16="http://schemas.microsoft.com/office/drawing/2014/main" id="{490A8681-1D81-829A-CE75-779F73D2AD69}"/>
                </a:ext>
              </a:extLst>
            </p:cNvPr>
            <p:cNvSpPr/>
            <p:nvPr/>
          </p:nvSpPr>
          <p:spPr>
            <a:xfrm>
              <a:off x="5815317" y="2798869"/>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98" name="TextBox 97">
              <a:extLst>
                <a:ext uri="{FF2B5EF4-FFF2-40B4-BE49-F238E27FC236}">
                  <a16:creationId xmlns:a16="http://schemas.microsoft.com/office/drawing/2014/main" id="{2C9F1384-8EA1-1B45-9F46-2FDFC7FC365B}"/>
                </a:ext>
              </a:extLst>
            </p:cNvPr>
            <p:cNvSpPr txBox="1"/>
            <p:nvPr/>
          </p:nvSpPr>
          <p:spPr>
            <a:xfrm>
              <a:off x="5848304" y="2809261"/>
              <a:ext cx="308098" cy="369332"/>
            </a:xfrm>
            <a:prstGeom prst="rect">
              <a:avLst/>
            </a:prstGeom>
            <a:noFill/>
          </p:spPr>
          <p:txBody>
            <a:bodyPr wrap="none" rtlCol="0">
              <a:spAutoFit/>
            </a:bodyPr>
            <a:lstStyle/>
            <a:p>
              <a:r>
                <a:rPr lang="en-US" altLang="zh-CN" dirty="0"/>
                <a:t>3</a:t>
              </a:r>
              <a:endParaRPr lang="en-US" dirty="0"/>
            </a:p>
          </p:txBody>
        </p:sp>
      </p:grpSp>
      <p:grpSp>
        <p:nvGrpSpPr>
          <p:cNvPr id="146" name="Group 145">
            <a:extLst>
              <a:ext uri="{FF2B5EF4-FFF2-40B4-BE49-F238E27FC236}">
                <a16:creationId xmlns:a16="http://schemas.microsoft.com/office/drawing/2014/main" id="{5DB631E2-9338-0D90-AAE2-26BC46EDF6F8}"/>
              </a:ext>
            </a:extLst>
          </p:cNvPr>
          <p:cNvGrpSpPr/>
          <p:nvPr/>
        </p:nvGrpSpPr>
        <p:grpSpPr>
          <a:xfrm>
            <a:off x="5815317" y="3125565"/>
            <a:ext cx="374073" cy="379724"/>
            <a:chOff x="5815317" y="3308272"/>
            <a:chExt cx="374073" cy="379724"/>
          </a:xfrm>
        </p:grpSpPr>
        <p:sp>
          <p:nvSpPr>
            <p:cNvPr id="99" name="Oval 98">
              <a:extLst>
                <a:ext uri="{FF2B5EF4-FFF2-40B4-BE49-F238E27FC236}">
                  <a16:creationId xmlns:a16="http://schemas.microsoft.com/office/drawing/2014/main" id="{9416C2DB-E903-F434-49E8-4968D5BC287E}"/>
                </a:ext>
              </a:extLst>
            </p:cNvPr>
            <p:cNvSpPr/>
            <p:nvPr/>
          </p:nvSpPr>
          <p:spPr>
            <a:xfrm>
              <a:off x="5815317" y="330827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00" name="TextBox 99">
              <a:extLst>
                <a:ext uri="{FF2B5EF4-FFF2-40B4-BE49-F238E27FC236}">
                  <a16:creationId xmlns:a16="http://schemas.microsoft.com/office/drawing/2014/main" id="{5CE16F43-F6AC-77C2-6615-9A6EFDFC7DE3}"/>
                </a:ext>
              </a:extLst>
            </p:cNvPr>
            <p:cNvSpPr txBox="1"/>
            <p:nvPr/>
          </p:nvSpPr>
          <p:spPr>
            <a:xfrm>
              <a:off x="5848304" y="3318664"/>
              <a:ext cx="308098" cy="369332"/>
            </a:xfrm>
            <a:prstGeom prst="rect">
              <a:avLst/>
            </a:prstGeom>
            <a:noFill/>
          </p:spPr>
          <p:txBody>
            <a:bodyPr wrap="none" rtlCol="0">
              <a:spAutoFit/>
            </a:bodyPr>
            <a:lstStyle/>
            <a:p>
              <a:r>
                <a:rPr lang="en-US" altLang="zh-CN" dirty="0"/>
                <a:t>2</a:t>
              </a:r>
              <a:endParaRPr lang="en-US" dirty="0"/>
            </a:p>
          </p:txBody>
        </p:sp>
      </p:grpSp>
      <p:grpSp>
        <p:nvGrpSpPr>
          <p:cNvPr id="144" name="Group 143">
            <a:extLst>
              <a:ext uri="{FF2B5EF4-FFF2-40B4-BE49-F238E27FC236}">
                <a16:creationId xmlns:a16="http://schemas.microsoft.com/office/drawing/2014/main" id="{58E7CDC6-F223-2AE1-A8ED-B329D0BE612C}"/>
              </a:ext>
            </a:extLst>
          </p:cNvPr>
          <p:cNvGrpSpPr/>
          <p:nvPr/>
        </p:nvGrpSpPr>
        <p:grpSpPr>
          <a:xfrm>
            <a:off x="5815319" y="4113054"/>
            <a:ext cx="374073" cy="385160"/>
            <a:chOff x="5815319" y="4295761"/>
            <a:chExt cx="374073" cy="385160"/>
          </a:xfrm>
        </p:grpSpPr>
        <p:sp>
          <p:nvSpPr>
            <p:cNvPr id="96" name="Oval 95">
              <a:extLst>
                <a:ext uri="{FF2B5EF4-FFF2-40B4-BE49-F238E27FC236}">
                  <a16:creationId xmlns:a16="http://schemas.microsoft.com/office/drawing/2014/main" id="{D82A2574-9D3A-D45F-52D7-1F4C446849B8}"/>
                </a:ext>
              </a:extLst>
            </p:cNvPr>
            <p:cNvSpPr/>
            <p:nvPr/>
          </p:nvSpPr>
          <p:spPr>
            <a:xfrm>
              <a:off x="5815319" y="4295761"/>
              <a:ext cx="374073" cy="374073"/>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TextBox 100">
              <a:extLst>
                <a:ext uri="{FF2B5EF4-FFF2-40B4-BE49-F238E27FC236}">
                  <a16:creationId xmlns:a16="http://schemas.microsoft.com/office/drawing/2014/main" id="{185A020E-EF92-908F-1381-1BC9F1CB12DA}"/>
                </a:ext>
              </a:extLst>
            </p:cNvPr>
            <p:cNvSpPr txBox="1"/>
            <p:nvPr/>
          </p:nvSpPr>
          <p:spPr>
            <a:xfrm>
              <a:off x="5855370" y="4311589"/>
              <a:ext cx="308098" cy="369332"/>
            </a:xfrm>
            <a:prstGeom prst="rect">
              <a:avLst/>
            </a:prstGeom>
            <a:noFill/>
          </p:spPr>
          <p:txBody>
            <a:bodyPr wrap="none" rtlCol="0">
              <a:spAutoFit/>
            </a:bodyPr>
            <a:lstStyle/>
            <a:p>
              <a:r>
                <a:rPr lang="en-US" altLang="zh-CN" dirty="0">
                  <a:solidFill>
                    <a:schemeClr val="accent2"/>
                  </a:solidFill>
                </a:rPr>
                <a:t>0</a:t>
              </a:r>
              <a:endParaRPr lang="en-US" dirty="0">
                <a:solidFill>
                  <a:schemeClr val="accent2"/>
                </a:solidFill>
              </a:endParaRPr>
            </a:p>
          </p:txBody>
        </p:sp>
      </p:grpSp>
      <p:sp>
        <p:nvSpPr>
          <p:cNvPr id="108" name="Oval 107">
            <a:extLst>
              <a:ext uri="{FF2B5EF4-FFF2-40B4-BE49-F238E27FC236}">
                <a16:creationId xmlns:a16="http://schemas.microsoft.com/office/drawing/2014/main" id="{656B8FAA-0258-4ECE-5C26-E821F8ED9927}"/>
              </a:ext>
            </a:extLst>
          </p:cNvPr>
          <p:cNvSpPr/>
          <p:nvPr/>
        </p:nvSpPr>
        <p:spPr>
          <a:xfrm>
            <a:off x="6782873" y="2585451"/>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09" name="TextBox 108">
            <a:extLst>
              <a:ext uri="{FF2B5EF4-FFF2-40B4-BE49-F238E27FC236}">
                <a16:creationId xmlns:a16="http://schemas.microsoft.com/office/drawing/2014/main" id="{0F832995-A73E-C190-CF16-B5231187C0AA}"/>
              </a:ext>
            </a:extLst>
          </p:cNvPr>
          <p:cNvSpPr txBox="1"/>
          <p:nvPr/>
        </p:nvSpPr>
        <p:spPr>
          <a:xfrm>
            <a:off x="6815860" y="2595843"/>
            <a:ext cx="308098" cy="369332"/>
          </a:xfrm>
          <a:prstGeom prst="rect">
            <a:avLst/>
          </a:prstGeom>
          <a:noFill/>
        </p:spPr>
        <p:txBody>
          <a:bodyPr wrap="none" rtlCol="0">
            <a:spAutoFit/>
          </a:bodyPr>
          <a:lstStyle/>
          <a:p>
            <a:r>
              <a:rPr lang="en-US" altLang="zh-CN" dirty="0"/>
              <a:t>3</a:t>
            </a:r>
            <a:endParaRPr lang="en-US" dirty="0"/>
          </a:p>
        </p:txBody>
      </p:sp>
      <p:sp>
        <p:nvSpPr>
          <p:cNvPr id="110" name="Oval 109">
            <a:extLst>
              <a:ext uri="{FF2B5EF4-FFF2-40B4-BE49-F238E27FC236}">
                <a16:creationId xmlns:a16="http://schemas.microsoft.com/office/drawing/2014/main" id="{31854E85-5169-3C22-67FA-948F468B2988}"/>
              </a:ext>
            </a:extLst>
          </p:cNvPr>
          <p:cNvSpPr/>
          <p:nvPr/>
        </p:nvSpPr>
        <p:spPr>
          <a:xfrm>
            <a:off x="6782873" y="3094854"/>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11" name="TextBox 110">
            <a:extLst>
              <a:ext uri="{FF2B5EF4-FFF2-40B4-BE49-F238E27FC236}">
                <a16:creationId xmlns:a16="http://schemas.microsoft.com/office/drawing/2014/main" id="{78ACE8A4-58F2-218B-AAC4-7B4ED7660DCF}"/>
              </a:ext>
            </a:extLst>
          </p:cNvPr>
          <p:cNvSpPr txBox="1"/>
          <p:nvPr/>
        </p:nvSpPr>
        <p:spPr>
          <a:xfrm>
            <a:off x="6815860" y="3105246"/>
            <a:ext cx="308098" cy="369332"/>
          </a:xfrm>
          <a:prstGeom prst="rect">
            <a:avLst/>
          </a:prstGeom>
          <a:noFill/>
        </p:spPr>
        <p:txBody>
          <a:bodyPr wrap="none" rtlCol="0">
            <a:spAutoFit/>
          </a:bodyPr>
          <a:lstStyle/>
          <a:p>
            <a:r>
              <a:rPr lang="en-US" altLang="zh-CN" dirty="0"/>
              <a:t>2</a:t>
            </a:r>
            <a:endParaRPr lang="en-US" dirty="0"/>
          </a:p>
        </p:txBody>
      </p:sp>
      <p:cxnSp>
        <p:nvCxnSpPr>
          <p:cNvPr id="114" name="Straight Arrow Connector 113">
            <a:extLst>
              <a:ext uri="{FF2B5EF4-FFF2-40B4-BE49-F238E27FC236}">
                <a16:creationId xmlns:a16="http://schemas.microsoft.com/office/drawing/2014/main" id="{486A9C05-D451-FC09-16AC-155F12780134}"/>
              </a:ext>
            </a:extLst>
          </p:cNvPr>
          <p:cNvCxnSpPr>
            <a:cxnSpLocks/>
          </p:cNvCxnSpPr>
          <p:nvPr/>
        </p:nvCxnSpPr>
        <p:spPr>
          <a:xfrm flipV="1">
            <a:off x="5129251" y="2853101"/>
            <a:ext cx="704621" cy="4844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07D1B715-5A62-0E89-283D-1F3C46B5F198}"/>
              </a:ext>
            </a:extLst>
          </p:cNvPr>
          <p:cNvCxnSpPr>
            <a:cxnSpLocks/>
          </p:cNvCxnSpPr>
          <p:nvPr/>
        </p:nvCxnSpPr>
        <p:spPr>
          <a:xfrm>
            <a:off x="5138127" y="2822650"/>
            <a:ext cx="686601" cy="4693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5543977C-885F-FF71-8563-194D034CEC1A}"/>
              </a:ext>
            </a:extLst>
          </p:cNvPr>
          <p:cNvCxnSpPr>
            <a:cxnSpLocks/>
          </p:cNvCxnSpPr>
          <p:nvPr/>
        </p:nvCxnSpPr>
        <p:spPr>
          <a:xfrm>
            <a:off x="6170263" y="2837626"/>
            <a:ext cx="614585" cy="4360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6F5A4018-C738-8E96-B71B-01972F62FE3C}"/>
              </a:ext>
            </a:extLst>
          </p:cNvPr>
          <p:cNvCxnSpPr>
            <a:cxnSpLocks/>
          </p:cNvCxnSpPr>
          <p:nvPr/>
        </p:nvCxnSpPr>
        <p:spPr>
          <a:xfrm flipV="1">
            <a:off x="6187414" y="2816525"/>
            <a:ext cx="624866" cy="4626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30C7FAEA-BDBA-EBCD-CBBB-ABA150C1CA5F}"/>
              </a:ext>
            </a:extLst>
          </p:cNvPr>
          <p:cNvCxnSpPr>
            <a:cxnSpLocks/>
            <a:endCxn id="94" idx="2"/>
          </p:cNvCxnSpPr>
          <p:nvPr/>
        </p:nvCxnSpPr>
        <p:spPr>
          <a:xfrm>
            <a:off x="5133422" y="2855352"/>
            <a:ext cx="681896" cy="96264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27" name="Straight Arrow Connector 126">
            <a:extLst>
              <a:ext uri="{FF2B5EF4-FFF2-40B4-BE49-F238E27FC236}">
                <a16:creationId xmlns:a16="http://schemas.microsoft.com/office/drawing/2014/main" id="{DECF67EF-5BD8-56D4-0F4D-D029054BFAF4}"/>
              </a:ext>
            </a:extLst>
          </p:cNvPr>
          <p:cNvCxnSpPr>
            <a:cxnSpLocks/>
          </p:cNvCxnSpPr>
          <p:nvPr/>
        </p:nvCxnSpPr>
        <p:spPr>
          <a:xfrm flipV="1">
            <a:off x="5144238" y="3383453"/>
            <a:ext cx="680490" cy="44493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9" name="Straight Arrow Connector 128">
            <a:extLst>
              <a:ext uri="{FF2B5EF4-FFF2-40B4-BE49-F238E27FC236}">
                <a16:creationId xmlns:a16="http://schemas.microsoft.com/office/drawing/2014/main" id="{1A049BEB-D6FF-BAEE-B327-A39DA0055F29}"/>
              </a:ext>
            </a:extLst>
          </p:cNvPr>
          <p:cNvCxnSpPr>
            <a:cxnSpLocks/>
            <a:stCxn id="87" idx="6"/>
          </p:cNvCxnSpPr>
          <p:nvPr/>
        </p:nvCxnSpPr>
        <p:spPr>
          <a:xfrm flipV="1">
            <a:off x="5139503" y="3420029"/>
            <a:ext cx="712657" cy="8714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1" name="Straight Arrow Connector 130">
            <a:extLst>
              <a:ext uri="{FF2B5EF4-FFF2-40B4-BE49-F238E27FC236}">
                <a16:creationId xmlns:a16="http://schemas.microsoft.com/office/drawing/2014/main" id="{AC02EF99-D0B5-19D7-4A18-006E9CEB4642}"/>
              </a:ext>
            </a:extLst>
          </p:cNvPr>
          <p:cNvCxnSpPr>
            <a:cxnSpLocks/>
            <a:stCxn id="84" idx="6"/>
          </p:cNvCxnSpPr>
          <p:nvPr/>
        </p:nvCxnSpPr>
        <p:spPr>
          <a:xfrm>
            <a:off x="5139502" y="3809406"/>
            <a:ext cx="676082" cy="44272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8DFDCC7F-2A52-3BD1-4D99-824377441607}"/>
              </a:ext>
            </a:extLst>
          </p:cNvPr>
          <p:cNvCxnSpPr>
            <a:cxnSpLocks/>
            <a:endCxn id="94" idx="2"/>
          </p:cNvCxnSpPr>
          <p:nvPr/>
        </p:nvCxnSpPr>
        <p:spPr>
          <a:xfrm flipV="1">
            <a:off x="5129270" y="3817997"/>
            <a:ext cx="686048" cy="47439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226FD324-9B29-9085-61F8-6C9A45234920}"/>
              </a:ext>
            </a:extLst>
          </p:cNvPr>
          <p:cNvCxnSpPr>
            <a:cxnSpLocks/>
          </p:cNvCxnSpPr>
          <p:nvPr/>
        </p:nvCxnSpPr>
        <p:spPr>
          <a:xfrm flipV="1">
            <a:off x="6203153" y="3374309"/>
            <a:ext cx="590839" cy="4229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0BB30CE2-B5CF-9990-481E-9C610ADD6FCB}"/>
              </a:ext>
            </a:extLst>
          </p:cNvPr>
          <p:cNvCxnSpPr>
            <a:cxnSpLocks/>
          </p:cNvCxnSpPr>
          <p:nvPr/>
        </p:nvCxnSpPr>
        <p:spPr>
          <a:xfrm flipV="1">
            <a:off x="6190994" y="3401741"/>
            <a:ext cx="648718" cy="90498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2" name="TextBox 151">
            <a:extLst>
              <a:ext uri="{FF2B5EF4-FFF2-40B4-BE49-F238E27FC236}">
                <a16:creationId xmlns:a16="http://schemas.microsoft.com/office/drawing/2014/main" id="{9326D2E7-412A-0527-1D92-C26FA4722212}"/>
              </a:ext>
            </a:extLst>
          </p:cNvPr>
          <p:cNvSpPr txBox="1"/>
          <p:nvPr/>
        </p:nvSpPr>
        <p:spPr>
          <a:xfrm>
            <a:off x="7659073" y="4009693"/>
            <a:ext cx="4045659" cy="1200329"/>
          </a:xfrm>
          <a:prstGeom prst="rect">
            <a:avLst/>
          </a:prstGeom>
          <a:noFill/>
        </p:spPr>
        <p:txBody>
          <a:bodyPr wrap="none" rtlCol="0">
            <a:spAutoFit/>
          </a:bodyPr>
          <a:lstStyle/>
          <a:p>
            <a:r>
              <a:rPr lang="en-US" dirty="0">
                <a:solidFill>
                  <a:schemeClr val="accent6"/>
                </a:solidFill>
              </a:rPr>
              <a:t>+</a:t>
            </a:r>
            <a:r>
              <a:rPr lang="zh-CN" altLang="en-US" dirty="0">
                <a:solidFill>
                  <a:schemeClr val="accent6"/>
                </a:solidFill>
              </a:rPr>
              <a:t> </a:t>
            </a:r>
            <a:r>
              <a:rPr lang="en-US" dirty="0">
                <a:solidFill>
                  <a:schemeClr val="accent6"/>
                </a:solidFill>
              </a:rPr>
              <a:t>Sparse graph</a:t>
            </a:r>
          </a:p>
          <a:p>
            <a:r>
              <a:rPr lang="en-US" dirty="0">
                <a:solidFill>
                  <a:schemeClr val="accent6"/>
                </a:solidFill>
              </a:rPr>
              <a:t>+</a:t>
            </a:r>
            <a:r>
              <a:rPr lang="zh-CN" altLang="en-US" dirty="0">
                <a:solidFill>
                  <a:schemeClr val="accent6"/>
                </a:solidFill>
              </a:rPr>
              <a:t> </a:t>
            </a:r>
            <a:r>
              <a:rPr lang="en-US" altLang="zh-CN" dirty="0">
                <a:solidFill>
                  <a:schemeClr val="accent6"/>
                </a:solidFill>
              </a:rPr>
              <a:t>Good for </a:t>
            </a:r>
            <a:r>
              <a:rPr lang="en-US" dirty="0">
                <a:solidFill>
                  <a:schemeClr val="accent6"/>
                </a:solidFill>
              </a:rPr>
              <a:t>high hidden layer dimension</a:t>
            </a:r>
          </a:p>
          <a:p>
            <a:r>
              <a:rPr lang="en-US" dirty="0">
                <a:solidFill>
                  <a:srgbClr val="C00000"/>
                </a:solidFill>
              </a:rPr>
              <a:t>- Additional storage</a:t>
            </a:r>
          </a:p>
          <a:p>
            <a:r>
              <a:rPr lang="en-US" dirty="0">
                <a:solidFill>
                  <a:srgbClr val="C00000"/>
                </a:solidFill>
              </a:rPr>
              <a:t>- Redundant computation</a:t>
            </a:r>
          </a:p>
        </p:txBody>
      </p:sp>
      <p:cxnSp>
        <p:nvCxnSpPr>
          <p:cNvPr id="27" name="Straight Arrow Connector 26">
            <a:extLst>
              <a:ext uri="{FF2B5EF4-FFF2-40B4-BE49-F238E27FC236}">
                <a16:creationId xmlns:a16="http://schemas.microsoft.com/office/drawing/2014/main" id="{A2260E27-48BE-3052-138F-DEF706F9026D}"/>
              </a:ext>
            </a:extLst>
          </p:cNvPr>
          <p:cNvCxnSpPr>
            <a:cxnSpLocks/>
          </p:cNvCxnSpPr>
          <p:nvPr/>
        </p:nvCxnSpPr>
        <p:spPr>
          <a:xfrm flipV="1">
            <a:off x="2663938" y="4113861"/>
            <a:ext cx="0" cy="708452"/>
          </a:xfrm>
          <a:prstGeom prst="straightConnector1">
            <a:avLst/>
          </a:prstGeom>
          <a:ln w="38100">
            <a:solidFill>
              <a:schemeClr val="bg1">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1" name="Left Arrow 20">
            <a:extLst>
              <a:ext uri="{FF2B5EF4-FFF2-40B4-BE49-F238E27FC236}">
                <a16:creationId xmlns:a16="http://schemas.microsoft.com/office/drawing/2014/main" id="{0D965413-CEEB-78A4-DEB8-41CAD8223C9A}"/>
              </a:ext>
            </a:extLst>
          </p:cNvPr>
          <p:cNvSpPr/>
          <p:nvPr/>
        </p:nvSpPr>
        <p:spPr>
          <a:xfrm>
            <a:off x="6193986" y="5626952"/>
            <a:ext cx="270536" cy="230567"/>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 Arrow 39">
            <a:extLst>
              <a:ext uri="{FF2B5EF4-FFF2-40B4-BE49-F238E27FC236}">
                <a16:creationId xmlns:a16="http://schemas.microsoft.com/office/drawing/2014/main" id="{F44519F0-47C6-E439-6DEA-FE89543AFABD}"/>
              </a:ext>
            </a:extLst>
          </p:cNvPr>
          <p:cNvSpPr/>
          <p:nvPr/>
        </p:nvSpPr>
        <p:spPr>
          <a:xfrm>
            <a:off x="6211564" y="3759851"/>
            <a:ext cx="270536" cy="230567"/>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lide Number Placeholder 42">
            <a:extLst>
              <a:ext uri="{FF2B5EF4-FFF2-40B4-BE49-F238E27FC236}">
                <a16:creationId xmlns:a16="http://schemas.microsoft.com/office/drawing/2014/main" id="{220CB302-A7AB-2000-1D81-7D0DEBE9069E}"/>
              </a:ext>
            </a:extLst>
          </p:cNvPr>
          <p:cNvSpPr>
            <a:spLocks noGrp="1"/>
          </p:cNvSpPr>
          <p:nvPr>
            <p:ph type="sldNum" sz="quarter" idx="12"/>
          </p:nvPr>
        </p:nvSpPr>
        <p:spPr/>
        <p:txBody>
          <a:bodyPr/>
          <a:lstStyle/>
          <a:p>
            <a:fld id="{7B8E230A-344C-314A-99D7-8592764412A6}" type="slidenum">
              <a:rPr lang="en-US" smtClean="0"/>
              <a:t>76</a:t>
            </a:fld>
            <a:endParaRPr lang="en-US" dirty="0"/>
          </a:p>
        </p:txBody>
      </p:sp>
    </p:spTree>
    <p:extLst>
      <p:ext uri="{BB962C8B-B14F-4D97-AF65-F5344CB8AC3E}">
        <p14:creationId xmlns:p14="http://schemas.microsoft.com/office/powerpoint/2010/main" val="36850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21" grpId="0" animBg="1"/>
      <p:bldP spid="4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4222E-A5D0-BD8E-DFA3-9C6B2173D03A}"/>
              </a:ext>
            </a:extLst>
          </p:cNvPr>
          <p:cNvSpPr>
            <a:spLocks noGrp="1"/>
          </p:cNvSpPr>
          <p:nvPr>
            <p:ph type="title"/>
          </p:nvPr>
        </p:nvSpPr>
        <p:spPr/>
        <p:txBody>
          <a:bodyPr>
            <a:normAutofit fontScale="90000"/>
          </a:bodyPr>
          <a:lstStyle/>
          <a:p>
            <a:r>
              <a:rPr lang="en-US" dirty="0"/>
              <a:t>Full-Graph GNN Execution Model</a:t>
            </a:r>
          </a:p>
        </p:txBody>
      </p:sp>
      <p:sp>
        <p:nvSpPr>
          <p:cNvPr id="3" name="Content Placeholder 2">
            <a:extLst>
              <a:ext uri="{FF2B5EF4-FFF2-40B4-BE49-F238E27FC236}">
                <a16:creationId xmlns:a16="http://schemas.microsoft.com/office/drawing/2014/main" id="{E0C2B90B-CE8B-541F-231A-3C265090FB58}"/>
              </a:ext>
            </a:extLst>
          </p:cNvPr>
          <p:cNvSpPr>
            <a:spLocks noGrp="1"/>
          </p:cNvSpPr>
          <p:nvPr>
            <p:ph idx="1"/>
          </p:nvPr>
        </p:nvSpPr>
        <p:spPr>
          <a:xfrm>
            <a:off x="838200" y="1825625"/>
            <a:ext cx="10515600" cy="792067"/>
          </a:xfrm>
        </p:spPr>
        <p:txBody>
          <a:bodyPr>
            <a:normAutofit/>
          </a:bodyPr>
          <a:lstStyle/>
          <a:p>
            <a:pPr>
              <a:buFont typeface="Wingdings" pitchFamily="2" charset="2"/>
              <a:buChar char="Ø"/>
            </a:pPr>
            <a:r>
              <a:rPr lang="en-US" dirty="0"/>
              <a:t> </a:t>
            </a:r>
            <a:r>
              <a:rPr lang="en-US" dirty="0" err="1"/>
              <a:t>DepComm</a:t>
            </a:r>
            <a:endParaRPr lang="en-US" dirty="0"/>
          </a:p>
        </p:txBody>
      </p:sp>
      <p:grpSp>
        <p:nvGrpSpPr>
          <p:cNvPr id="4" name="Group 3">
            <a:extLst>
              <a:ext uri="{FF2B5EF4-FFF2-40B4-BE49-F238E27FC236}">
                <a16:creationId xmlns:a16="http://schemas.microsoft.com/office/drawing/2014/main" id="{DED5B835-729B-F8E9-14E0-683F64B0E76D}"/>
              </a:ext>
            </a:extLst>
          </p:cNvPr>
          <p:cNvGrpSpPr/>
          <p:nvPr/>
        </p:nvGrpSpPr>
        <p:grpSpPr>
          <a:xfrm>
            <a:off x="4860927" y="4733551"/>
            <a:ext cx="374073" cy="379724"/>
            <a:chOff x="4810991" y="2421082"/>
            <a:chExt cx="374073" cy="379724"/>
          </a:xfrm>
          <a:noFill/>
        </p:grpSpPr>
        <p:sp>
          <p:nvSpPr>
            <p:cNvPr id="5" name="Oval 4">
              <a:extLst>
                <a:ext uri="{FF2B5EF4-FFF2-40B4-BE49-F238E27FC236}">
                  <a16:creationId xmlns:a16="http://schemas.microsoft.com/office/drawing/2014/main" id="{306A45E5-7F80-74DD-17EC-1A2874923B0A}"/>
                </a:ext>
              </a:extLst>
            </p:cNvPr>
            <p:cNvSpPr/>
            <p:nvPr/>
          </p:nvSpPr>
          <p:spPr>
            <a:xfrm>
              <a:off x="4810991" y="2421082"/>
              <a:ext cx="374073" cy="374073"/>
            </a:xfrm>
            <a:prstGeom prst="ellips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29535A2-11E5-9C38-0856-17B1C3968C1E}"/>
                </a:ext>
              </a:extLst>
            </p:cNvPr>
            <p:cNvSpPr txBox="1"/>
            <p:nvPr/>
          </p:nvSpPr>
          <p:spPr>
            <a:xfrm>
              <a:off x="4843978" y="2431474"/>
              <a:ext cx="308098" cy="369332"/>
            </a:xfrm>
            <a:prstGeom prst="rect">
              <a:avLst/>
            </a:prstGeom>
            <a:grpFill/>
          </p:spPr>
          <p:txBody>
            <a:bodyPr wrap="none" rtlCol="0">
              <a:spAutoFit/>
            </a:bodyPr>
            <a:lstStyle/>
            <a:p>
              <a:r>
                <a:rPr lang="en-US" dirty="0"/>
                <a:t>1</a:t>
              </a:r>
            </a:p>
          </p:txBody>
        </p:sp>
      </p:grpSp>
      <p:grpSp>
        <p:nvGrpSpPr>
          <p:cNvPr id="7" name="Group 6">
            <a:extLst>
              <a:ext uri="{FF2B5EF4-FFF2-40B4-BE49-F238E27FC236}">
                <a16:creationId xmlns:a16="http://schemas.microsoft.com/office/drawing/2014/main" id="{D739C866-C282-9266-D0DA-C16A89479E5F}"/>
              </a:ext>
            </a:extLst>
          </p:cNvPr>
          <p:cNvGrpSpPr/>
          <p:nvPr/>
        </p:nvGrpSpPr>
        <p:grpSpPr>
          <a:xfrm>
            <a:off x="4860928" y="5215645"/>
            <a:ext cx="374073" cy="379724"/>
            <a:chOff x="4810991" y="2421082"/>
            <a:chExt cx="374073" cy="379724"/>
          </a:xfrm>
        </p:grpSpPr>
        <p:sp>
          <p:nvSpPr>
            <p:cNvPr id="8" name="Oval 7">
              <a:extLst>
                <a:ext uri="{FF2B5EF4-FFF2-40B4-BE49-F238E27FC236}">
                  <a16:creationId xmlns:a16="http://schemas.microsoft.com/office/drawing/2014/main" id="{4F9329AA-51AE-5885-9FF3-EBD260B9FCB9}"/>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711DF31-4C5C-6AE0-F017-ABFCC158A7CE}"/>
                </a:ext>
              </a:extLst>
            </p:cNvPr>
            <p:cNvSpPr txBox="1"/>
            <p:nvPr/>
          </p:nvSpPr>
          <p:spPr>
            <a:xfrm>
              <a:off x="4843978" y="2431474"/>
              <a:ext cx="308098" cy="369332"/>
            </a:xfrm>
            <a:prstGeom prst="rect">
              <a:avLst/>
            </a:prstGeom>
            <a:noFill/>
          </p:spPr>
          <p:txBody>
            <a:bodyPr wrap="none" rtlCol="0">
              <a:spAutoFit/>
            </a:bodyPr>
            <a:lstStyle/>
            <a:p>
              <a:r>
                <a:rPr lang="en-US" altLang="zh-CN" dirty="0"/>
                <a:t>0</a:t>
              </a:r>
              <a:endParaRPr lang="en-US" dirty="0"/>
            </a:p>
          </p:txBody>
        </p:sp>
      </p:grpSp>
      <p:grpSp>
        <p:nvGrpSpPr>
          <p:cNvPr id="10" name="Group 9">
            <a:extLst>
              <a:ext uri="{FF2B5EF4-FFF2-40B4-BE49-F238E27FC236}">
                <a16:creationId xmlns:a16="http://schemas.microsoft.com/office/drawing/2014/main" id="{1986662A-ACE9-2F82-C423-07C62E1171F6}"/>
              </a:ext>
            </a:extLst>
          </p:cNvPr>
          <p:cNvGrpSpPr/>
          <p:nvPr/>
        </p:nvGrpSpPr>
        <p:grpSpPr>
          <a:xfrm>
            <a:off x="5872864" y="5257417"/>
            <a:ext cx="374073" cy="379724"/>
            <a:chOff x="4810991" y="2421082"/>
            <a:chExt cx="374073" cy="379724"/>
          </a:xfrm>
        </p:grpSpPr>
        <p:sp>
          <p:nvSpPr>
            <p:cNvPr id="11" name="Oval 10">
              <a:extLst>
                <a:ext uri="{FF2B5EF4-FFF2-40B4-BE49-F238E27FC236}">
                  <a16:creationId xmlns:a16="http://schemas.microsoft.com/office/drawing/2014/main" id="{2409791F-613F-C43E-5925-795C475E0258}"/>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536B688-AD2F-8A4E-63D1-6FA8569C6A66}"/>
                </a:ext>
              </a:extLst>
            </p:cNvPr>
            <p:cNvSpPr txBox="1"/>
            <p:nvPr/>
          </p:nvSpPr>
          <p:spPr>
            <a:xfrm>
              <a:off x="4843978" y="2431474"/>
              <a:ext cx="308098" cy="369332"/>
            </a:xfrm>
            <a:prstGeom prst="rect">
              <a:avLst/>
            </a:prstGeom>
            <a:noFill/>
          </p:spPr>
          <p:txBody>
            <a:bodyPr wrap="none" rtlCol="0">
              <a:spAutoFit/>
            </a:bodyPr>
            <a:lstStyle/>
            <a:p>
              <a:r>
                <a:rPr lang="en-US" altLang="zh-CN" dirty="0"/>
                <a:t>0</a:t>
              </a:r>
              <a:endParaRPr lang="en-US" dirty="0"/>
            </a:p>
          </p:txBody>
        </p:sp>
      </p:grpSp>
      <p:grpSp>
        <p:nvGrpSpPr>
          <p:cNvPr id="13" name="Group 12">
            <a:extLst>
              <a:ext uri="{FF2B5EF4-FFF2-40B4-BE49-F238E27FC236}">
                <a16:creationId xmlns:a16="http://schemas.microsoft.com/office/drawing/2014/main" id="{252C9D27-DB44-2052-0ABA-8E695E3106BF}"/>
              </a:ext>
            </a:extLst>
          </p:cNvPr>
          <p:cNvGrpSpPr/>
          <p:nvPr/>
        </p:nvGrpSpPr>
        <p:grpSpPr>
          <a:xfrm>
            <a:off x="5872864" y="4666565"/>
            <a:ext cx="374073" cy="379724"/>
            <a:chOff x="4810991" y="2421082"/>
            <a:chExt cx="374073" cy="379724"/>
          </a:xfrm>
        </p:grpSpPr>
        <p:sp>
          <p:nvSpPr>
            <p:cNvPr id="14" name="Oval 13">
              <a:extLst>
                <a:ext uri="{FF2B5EF4-FFF2-40B4-BE49-F238E27FC236}">
                  <a16:creationId xmlns:a16="http://schemas.microsoft.com/office/drawing/2014/main" id="{D35FD7D6-B727-E601-6892-C470E491FD52}"/>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462ABE0-A9CF-8921-07B5-4F0110838A8C}"/>
                </a:ext>
              </a:extLst>
            </p:cNvPr>
            <p:cNvSpPr txBox="1"/>
            <p:nvPr/>
          </p:nvSpPr>
          <p:spPr>
            <a:xfrm>
              <a:off x="4843978" y="2431474"/>
              <a:ext cx="308098" cy="369332"/>
            </a:xfrm>
            <a:prstGeom prst="rect">
              <a:avLst/>
            </a:prstGeom>
            <a:noFill/>
          </p:spPr>
          <p:txBody>
            <a:bodyPr wrap="none" rtlCol="0">
              <a:spAutoFit/>
            </a:bodyPr>
            <a:lstStyle/>
            <a:p>
              <a:r>
                <a:rPr lang="en-US" altLang="zh-CN" dirty="0"/>
                <a:t>1</a:t>
              </a:r>
              <a:endParaRPr lang="en-US" dirty="0"/>
            </a:p>
          </p:txBody>
        </p:sp>
      </p:grpSp>
      <p:grpSp>
        <p:nvGrpSpPr>
          <p:cNvPr id="16" name="Group 15">
            <a:extLst>
              <a:ext uri="{FF2B5EF4-FFF2-40B4-BE49-F238E27FC236}">
                <a16:creationId xmlns:a16="http://schemas.microsoft.com/office/drawing/2014/main" id="{546DFABE-616C-3733-4F1E-D089C46AE280}"/>
              </a:ext>
            </a:extLst>
          </p:cNvPr>
          <p:cNvGrpSpPr/>
          <p:nvPr/>
        </p:nvGrpSpPr>
        <p:grpSpPr>
          <a:xfrm>
            <a:off x="6873405" y="5257417"/>
            <a:ext cx="374073" cy="379724"/>
            <a:chOff x="4810991" y="2421082"/>
            <a:chExt cx="374073" cy="379724"/>
          </a:xfrm>
        </p:grpSpPr>
        <p:sp>
          <p:nvSpPr>
            <p:cNvPr id="17" name="Oval 16">
              <a:extLst>
                <a:ext uri="{FF2B5EF4-FFF2-40B4-BE49-F238E27FC236}">
                  <a16:creationId xmlns:a16="http://schemas.microsoft.com/office/drawing/2014/main" id="{8CAF8F5F-25B7-2110-172F-F7A874501114}"/>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3124B0A-CA87-FEFB-B24A-FF5A8FBC3CC3}"/>
                </a:ext>
              </a:extLst>
            </p:cNvPr>
            <p:cNvSpPr txBox="1"/>
            <p:nvPr/>
          </p:nvSpPr>
          <p:spPr>
            <a:xfrm>
              <a:off x="4843978" y="2431474"/>
              <a:ext cx="308098" cy="369332"/>
            </a:xfrm>
            <a:prstGeom prst="rect">
              <a:avLst/>
            </a:prstGeom>
            <a:noFill/>
          </p:spPr>
          <p:txBody>
            <a:bodyPr wrap="none" rtlCol="0">
              <a:spAutoFit/>
            </a:bodyPr>
            <a:lstStyle/>
            <a:p>
              <a:r>
                <a:rPr lang="en-US" altLang="zh-CN" dirty="0"/>
                <a:t>0</a:t>
              </a:r>
              <a:endParaRPr lang="en-US" dirty="0"/>
            </a:p>
          </p:txBody>
        </p:sp>
      </p:grpSp>
      <p:grpSp>
        <p:nvGrpSpPr>
          <p:cNvPr id="19" name="Group 18">
            <a:extLst>
              <a:ext uri="{FF2B5EF4-FFF2-40B4-BE49-F238E27FC236}">
                <a16:creationId xmlns:a16="http://schemas.microsoft.com/office/drawing/2014/main" id="{D2092A33-DA49-F728-C51F-F249A154B75C}"/>
              </a:ext>
            </a:extLst>
          </p:cNvPr>
          <p:cNvGrpSpPr/>
          <p:nvPr/>
        </p:nvGrpSpPr>
        <p:grpSpPr>
          <a:xfrm>
            <a:off x="6865664" y="4648402"/>
            <a:ext cx="374073" cy="379724"/>
            <a:chOff x="4810991" y="2421082"/>
            <a:chExt cx="374073" cy="379724"/>
          </a:xfrm>
        </p:grpSpPr>
        <p:sp>
          <p:nvSpPr>
            <p:cNvPr id="20" name="Oval 19">
              <a:extLst>
                <a:ext uri="{FF2B5EF4-FFF2-40B4-BE49-F238E27FC236}">
                  <a16:creationId xmlns:a16="http://schemas.microsoft.com/office/drawing/2014/main" id="{D381E87F-0CD9-0FA4-CC8A-C9418FA42B73}"/>
                </a:ext>
              </a:extLst>
            </p:cNvPr>
            <p:cNvSpPr/>
            <p:nvPr/>
          </p:nvSpPr>
          <p:spPr>
            <a:xfrm>
              <a:off x="4810991" y="242108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90A6CBF-452F-6BB6-1D10-C516133B2C57}"/>
                </a:ext>
              </a:extLst>
            </p:cNvPr>
            <p:cNvSpPr txBox="1"/>
            <p:nvPr/>
          </p:nvSpPr>
          <p:spPr>
            <a:xfrm>
              <a:off x="4843978" y="2431474"/>
              <a:ext cx="308098" cy="369332"/>
            </a:xfrm>
            <a:prstGeom prst="rect">
              <a:avLst/>
            </a:prstGeom>
            <a:noFill/>
          </p:spPr>
          <p:txBody>
            <a:bodyPr wrap="none" rtlCol="0">
              <a:spAutoFit/>
            </a:bodyPr>
            <a:lstStyle/>
            <a:p>
              <a:r>
                <a:rPr lang="en-US" altLang="zh-CN" dirty="0"/>
                <a:t>1</a:t>
              </a:r>
              <a:endParaRPr lang="en-US" dirty="0"/>
            </a:p>
          </p:txBody>
        </p:sp>
      </p:grpSp>
      <p:cxnSp>
        <p:nvCxnSpPr>
          <p:cNvPr id="22" name="Straight Arrow Connector 21">
            <a:extLst>
              <a:ext uri="{FF2B5EF4-FFF2-40B4-BE49-F238E27FC236}">
                <a16:creationId xmlns:a16="http://schemas.microsoft.com/office/drawing/2014/main" id="{4C1F700A-E3FE-B853-8CA2-D53A51E8EE78}"/>
              </a:ext>
            </a:extLst>
          </p:cNvPr>
          <p:cNvCxnSpPr>
            <a:cxnSpLocks/>
            <a:endCxn id="11" idx="2"/>
          </p:cNvCxnSpPr>
          <p:nvPr/>
        </p:nvCxnSpPr>
        <p:spPr>
          <a:xfrm>
            <a:off x="5251492" y="4917947"/>
            <a:ext cx="621372" cy="5265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CDDFF48-E83E-A297-8C5F-1F5FD8EEB5FA}"/>
              </a:ext>
            </a:extLst>
          </p:cNvPr>
          <p:cNvCxnSpPr>
            <a:cxnSpLocks/>
            <a:endCxn id="14" idx="2"/>
          </p:cNvCxnSpPr>
          <p:nvPr/>
        </p:nvCxnSpPr>
        <p:spPr>
          <a:xfrm flipV="1">
            <a:off x="5241954" y="4853602"/>
            <a:ext cx="630910" cy="56942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320CA6A-423E-02A4-4A34-A662C516FBB6}"/>
              </a:ext>
            </a:extLst>
          </p:cNvPr>
          <p:cNvCxnSpPr>
            <a:cxnSpLocks/>
          </p:cNvCxnSpPr>
          <p:nvPr/>
        </p:nvCxnSpPr>
        <p:spPr>
          <a:xfrm flipV="1">
            <a:off x="6246049" y="4832796"/>
            <a:ext cx="621373" cy="6083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8EC49F6-29D1-8154-B9EF-3EDC72AE4A57}"/>
              </a:ext>
            </a:extLst>
          </p:cNvPr>
          <p:cNvCxnSpPr>
            <a:cxnSpLocks/>
          </p:cNvCxnSpPr>
          <p:nvPr/>
        </p:nvCxnSpPr>
        <p:spPr>
          <a:xfrm>
            <a:off x="6254000" y="4884674"/>
            <a:ext cx="621372" cy="52650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96BDBAA-76AF-0BC9-1395-102A450CC13C}"/>
              </a:ext>
            </a:extLst>
          </p:cNvPr>
          <p:cNvCxnSpPr>
            <a:cxnSpLocks/>
          </p:cNvCxnSpPr>
          <p:nvPr/>
        </p:nvCxnSpPr>
        <p:spPr>
          <a:xfrm>
            <a:off x="3279906" y="4167876"/>
            <a:ext cx="4244300" cy="0"/>
          </a:xfrm>
          <a:prstGeom prst="line">
            <a:avLst/>
          </a:prstGeom>
          <a:ln>
            <a:solidFill>
              <a:schemeClr val="tx1">
                <a:lumMod val="75000"/>
                <a:lumOff val="2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AC1EADE-C842-6B17-FA45-9BF106D57495}"/>
              </a:ext>
            </a:extLst>
          </p:cNvPr>
          <p:cNvSpPr txBox="1"/>
          <p:nvPr/>
        </p:nvSpPr>
        <p:spPr>
          <a:xfrm>
            <a:off x="3279907" y="4818408"/>
            <a:ext cx="1253035" cy="369332"/>
          </a:xfrm>
          <a:prstGeom prst="rect">
            <a:avLst/>
          </a:prstGeom>
          <a:noFill/>
        </p:spPr>
        <p:txBody>
          <a:bodyPr wrap="none" rtlCol="0">
            <a:spAutoFit/>
          </a:bodyPr>
          <a:lstStyle/>
          <a:p>
            <a:r>
              <a:rPr lang="en-US" b="1" dirty="0"/>
              <a:t>Partition 0</a:t>
            </a:r>
          </a:p>
        </p:txBody>
      </p:sp>
      <p:sp>
        <p:nvSpPr>
          <p:cNvPr id="28" name="TextBox 27">
            <a:extLst>
              <a:ext uri="{FF2B5EF4-FFF2-40B4-BE49-F238E27FC236}">
                <a16:creationId xmlns:a16="http://schemas.microsoft.com/office/drawing/2014/main" id="{AE0110BC-BC01-5C9B-F903-3209494F6472}"/>
              </a:ext>
            </a:extLst>
          </p:cNvPr>
          <p:cNvSpPr txBox="1"/>
          <p:nvPr/>
        </p:nvSpPr>
        <p:spPr>
          <a:xfrm>
            <a:off x="3279906" y="3183249"/>
            <a:ext cx="1253035" cy="369332"/>
          </a:xfrm>
          <a:prstGeom prst="rect">
            <a:avLst/>
          </a:prstGeom>
          <a:noFill/>
        </p:spPr>
        <p:txBody>
          <a:bodyPr wrap="none" rtlCol="0">
            <a:spAutoFit/>
          </a:bodyPr>
          <a:lstStyle/>
          <a:p>
            <a:r>
              <a:rPr lang="en-US" b="1" dirty="0"/>
              <a:t>Partition 1</a:t>
            </a:r>
          </a:p>
        </p:txBody>
      </p:sp>
      <p:grpSp>
        <p:nvGrpSpPr>
          <p:cNvPr id="29" name="Group 28">
            <a:extLst>
              <a:ext uri="{FF2B5EF4-FFF2-40B4-BE49-F238E27FC236}">
                <a16:creationId xmlns:a16="http://schemas.microsoft.com/office/drawing/2014/main" id="{C1C26375-1994-6C86-7850-32DF5C178965}"/>
              </a:ext>
            </a:extLst>
          </p:cNvPr>
          <p:cNvGrpSpPr/>
          <p:nvPr/>
        </p:nvGrpSpPr>
        <p:grpSpPr>
          <a:xfrm>
            <a:off x="4851874" y="2708471"/>
            <a:ext cx="374073" cy="379724"/>
            <a:chOff x="4765428" y="2790278"/>
            <a:chExt cx="374073" cy="379724"/>
          </a:xfrm>
        </p:grpSpPr>
        <p:sp>
          <p:nvSpPr>
            <p:cNvPr id="30" name="Oval 29">
              <a:extLst>
                <a:ext uri="{FF2B5EF4-FFF2-40B4-BE49-F238E27FC236}">
                  <a16:creationId xmlns:a16="http://schemas.microsoft.com/office/drawing/2014/main" id="{0F216E3D-F1E5-10CD-FF22-AE5D59C381CA}"/>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31" name="TextBox 30">
              <a:extLst>
                <a:ext uri="{FF2B5EF4-FFF2-40B4-BE49-F238E27FC236}">
                  <a16:creationId xmlns:a16="http://schemas.microsoft.com/office/drawing/2014/main" id="{A531FF9B-100E-2AC1-A232-5A43D0C42925}"/>
                </a:ext>
              </a:extLst>
            </p:cNvPr>
            <p:cNvSpPr txBox="1"/>
            <p:nvPr/>
          </p:nvSpPr>
          <p:spPr>
            <a:xfrm>
              <a:off x="4798415" y="2800670"/>
              <a:ext cx="308098" cy="369332"/>
            </a:xfrm>
            <a:prstGeom prst="rect">
              <a:avLst/>
            </a:prstGeom>
            <a:noFill/>
          </p:spPr>
          <p:txBody>
            <a:bodyPr wrap="none" rtlCol="0">
              <a:spAutoFit/>
            </a:bodyPr>
            <a:lstStyle/>
            <a:p>
              <a:r>
                <a:rPr lang="en-US" altLang="zh-CN" dirty="0"/>
                <a:t>3</a:t>
              </a:r>
              <a:endParaRPr lang="en-US" dirty="0"/>
            </a:p>
          </p:txBody>
        </p:sp>
      </p:grpSp>
      <p:grpSp>
        <p:nvGrpSpPr>
          <p:cNvPr id="32" name="Group 31">
            <a:extLst>
              <a:ext uri="{FF2B5EF4-FFF2-40B4-BE49-F238E27FC236}">
                <a16:creationId xmlns:a16="http://schemas.microsoft.com/office/drawing/2014/main" id="{E3285701-1E14-D043-8087-2BDDB7B318F4}"/>
              </a:ext>
            </a:extLst>
          </p:cNvPr>
          <p:cNvGrpSpPr/>
          <p:nvPr/>
        </p:nvGrpSpPr>
        <p:grpSpPr>
          <a:xfrm>
            <a:off x="4851874" y="3217874"/>
            <a:ext cx="374073" cy="379724"/>
            <a:chOff x="4765428" y="3299681"/>
            <a:chExt cx="374073" cy="379724"/>
          </a:xfrm>
        </p:grpSpPr>
        <p:sp>
          <p:nvSpPr>
            <p:cNvPr id="33" name="Oval 32">
              <a:extLst>
                <a:ext uri="{FF2B5EF4-FFF2-40B4-BE49-F238E27FC236}">
                  <a16:creationId xmlns:a16="http://schemas.microsoft.com/office/drawing/2014/main" id="{0FB9208F-022E-2DBA-A94E-C180568586E6}"/>
                </a:ext>
              </a:extLst>
            </p:cNvPr>
            <p:cNvSpPr/>
            <p:nvPr/>
          </p:nvSpPr>
          <p:spPr>
            <a:xfrm>
              <a:off x="4765428" y="3299681"/>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34" name="TextBox 33">
              <a:extLst>
                <a:ext uri="{FF2B5EF4-FFF2-40B4-BE49-F238E27FC236}">
                  <a16:creationId xmlns:a16="http://schemas.microsoft.com/office/drawing/2014/main" id="{5DBD116B-D4B9-E683-D9DB-4791F931C5A4}"/>
                </a:ext>
              </a:extLst>
            </p:cNvPr>
            <p:cNvSpPr txBox="1"/>
            <p:nvPr/>
          </p:nvSpPr>
          <p:spPr>
            <a:xfrm>
              <a:off x="4798415" y="3310073"/>
              <a:ext cx="308098" cy="369332"/>
            </a:xfrm>
            <a:prstGeom prst="rect">
              <a:avLst/>
            </a:prstGeom>
            <a:noFill/>
          </p:spPr>
          <p:txBody>
            <a:bodyPr wrap="none" rtlCol="0">
              <a:spAutoFit/>
            </a:bodyPr>
            <a:lstStyle/>
            <a:p>
              <a:r>
                <a:rPr lang="en-US" altLang="zh-CN" dirty="0"/>
                <a:t>2</a:t>
              </a:r>
              <a:endParaRPr lang="en-US" dirty="0"/>
            </a:p>
          </p:txBody>
        </p:sp>
      </p:grpSp>
      <p:grpSp>
        <p:nvGrpSpPr>
          <p:cNvPr id="35" name="Group 34">
            <a:extLst>
              <a:ext uri="{FF2B5EF4-FFF2-40B4-BE49-F238E27FC236}">
                <a16:creationId xmlns:a16="http://schemas.microsoft.com/office/drawing/2014/main" id="{48554A85-485A-C3E9-FAAA-F5302DBA61F9}"/>
              </a:ext>
            </a:extLst>
          </p:cNvPr>
          <p:cNvGrpSpPr/>
          <p:nvPr/>
        </p:nvGrpSpPr>
        <p:grpSpPr>
          <a:xfrm>
            <a:off x="5901763" y="2717062"/>
            <a:ext cx="374073" cy="379724"/>
            <a:chOff x="5815317" y="2798869"/>
            <a:chExt cx="374073" cy="379724"/>
          </a:xfrm>
        </p:grpSpPr>
        <p:sp>
          <p:nvSpPr>
            <p:cNvPr id="36" name="Oval 35">
              <a:extLst>
                <a:ext uri="{FF2B5EF4-FFF2-40B4-BE49-F238E27FC236}">
                  <a16:creationId xmlns:a16="http://schemas.microsoft.com/office/drawing/2014/main" id="{26F66517-E8D0-6A99-3391-7B143DD052D6}"/>
                </a:ext>
              </a:extLst>
            </p:cNvPr>
            <p:cNvSpPr/>
            <p:nvPr/>
          </p:nvSpPr>
          <p:spPr>
            <a:xfrm>
              <a:off x="5815317" y="2798869"/>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37" name="TextBox 36">
              <a:extLst>
                <a:ext uri="{FF2B5EF4-FFF2-40B4-BE49-F238E27FC236}">
                  <a16:creationId xmlns:a16="http://schemas.microsoft.com/office/drawing/2014/main" id="{18CAD869-5C95-D929-4DEB-1BCC325FE80B}"/>
                </a:ext>
              </a:extLst>
            </p:cNvPr>
            <p:cNvSpPr txBox="1"/>
            <p:nvPr/>
          </p:nvSpPr>
          <p:spPr>
            <a:xfrm>
              <a:off x="5848304" y="2809261"/>
              <a:ext cx="308098" cy="369332"/>
            </a:xfrm>
            <a:prstGeom prst="rect">
              <a:avLst/>
            </a:prstGeom>
            <a:noFill/>
          </p:spPr>
          <p:txBody>
            <a:bodyPr wrap="none" rtlCol="0">
              <a:spAutoFit/>
            </a:bodyPr>
            <a:lstStyle/>
            <a:p>
              <a:r>
                <a:rPr lang="en-US" altLang="zh-CN" dirty="0"/>
                <a:t>3</a:t>
              </a:r>
              <a:endParaRPr lang="en-US" dirty="0"/>
            </a:p>
          </p:txBody>
        </p:sp>
      </p:grpSp>
      <p:grpSp>
        <p:nvGrpSpPr>
          <p:cNvPr id="38" name="Group 37">
            <a:extLst>
              <a:ext uri="{FF2B5EF4-FFF2-40B4-BE49-F238E27FC236}">
                <a16:creationId xmlns:a16="http://schemas.microsoft.com/office/drawing/2014/main" id="{480A8842-33DD-C0C8-C6C0-2C3C1A245AEA}"/>
              </a:ext>
            </a:extLst>
          </p:cNvPr>
          <p:cNvGrpSpPr/>
          <p:nvPr/>
        </p:nvGrpSpPr>
        <p:grpSpPr>
          <a:xfrm>
            <a:off x="5901763" y="3226465"/>
            <a:ext cx="374073" cy="379724"/>
            <a:chOff x="5815317" y="3308272"/>
            <a:chExt cx="374073" cy="379724"/>
          </a:xfrm>
        </p:grpSpPr>
        <p:sp>
          <p:nvSpPr>
            <p:cNvPr id="39" name="Oval 38">
              <a:extLst>
                <a:ext uri="{FF2B5EF4-FFF2-40B4-BE49-F238E27FC236}">
                  <a16:creationId xmlns:a16="http://schemas.microsoft.com/office/drawing/2014/main" id="{713854E5-23A4-D2DD-CB9E-0C74BB916A82}"/>
                </a:ext>
              </a:extLst>
            </p:cNvPr>
            <p:cNvSpPr/>
            <p:nvPr/>
          </p:nvSpPr>
          <p:spPr>
            <a:xfrm>
              <a:off x="5815317" y="3308272"/>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0" name="TextBox 39">
              <a:extLst>
                <a:ext uri="{FF2B5EF4-FFF2-40B4-BE49-F238E27FC236}">
                  <a16:creationId xmlns:a16="http://schemas.microsoft.com/office/drawing/2014/main" id="{6ECB2DA6-95B4-4A87-CA8C-1B480C575E97}"/>
                </a:ext>
              </a:extLst>
            </p:cNvPr>
            <p:cNvSpPr txBox="1"/>
            <p:nvPr/>
          </p:nvSpPr>
          <p:spPr>
            <a:xfrm>
              <a:off x="5848304" y="3318664"/>
              <a:ext cx="308098" cy="369332"/>
            </a:xfrm>
            <a:prstGeom prst="rect">
              <a:avLst/>
            </a:prstGeom>
            <a:noFill/>
          </p:spPr>
          <p:txBody>
            <a:bodyPr wrap="none" rtlCol="0">
              <a:spAutoFit/>
            </a:bodyPr>
            <a:lstStyle/>
            <a:p>
              <a:r>
                <a:rPr lang="en-US" altLang="zh-CN" dirty="0"/>
                <a:t>2</a:t>
              </a:r>
              <a:endParaRPr lang="en-US" dirty="0"/>
            </a:p>
          </p:txBody>
        </p:sp>
      </p:grpSp>
      <p:sp>
        <p:nvSpPr>
          <p:cNvPr id="41" name="Oval 40">
            <a:extLst>
              <a:ext uri="{FF2B5EF4-FFF2-40B4-BE49-F238E27FC236}">
                <a16:creationId xmlns:a16="http://schemas.microsoft.com/office/drawing/2014/main" id="{45DFDFFD-11D1-01A8-E167-3750C68494E5}"/>
              </a:ext>
            </a:extLst>
          </p:cNvPr>
          <p:cNvSpPr/>
          <p:nvPr/>
        </p:nvSpPr>
        <p:spPr>
          <a:xfrm>
            <a:off x="6869319" y="2686351"/>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2" name="TextBox 41">
            <a:extLst>
              <a:ext uri="{FF2B5EF4-FFF2-40B4-BE49-F238E27FC236}">
                <a16:creationId xmlns:a16="http://schemas.microsoft.com/office/drawing/2014/main" id="{FA9AE1A6-B78F-4387-D312-07AC6FC80C01}"/>
              </a:ext>
            </a:extLst>
          </p:cNvPr>
          <p:cNvSpPr txBox="1"/>
          <p:nvPr/>
        </p:nvSpPr>
        <p:spPr>
          <a:xfrm>
            <a:off x="6902306" y="2696743"/>
            <a:ext cx="308098" cy="369332"/>
          </a:xfrm>
          <a:prstGeom prst="rect">
            <a:avLst/>
          </a:prstGeom>
          <a:noFill/>
        </p:spPr>
        <p:txBody>
          <a:bodyPr wrap="none" rtlCol="0">
            <a:spAutoFit/>
          </a:bodyPr>
          <a:lstStyle/>
          <a:p>
            <a:r>
              <a:rPr lang="en-US" altLang="zh-CN" dirty="0"/>
              <a:t>3</a:t>
            </a:r>
            <a:endParaRPr lang="en-US" dirty="0"/>
          </a:p>
        </p:txBody>
      </p:sp>
      <p:sp>
        <p:nvSpPr>
          <p:cNvPr id="43" name="Oval 42">
            <a:extLst>
              <a:ext uri="{FF2B5EF4-FFF2-40B4-BE49-F238E27FC236}">
                <a16:creationId xmlns:a16="http://schemas.microsoft.com/office/drawing/2014/main" id="{93332F5D-260A-9E7A-8395-F68A510157A1}"/>
              </a:ext>
            </a:extLst>
          </p:cNvPr>
          <p:cNvSpPr/>
          <p:nvPr/>
        </p:nvSpPr>
        <p:spPr>
          <a:xfrm>
            <a:off x="6869319" y="3195754"/>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4" name="TextBox 43">
            <a:extLst>
              <a:ext uri="{FF2B5EF4-FFF2-40B4-BE49-F238E27FC236}">
                <a16:creationId xmlns:a16="http://schemas.microsoft.com/office/drawing/2014/main" id="{FDEB2830-439F-110A-5F43-4F9FE4725355}"/>
              </a:ext>
            </a:extLst>
          </p:cNvPr>
          <p:cNvSpPr txBox="1"/>
          <p:nvPr/>
        </p:nvSpPr>
        <p:spPr>
          <a:xfrm>
            <a:off x="6902306" y="3206146"/>
            <a:ext cx="308098" cy="369332"/>
          </a:xfrm>
          <a:prstGeom prst="rect">
            <a:avLst/>
          </a:prstGeom>
          <a:noFill/>
        </p:spPr>
        <p:txBody>
          <a:bodyPr wrap="none" rtlCol="0">
            <a:spAutoFit/>
          </a:bodyPr>
          <a:lstStyle/>
          <a:p>
            <a:r>
              <a:rPr lang="en-US" altLang="zh-CN" dirty="0"/>
              <a:t>2</a:t>
            </a:r>
            <a:endParaRPr lang="en-US" dirty="0"/>
          </a:p>
        </p:txBody>
      </p:sp>
      <p:cxnSp>
        <p:nvCxnSpPr>
          <p:cNvPr id="45" name="Straight Arrow Connector 44">
            <a:extLst>
              <a:ext uri="{FF2B5EF4-FFF2-40B4-BE49-F238E27FC236}">
                <a16:creationId xmlns:a16="http://schemas.microsoft.com/office/drawing/2014/main" id="{A339555B-1570-668C-751E-7FF11458E4AB}"/>
              </a:ext>
            </a:extLst>
          </p:cNvPr>
          <p:cNvCxnSpPr>
            <a:cxnSpLocks/>
          </p:cNvCxnSpPr>
          <p:nvPr/>
        </p:nvCxnSpPr>
        <p:spPr>
          <a:xfrm flipV="1">
            <a:off x="5215697" y="2954001"/>
            <a:ext cx="704621" cy="48440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461AC459-885F-A21B-5685-8E6934B5DD25}"/>
              </a:ext>
            </a:extLst>
          </p:cNvPr>
          <p:cNvCxnSpPr>
            <a:cxnSpLocks/>
          </p:cNvCxnSpPr>
          <p:nvPr/>
        </p:nvCxnSpPr>
        <p:spPr>
          <a:xfrm>
            <a:off x="5224573" y="2923550"/>
            <a:ext cx="686601" cy="4693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CC9E100-27DF-83E2-528F-CD349E3B0DE1}"/>
              </a:ext>
            </a:extLst>
          </p:cNvPr>
          <p:cNvCxnSpPr>
            <a:cxnSpLocks/>
          </p:cNvCxnSpPr>
          <p:nvPr/>
        </p:nvCxnSpPr>
        <p:spPr>
          <a:xfrm>
            <a:off x="6256709" y="2938526"/>
            <a:ext cx="614585" cy="4360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F4F746B-7E70-4165-1E62-728B894EDA85}"/>
              </a:ext>
            </a:extLst>
          </p:cNvPr>
          <p:cNvCxnSpPr>
            <a:cxnSpLocks/>
          </p:cNvCxnSpPr>
          <p:nvPr/>
        </p:nvCxnSpPr>
        <p:spPr>
          <a:xfrm flipV="1">
            <a:off x="6273860" y="2917425"/>
            <a:ext cx="624866" cy="46266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D7931D7B-88BF-FB2E-AB98-55A692C899E0}"/>
              </a:ext>
            </a:extLst>
          </p:cNvPr>
          <p:cNvGrpSpPr/>
          <p:nvPr/>
        </p:nvGrpSpPr>
        <p:grpSpPr>
          <a:xfrm>
            <a:off x="1189133" y="3259752"/>
            <a:ext cx="374073" cy="379724"/>
            <a:chOff x="4810991" y="2421082"/>
            <a:chExt cx="374073" cy="379724"/>
          </a:xfrm>
        </p:grpSpPr>
        <p:sp>
          <p:nvSpPr>
            <p:cNvPr id="67" name="Oval 66">
              <a:extLst>
                <a:ext uri="{FF2B5EF4-FFF2-40B4-BE49-F238E27FC236}">
                  <a16:creationId xmlns:a16="http://schemas.microsoft.com/office/drawing/2014/main" id="{981AC8CA-D048-2C97-075A-B3D69637DEFE}"/>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1853AC9D-8725-93AE-3769-E100CCBF2458}"/>
                </a:ext>
              </a:extLst>
            </p:cNvPr>
            <p:cNvSpPr txBox="1"/>
            <p:nvPr/>
          </p:nvSpPr>
          <p:spPr>
            <a:xfrm>
              <a:off x="4843978" y="2431474"/>
              <a:ext cx="308098" cy="369332"/>
            </a:xfrm>
            <a:prstGeom prst="rect">
              <a:avLst/>
            </a:prstGeom>
            <a:noFill/>
          </p:spPr>
          <p:txBody>
            <a:bodyPr wrap="none" rtlCol="0">
              <a:spAutoFit/>
            </a:bodyPr>
            <a:lstStyle/>
            <a:p>
              <a:r>
                <a:rPr lang="en-US" dirty="0"/>
                <a:t>2</a:t>
              </a:r>
            </a:p>
          </p:txBody>
        </p:sp>
      </p:grpSp>
      <p:grpSp>
        <p:nvGrpSpPr>
          <p:cNvPr id="69" name="Group 68">
            <a:extLst>
              <a:ext uri="{FF2B5EF4-FFF2-40B4-BE49-F238E27FC236}">
                <a16:creationId xmlns:a16="http://schemas.microsoft.com/office/drawing/2014/main" id="{4A5A4AA7-0B59-7336-FD65-D9C4218BF4D0}"/>
              </a:ext>
            </a:extLst>
          </p:cNvPr>
          <p:cNvGrpSpPr/>
          <p:nvPr/>
        </p:nvGrpSpPr>
        <p:grpSpPr>
          <a:xfrm>
            <a:off x="1171980" y="4364219"/>
            <a:ext cx="374073" cy="379724"/>
            <a:chOff x="4810991" y="2421082"/>
            <a:chExt cx="374073" cy="379724"/>
          </a:xfrm>
        </p:grpSpPr>
        <p:sp>
          <p:nvSpPr>
            <p:cNvPr id="70" name="Oval 69">
              <a:extLst>
                <a:ext uri="{FF2B5EF4-FFF2-40B4-BE49-F238E27FC236}">
                  <a16:creationId xmlns:a16="http://schemas.microsoft.com/office/drawing/2014/main" id="{31E9B477-3548-FA03-B7BA-EA83CA4E5E12}"/>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1A71F890-10E5-208C-6866-B71F817BBC7C}"/>
                </a:ext>
              </a:extLst>
            </p:cNvPr>
            <p:cNvSpPr txBox="1"/>
            <p:nvPr/>
          </p:nvSpPr>
          <p:spPr>
            <a:xfrm>
              <a:off x="4843978" y="2431474"/>
              <a:ext cx="308098" cy="369332"/>
            </a:xfrm>
            <a:prstGeom prst="rect">
              <a:avLst/>
            </a:prstGeom>
            <a:noFill/>
          </p:spPr>
          <p:txBody>
            <a:bodyPr wrap="none" rtlCol="0">
              <a:spAutoFit/>
            </a:bodyPr>
            <a:lstStyle/>
            <a:p>
              <a:r>
                <a:rPr lang="en-US" dirty="0"/>
                <a:t>0</a:t>
              </a:r>
            </a:p>
          </p:txBody>
        </p:sp>
      </p:grpSp>
      <p:grpSp>
        <p:nvGrpSpPr>
          <p:cNvPr id="72" name="Group 71">
            <a:extLst>
              <a:ext uri="{FF2B5EF4-FFF2-40B4-BE49-F238E27FC236}">
                <a16:creationId xmlns:a16="http://schemas.microsoft.com/office/drawing/2014/main" id="{77D766FE-224A-90BE-BE05-F96107AE43D6}"/>
              </a:ext>
            </a:extLst>
          </p:cNvPr>
          <p:cNvGrpSpPr/>
          <p:nvPr/>
        </p:nvGrpSpPr>
        <p:grpSpPr>
          <a:xfrm>
            <a:off x="2474142" y="3254101"/>
            <a:ext cx="374073" cy="379724"/>
            <a:chOff x="4810991" y="2421082"/>
            <a:chExt cx="374073" cy="379724"/>
          </a:xfrm>
        </p:grpSpPr>
        <p:sp>
          <p:nvSpPr>
            <p:cNvPr id="73" name="Oval 72">
              <a:extLst>
                <a:ext uri="{FF2B5EF4-FFF2-40B4-BE49-F238E27FC236}">
                  <a16:creationId xmlns:a16="http://schemas.microsoft.com/office/drawing/2014/main" id="{50015156-3429-F953-E8B1-03CC71F35D26}"/>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75985E67-D5C6-7B45-339D-4886FBECC1F3}"/>
                </a:ext>
              </a:extLst>
            </p:cNvPr>
            <p:cNvSpPr txBox="1"/>
            <p:nvPr/>
          </p:nvSpPr>
          <p:spPr>
            <a:xfrm>
              <a:off x="4843978" y="2431474"/>
              <a:ext cx="308098" cy="369332"/>
            </a:xfrm>
            <a:prstGeom prst="rect">
              <a:avLst/>
            </a:prstGeom>
            <a:noFill/>
          </p:spPr>
          <p:txBody>
            <a:bodyPr wrap="none" rtlCol="0">
              <a:spAutoFit/>
            </a:bodyPr>
            <a:lstStyle/>
            <a:p>
              <a:r>
                <a:rPr lang="en-US" dirty="0"/>
                <a:t>3</a:t>
              </a:r>
            </a:p>
          </p:txBody>
        </p:sp>
      </p:grpSp>
      <p:grpSp>
        <p:nvGrpSpPr>
          <p:cNvPr id="75" name="Group 74">
            <a:extLst>
              <a:ext uri="{FF2B5EF4-FFF2-40B4-BE49-F238E27FC236}">
                <a16:creationId xmlns:a16="http://schemas.microsoft.com/office/drawing/2014/main" id="{7CEA24A0-2798-3D60-8AA2-10CB87F3709F}"/>
              </a:ext>
            </a:extLst>
          </p:cNvPr>
          <p:cNvGrpSpPr/>
          <p:nvPr/>
        </p:nvGrpSpPr>
        <p:grpSpPr>
          <a:xfrm>
            <a:off x="2474142" y="4352917"/>
            <a:ext cx="374073" cy="379724"/>
            <a:chOff x="4810991" y="2421082"/>
            <a:chExt cx="374073" cy="379724"/>
          </a:xfrm>
        </p:grpSpPr>
        <p:sp>
          <p:nvSpPr>
            <p:cNvPr id="76" name="Oval 75">
              <a:extLst>
                <a:ext uri="{FF2B5EF4-FFF2-40B4-BE49-F238E27FC236}">
                  <a16:creationId xmlns:a16="http://schemas.microsoft.com/office/drawing/2014/main" id="{527AC1BC-C2EA-AAAB-9146-D23710A975BC}"/>
                </a:ext>
              </a:extLst>
            </p:cNvPr>
            <p:cNvSpPr/>
            <p:nvPr/>
          </p:nvSpPr>
          <p:spPr>
            <a:xfrm>
              <a:off x="4810991" y="2421082"/>
              <a:ext cx="374073" cy="374073"/>
            </a:xfrm>
            <a:prstGeom prst="ellipse">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6543C08B-DA16-B8FE-256E-6A7D7ED54954}"/>
                </a:ext>
              </a:extLst>
            </p:cNvPr>
            <p:cNvSpPr txBox="1"/>
            <p:nvPr/>
          </p:nvSpPr>
          <p:spPr>
            <a:xfrm>
              <a:off x="4843978" y="2431474"/>
              <a:ext cx="308098" cy="369332"/>
            </a:xfrm>
            <a:prstGeom prst="rect">
              <a:avLst/>
            </a:prstGeom>
            <a:noFill/>
          </p:spPr>
          <p:txBody>
            <a:bodyPr wrap="none" rtlCol="0">
              <a:spAutoFit/>
            </a:bodyPr>
            <a:lstStyle/>
            <a:p>
              <a:r>
                <a:rPr lang="en-US" dirty="0"/>
                <a:t>1</a:t>
              </a:r>
            </a:p>
          </p:txBody>
        </p:sp>
      </p:grpSp>
      <p:cxnSp>
        <p:nvCxnSpPr>
          <p:cNvPr id="78" name="Straight Arrow Connector 77">
            <a:extLst>
              <a:ext uri="{FF2B5EF4-FFF2-40B4-BE49-F238E27FC236}">
                <a16:creationId xmlns:a16="http://schemas.microsoft.com/office/drawing/2014/main" id="{E1DBF9BC-9D53-D8CB-4103-B183CDA4BC9E}"/>
              </a:ext>
            </a:extLst>
          </p:cNvPr>
          <p:cNvCxnSpPr>
            <a:cxnSpLocks/>
            <a:stCxn id="67" idx="6"/>
            <a:endCxn id="73" idx="2"/>
          </p:cNvCxnSpPr>
          <p:nvPr/>
        </p:nvCxnSpPr>
        <p:spPr>
          <a:xfrm flipV="1">
            <a:off x="1563206" y="3441138"/>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F507981B-21E1-8745-7426-DE2EFE91BAF1}"/>
              </a:ext>
            </a:extLst>
          </p:cNvPr>
          <p:cNvCxnSpPr>
            <a:cxnSpLocks/>
          </p:cNvCxnSpPr>
          <p:nvPr/>
        </p:nvCxnSpPr>
        <p:spPr>
          <a:xfrm flipV="1">
            <a:off x="1546713" y="4547975"/>
            <a:ext cx="910936" cy="5651"/>
          </a:xfrm>
          <a:prstGeom prst="straightConnector1">
            <a:avLst/>
          </a:prstGeom>
          <a:ln w="38100">
            <a:solidFill>
              <a:schemeClr val="bg1">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4B6FBF84-A495-44E0-DC69-0A35BA0CE372}"/>
              </a:ext>
            </a:extLst>
          </p:cNvPr>
          <p:cNvCxnSpPr>
            <a:cxnSpLocks/>
            <a:endCxn id="74" idx="2"/>
          </p:cNvCxnSpPr>
          <p:nvPr/>
        </p:nvCxnSpPr>
        <p:spPr>
          <a:xfrm flipV="1">
            <a:off x="2661178" y="3633825"/>
            <a:ext cx="0" cy="708452"/>
          </a:xfrm>
          <a:prstGeom prst="straightConnector1">
            <a:avLst/>
          </a:prstGeom>
          <a:ln w="38100">
            <a:solidFill>
              <a:schemeClr val="bg1">
                <a:lumMod val="50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D6391BDD-A09D-3B0B-1BAD-91281B8A708C}"/>
              </a:ext>
            </a:extLst>
          </p:cNvPr>
          <p:cNvCxnSpPr>
            <a:cxnSpLocks/>
          </p:cNvCxnSpPr>
          <p:nvPr/>
        </p:nvCxnSpPr>
        <p:spPr>
          <a:xfrm flipV="1">
            <a:off x="1359016" y="3639476"/>
            <a:ext cx="0" cy="708452"/>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EA2C374F-43AD-0B3C-D90E-F43983E9F3A7}"/>
              </a:ext>
            </a:extLst>
          </p:cNvPr>
          <p:cNvCxnSpPr>
            <a:cxnSpLocks/>
          </p:cNvCxnSpPr>
          <p:nvPr/>
        </p:nvCxnSpPr>
        <p:spPr>
          <a:xfrm flipH="1" flipV="1">
            <a:off x="1511251" y="3581870"/>
            <a:ext cx="999341" cy="792741"/>
          </a:xfrm>
          <a:prstGeom prst="straightConnector1">
            <a:avLst/>
          </a:prstGeom>
          <a:ln w="38100">
            <a:solidFill>
              <a:schemeClr val="bg1">
                <a:lumMod val="50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BDFD5F2C-52D6-A250-38B8-2053BD7E6E71}"/>
              </a:ext>
            </a:extLst>
          </p:cNvPr>
          <p:cNvCxnSpPr>
            <a:cxnSpLocks/>
          </p:cNvCxnSpPr>
          <p:nvPr/>
        </p:nvCxnSpPr>
        <p:spPr>
          <a:xfrm>
            <a:off x="6246158" y="2981862"/>
            <a:ext cx="634476" cy="179836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4A86E928-30F8-8E91-0F21-89FAB045ADE1}"/>
              </a:ext>
            </a:extLst>
          </p:cNvPr>
          <p:cNvCxnSpPr>
            <a:cxnSpLocks/>
          </p:cNvCxnSpPr>
          <p:nvPr/>
        </p:nvCxnSpPr>
        <p:spPr>
          <a:xfrm flipV="1">
            <a:off x="6235192" y="3485584"/>
            <a:ext cx="690709" cy="136801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805C45A8-5845-040E-19ED-94DAA8E1071D}"/>
              </a:ext>
            </a:extLst>
          </p:cNvPr>
          <p:cNvCxnSpPr>
            <a:cxnSpLocks/>
          </p:cNvCxnSpPr>
          <p:nvPr/>
        </p:nvCxnSpPr>
        <p:spPr>
          <a:xfrm flipV="1">
            <a:off x="6234403" y="3539905"/>
            <a:ext cx="736765" cy="185222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219D3FCC-43B9-38BD-CDED-A31B7546347F}"/>
              </a:ext>
            </a:extLst>
          </p:cNvPr>
          <p:cNvCxnSpPr>
            <a:cxnSpLocks/>
          </p:cNvCxnSpPr>
          <p:nvPr/>
        </p:nvCxnSpPr>
        <p:spPr>
          <a:xfrm>
            <a:off x="5193959" y="3011558"/>
            <a:ext cx="681740" cy="1795832"/>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E5582B3D-9F95-EC68-F5CD-302A9ABDCB2C}"/>
              </a:ext>
            </a:extLst>
          </p:cNvPr>
          <p:cNvCxnSpPr>
            <a:cxnSpLocks/>
          </p:cNvCxnSpPr>
          <p:nvPr/>
        </p:nvCxnSpPr>
        <p:spPr>
          <a:xfrm flipV="1">
            <a:off x="5235651" y="3522592"/>
            <a:ext cx="736765" cy="185222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DEAB05A0-7725-D11F-1C26-729F570E2685}"/>
              </a:ext>
            </a:extLst>
          </p:cNvPr>
          <p:cNvCxnSpPr>
            <a:cxnSpLocks/>
          </p:cNvCxnSpPr>
          <p:nvPr/>
        </p:nvCxnSpPr>
        <p:spPr>
          <a:xfrm flipV="1">
            <a:off x="5210976" y="3494638"/>
            <a:ext cx="700937" cy="133980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CA433B05-C07E-614C-F364-A362E9726BA7}"/>
              </a:ext>
            </a:extLst>
          </p:cNvPr>
          <p:cNvSpPr txBox="1"/>
          <p:nvPr/>
        </p:nvSpPr>
        <p:spPr>
          <a:xfrm>
            <a:off x="7729814" y="3309309"/>
            <a:ext cx="3976088" cy="1200329"/>
          </a:xfrm>
          <a:prstGeom prst="rect">
            <a:avLst/>
          </a:prstGeom>
          <a:noFill/>
        </p:spPr>
        <p:txBody>
          <a:bodyPr wrap="none" rtlCol="0">
            <a:spAutoFit/>
          </a:bodyPr>
          <a:lstStyle/>
          <a:p>
            <a:r>
              <a:rPr lang="en-US" dirty="0">
                <a:solidFill>
                  <a:schemeClr val="accent6"/>
                </a:solidFill>
              </a:rPr>
              <a:t>+</a:t>
            </a:r>
            <a:r>
              <a:rPr lang="zh-CN" altLang="en-US" dirty="0">
                <a:solidFill>
                  <a:schemeClr val="accent6"/>
                </a:solidFill>
              </a:rPr>
              <a:t> </a:t>
            </a:r>
            <a:r>
              <a:rPr lang="en-US" altLang="zh-CN" dirty="0">
                <a:solidFill>
                  <a:schemeClr val="accent6"/>
                </a:solidFill>
              </a:rPr>
              <a:t>Good for low</a:t>
            </a:r>
            <a:r>
              <a:rPr lang="en-US" dirty="0">
                <a:solidFill>
                  <a:schemeClr val="accent6"/>
                </a:solidFill>
              </a:rPr>
              <a:t> hidden layer dimension</a:t>
            </a:r>
          </a:p>
          <a:p>
            <a:r>
              <a:rPr lang="en-US" dirty="0">
                <a:solidFill>
                  <a:schemeClr val="accent6"/>
                </a:solidFill>
              </a:rPr>
              <a:t>+</a:t>
            </a:r>
            <a:r>
              <a:rPr lang="en-US" dirty="0">
                <a:solidFill>
                  <a:srgbClr val="C00000"/>
                </a:solidFill>
              </a:rPr>
              <a:t> </a:t>
            </a:r>
            <a:r>
              <a:rPr lang="en-US" dirty="0">
                <a:solidFill>
                  <a:schemeClr val="accent6"/>
                </a:solidFill>
              </a:rPr>
              <a:t>No redundant computation</a:t>
            </a:r>
          </a:p>
          <a:p>
            <a:r>
              <a:rPr lang="en-US" dirty="0">
                <a:solidFill>
                  <a:schemeClr val="accent6"/>
                </a:solidFill>
              </a:rPr>
              <a:t>+ No additional storage</a:t>
            </a:r>
          </a:p>
          <a:p>
            <a:r>
              <a:rPr lang="en-US" dirty="0">
                <a:solidFill>
                  <a:srgbClr val="C00000"/>
                </a:solidFill>
              </a:rPr>
              <a:t>- High demand for fast network</a:t>
            </a:r>
          </a:p>
        </p:txBody>
      </p:sp>
      <p:sp>
        <p:nvSpPr>
          <p:cNvPr id="49" name="Slide Number Placeholder 48">
            <a:extLst>
              <a:ext uri="{FF2B5EF4-FFF2-40B4-BE49-F238E27FC236}">
                <a16:creationId xmlns:a16="http://schemas.microsoft.com/office/drawing/2014/main" id="{EFD7C469-0E59-5617-1095-6392CDB14FD6}"/>
              </a:ext>
            </a:extLst>
          </p:cNvPr>
          <p:cNvSpPr>
            <a:spLocks noGrp="1"/>
          </p:cNvSpPr>
          <p:nvPr>
            <p:ph type="sldNum" sz="quarter" idx="12"/>
          </p:nvPr>
        </p:nvSpPr>
        <p:spPr/>
        <p:txBody>
          <a:bodyPr/>
          <a:lstStyle/>
          <a:p>
            <a:fld id="{7B8E230A-344C-314A-99D7-8592764412A6}" type="slidenum">
              <a:rPr lang="en-US" smtClean="0"/>
              <a:t>77</a:t>
            </a:fld>
            <a:endParaRPr lang="en-US"/>
          </a:p>
        </p:txBody>
      </p:sp>
    </p:spTree>
    <p:extLst>
      <p:ext uri="{BB962C8B-B14F-4D97-AF65-F5344CB8AC3E}">
        <p14:creationId xmlns:p14="http://schemas.microsoft.com/office/powerpoint/2010/main" val="14536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0A7D-D215-B1DC-EC40-956944A76EDD}"/>
              </a:ext>
            </a:extLst>
          </p:cNvPr>
          <p:cNvSpPr>
            <a:spLocks noGrp="1"/>
          </p:cNvSpPr>
          <p:nvPr>
            <p:ph type="title"/>
          </p:nvPr>
        </p:nvSpPr>
        <p:spPr/>
        <p:txBody>
          <a:bodyPr>
            <a:normAutofit fontScale="90000"/>
          </a:bodyPr>
          <a:lstStyle/>
          <a:p>
            <a:r>
              <a:rPr lang="en-US" dirty="0"/>
              <a:t>Full-Graph GNN Execution Model</a:t>
            </a:r>
          </a:p>
        </p:txBody>
      </p:sp>
      <p:sp>
        <p:nvSpPr>
          <p:cNvPr id="3" name="Content Placeholder 2">
            <a:extLst>
              <a:ext uri="{FF2B5EF4-FFF2-40B4-BE49-F238E27FC236}">
                <a16:creationId xmlns:a16="http://schemas.microsoft.com/office/drawing/2014/main" id="{8DD8BC58-B5B7-54DB-55A5-C56639BCED98}"/>
              </a:ext>
            </a:extLst>
          </p:cNvPr>
          <p:cNvSpPr>
            <a:spLocks noGrp="1"/>
          </p:cNvSpPr>
          <p:nvPr>
            <p:ph idx="1"/>
          </p:nvPr>
        </p:nvSpPr>
        <p:spPr/>
        <p:txBody>
          <a:bodyPr/>
          <a:lstStyle/>
          <a:p>
            <a:r>
              <a:rPr lang="en-US" dirty="0"/>
              <a:t>Hybrid Dependency Management </a:t>
            </a:r>
          </a:p>
        </p:txBody>
      </p:sp>
      <p:pic>
        <p:nvPicPr>
          <p:cNvPr id="4" name="Picture 3">
            <a:extLst>
              <a:ext uri="{FF2B5EF4-FFF2-40B4-BE49-F238E27FC236}">
                <a16:creationId xmlns:a16="http://schemas.microsoft.com/office/drawing/2014/main" id="{BBD8D00C-9FEB-7CFB-77C4-DD15931616F9}"/>
              </a:ext>
            </a:extLst>
          </p:cNvPr>
          <p:cNvPicPr>
            <a:picLocks noChangeAspect="1"/>
          </p:cNvPicPr>
          <p:nvPr/>
        </p:nvPicPr>
        <p:blipFill>
          <a:blip r:embed="rId3"/>
          <a:stretch>
            <a:fillRect/>
          </a:stretch>
        </p:blipFill>
        <p:spPr>
          <a:xfrm>
            <a:off x="1414054" y="2661404"/>
            <a:ext cx="9754061" cy="3540179"/>
          </a:xfrm>
          <a:prstGeom prst="rect">
            <a:avLst/>
          </a:prstGeom>
        </p:spPr>
      </p:pic>
      <p:sp>
        <p:nvSpPr>
          <p:cNvPr id="5" name="TextBox 4">
            <a:extLst>
              <a:ext uri="{FF2B5EF4-FFF2-40B4-BE49-F238E27FC236}">
                <a16:creationId xmlns:a16="http://schemas.microsoft.com/office/drawing/2014/main" id="{3870CE75-8352-360D-9EBC-00344BA67CE2}"/>
              </a:ext>
            </a:extLst>
          </p:cNvPr>
          <p:cNvSpPr txBox="1"/>
          <p:nvPr/>
        </p:nvSpPr>
        <p:spPr>
          <a:xfrm>
            <a:off x="4132642" y="6202218"/>
            <a:ext cx="3926716"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NeutronStar</a:t>
            </a:r>
            <a:r>
              <a:rPr lang="en-US" dirty="0">
                <a:solidFill>
                  <a:schemeClr val="tx1">
                    <a:lumMod val="50000"/>
                    <a:lumOff val="50000"/>
                  </a:schemeClr>
                </a:solidFill>
              </a:rPr>
              <a:t> [SIGMOD’22]</a:t>
            </a:r>
          </a:p>
        </p:txBody>
      </p:sp>
      <p:sp>
        <p:nvSpPr>
          <p:cNvPr id="6" name="Right Arrow 5">
            <a:extLst>
              <a:ext uri="{FF2B5EF4-FFF2-40B4-BE49-F238E27FC236}">
                <a16:creationId xmlns:a16="http://schemas.microsoft.com/office/drawing/2014/main" id="{2759C5E3-08BE-8D78-41F6-3B594E51E5AF}"/>
              </a:ext>
            </a:extLst>
          </p:cNvPr>
          <p:cNvSpPr/>
          <p:nvPr/>
        </p:nvSpPr>
        <p:spPr>
          <a:xfrm rot="5400000">
            <a:off x="8426162" y="3622207"/>
            <a:ext cx="368875" cy="389299"/>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52B0286-4EFB-0390-BD2E-0E5C7E220707}"/>
              </a:ext>
            </a:extLst>
          </p:cNvPr>
          <p:cNvSpPr txBox="1"/>
          <p:nvPr/>
        </p:nvSpPr>
        <p:spPr>
          <a:xfrm>
            <a:off x="8059358" y="1339275"/>
            <a:ext cx="3444854" cy="1200329"/>
          </a:xfrm>
          <a:prstGeom prst="rect">
            <a:avLst/>
          </a:prstGeom>
          <a:noFill/>
        </p:spPr>
        <p:txBody>
          <a:bodyPr wrap="none" rtlCol="0">
            <a:spAutoFit/>
          </a:bodyPr>
          <a:lstStyle/>
          <a:p>
            <a:r>
              <a:rPr lang="en-US" dirty="0">
                <a:solidFill>
                  <a:schemeClr val="accent6"/>
                </a:solidFill>
              </a:rPr>
              <a:t>+</a:t>
            </a:r>
            <a:r>
              <a:rPr lang="zh-CN" altLang="en-US" dirty="0">
                <a:solidFill>
                  <a:schemeClr val="accent6"/>
                </a:solidFill>
              </a:rPr>
              <a:t> </a:t>
            </a:r>
            <a:r>
              <a:rPr lang="en-US" altLang="zh-CN" dirty="0">
                <a:solidFill>
                  <a:schemeClr val="accent6"/>
                </a:solidFill>
              </a:rPr>
              <a:t>Adaptive to diff. graph/network</a:t>
            </a:r>
            <a:endParaRPr lang="en-US" dirty="0">
              <a:solidFill>
                <a:schemeClr val="accent6"/>
              </a:solidFill>
            </a:endParaRPr>
          </a:p>
          <a:p>
            <a:r>
              <a:rPr lang="en-US" dirty="0">
                <a:solidFill>
                  <a:schemeClr val="accent6"/>
                </a:solidFill>
              </a:rPr>
              <a:t>+</a:t>
            </a:r>
            <a:r>
              <a:rPr lang="en-US" dirty="0">
                <a:solidFill>
                  <a:srgbClr val="C00000"/>
                </a:solidFill>
              </a:rPr>
              <a:t> </a:t>
            </a:r>
            <a:r>
              <a:rPr lang="en-US" dirty="0">
                <a:solidFill>
                  <a:schemeClr val="accent6"/>
                </a:solidFill>
              </a:rPr>
              <a:t>Less redundant computation</a:t>
            </a:r>
          </a:p>
          <a:p>
            <a:r>
              <a:rPr lang="en-US" dirty="0">
                <a:solidFill>
                  <a:schemeClr val="accent6"/>
                </a:solidFill>
              </a:rPr>
              <a:t>+ Less additional storage</a:t>
            </a:r>
          </a:p>
          <a:p>
            <a:r>
              <a:rPr lang="en-US" dirty="0">
                <a:solidFill>
                  <a:schemeClr val="accent6"/>
                </a:solidFill>
              </a:rPr>
              <a:t>+ Less demand for fast network</a:t>
            </a:r>
          </a:p>
        </p:txBody>
      </p:sp>
      <p:sp>
        <p:nvSpPr>
          <p:cNvPr id="7" name="Slide Number Placeholder 6">
            <a:extLst>
              <a:ext uri="{FF2B5EF4-FFF2-40B4-BE49-F238E27FC236}">
                <a16:creationId xmlns:a16="http://schemas.microsoft.com/office/drawing/2014/main" id="{C6FD9D63-DC3F-E214-2795-D3AA153BADCD}"/>
              </a:ext>
            </a:extLst>
          </p:cNvPr>
          <p:cNvSpPr>
            <a:spLocks noGrp="1"/>
          </p:cNvSpPr>
          <p:nvPr>
            <p:ph type="sldNum" sz="quarter" idx="12"/>
          </p:nvPr>
        </p:nvSpPr>
        <p:spPr/>
        <p:txBody>
          <a:bodyPr/>
          <a:lstStyle/>
          <a:p>
            <a:fld id="{7B8E230A-344C-314A-99D7-8592764412A6}" type="slidenum">
              <a:rPr lang="en-US" smtClean="0"/>
              <a:t>78</a:t>
            </a:fld>
            <a:endParaRPr lang="en-US"/>
          </a:p>
        </p:txBody>
      </p:sp>
    </p:spTree>
    <p:extLst>
      <p:ext uri="{BB962C8B-B14F-4D97-AF65-F5344CB8AC3E}">
        <p14:creationId xmlns:p14="http://schemas.microsoft.com/office/powerpoint/2010/main" val="106943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07D1-8A57-ADF8-FE24-728D0760C5B3}"/>
              </a:ext>
            </a:extLst>
          </p:cNvPr>
          <p:cNvSpPr>
            <a:spLocks noGrp="1"/>
          </p:cNvSpPr>
          <p:nvPr>
            <p:ph type="title"/>
          </p:nvPr>
        </p:nvSpPr>
        <p:spPr/>
        <p:txBody>
          <a:bodyPr>
            <a:normAutofit fontScale="90000"/>
          </a:bodyPr>
          <a:lstStyle/>
          <a:p>
            <a:r>
              <a:rPr lang="en-US" dirty="0"/>
              <a:t>Communication Optimization</a:t>
            </a:r>
          </a:p>
        </p:txBody>
      </p:sp>
      <p:sp>
        <p:nvSpPr>
          <p:cNvPr id="3" name="Content Placeholder 2">
            <a:extLst>
              <a:ext uri="{FF2B5EF4-FFF2-40B4-BE49-F238E27FC236}">
                <a16:creationId xmlns:a16="http://schemas.microsoft.com/office/drawing/2014/main" id="{2CE045E2-6422-45DC-185A-A68DD26B0479}"/>
              </a:ext>
            </a:extLst>
          </p:cNvPr>
          <p:cNvSpPr>
            <a:spLocks noGrp="1"/>
          </p:cNvSpPr>
          <p:nvPr>
            <p:ph idx="1"/>
          </p:nvPr>
        </p:nvSpPr>
        <p:spPr/>
        <p:txBody>
          <a:bodyPr/>
          <a:lstStyle/>
          <a:p>
            <a:pPr marL="0" indent="0">
              <a:buNone/>
            </a:pPr>
            <a:r>
              <a:rPr lang="en-US" dirty="0"/>
              <a:t>Overlapping Comm. w/ Comp.</a:t>
            </a:r>
          </a:p>
          <a:p>
            <a:pPr lvl="1">
              <a:buFont typeface="Wingdings" pitchFamily="2" charset="2"/>
              <a:buChar char="Ø"/>
            </a:pPr>
            <a:r>
              <a:rPr lang="en-US" dirty="0"/>
              <a:t> </a:t>
            </a:r>
            <a:r>
              <a:rPr lang="en-US" dirty="0" err="1"/>
              <a:t>NeutronStar</a:t>
            </a:r>
            <a:r>
              <a:rPr lang="en-US" dirty="0"/>
              <a:t> [</a:t>
            </a:r>
            <a:r>
              <a:rPr lang="en-US" dirty="0">
                <a:solidFill>
                  <a:schemeClr val="accent2"/>
                </a:solidFill>
              </a:rPr>
              <a:t>SIGMOD’22</a:t>
            </a:r>
            <a:r>
              <a:rPr lang="en-US" dirty="0"/>
              <a:t>]</a:t>
            </a:r>
          </a:p>
          <a:p>
            <a:pPr marL="457200" lvl="1" indent="0">
              <a:buNone/>
            </a:pPr>
            <a:endParaRPr lang="en-US" dirty="0"/>
          </a:p>
          <a:p>
            <a:pPr marL="0" indent="0">
              <a:buNone/>
            </a:pPr>
            <a:r>
              <a:rPr lang="en-US" dirty="0"/>
              <a:t>Faster Links</a:t>
            </a:r>
          </a:p>
          <a:p>
            <a:pPr lvl="1">
              <a:buFont typeface="Wingdings" pitchFamily="2" charset="2"/>
              <a:buChar char="Ø"/>
            </a:pPr>
            <a:r>
              <a:rPr lang="en-US" dirty="0"/>
              <a:t> DGCL [</a:t>
            </a:r>
            <a:r>
              <a:rPr lang="en-US" dirty="0">
                <a:solidFill>
                  <a:schemeClr val="accent2"/>
                </a:solidFill>
              </a:rPr>
              <a:t>EuroSys’21</a:t>
            </a:r>
            <a:r>
              <a:rPr lang="en-US" dirty="0"/>
              <a:t>]</a:t>
            </a:r>
          </a:p>
          <a:p>
            <a:pPr marL="457200" lvl="1" indent="0">
              <a:buNone/>
            </a:pPr>
            <a:endParaRPr lang="en-US" dirty="0"/>
          </a:p>
          <a:p>
            <a:pPr marL="0" indent="0">
              <a:buNone/>
            </a:pPr>
            <a:r>
              <a:rPr lang="en-US" dirty="0"/>
              <a:t>Redundant IO/Data Reuse</a:t>
            </a:r>
          </a:p>
          <a:p>
            <a:pPr lvl="1">
              <a:buFont typeface="Wingdings" pitchFamily="2" charset="2"/>
              <a:buChar char="Ø"/>
            </a:pPr>
            <a:r>
              <a:rPr lang="en-US" dirty="0"/>
              <a:t> </a:t>
            </a:r>
            <a:r>
              <a:rPr lang="en-US" dirty="0" err="1"/>
              <a:t>HongTu</a:t>
            </a:r>
            <a:r>
              <a:rPr lang="en-US" dirty="0"/>
              <a:t> [</a:t>
            </a:r>
            <a:r>
              <a:rPr lang="en-US" dirty="0">
                <a:solidFill>
                  <a:schemeClr val="accent2"/>
                </a:solidFill>
              </a:rPr>
              <a:t>SIGMOD’24</a:t>
            </a:r>
            <a:r>
              <a:rPr lang="en-US" dirty="0"/>
              <a:t>]</a:t>
            </a:r>
          </a:p>
          <a:p>
            <a:endParaRPr lang="en-US" dirty="0"/>
          </a:p>
        </p:txBody>
      </p:sp>
      <p:sp>
        <p:nvSpPr>
          <p:cNvPr id="4" name="Slide Number Placeholder 3">
            <a:extLst>
              <a:ext uri="{FF2B5EF4-FFF2-40B4-BE49-F238E27FC236}">
                <a16:creationId xmlns:a16="http://schemas.microsoft.com/office/drawing/2014/main" id="{1BB3EC3F-D267-6BB1-47D1-B464CDB88807}"/>
              </a:ext>
            </a:extLst>
          </p:cNvPr>
          <p:cNvSpPr>
            <a:spLocks noGrp="1"/>
          </p:cNvSpPr>
          <p:nvPr>
            <p:ph type="sldNum" sz="quarter" idx="12"/>
          </p:nvPr>
        </p:nvSpPr>
        <p:spPr/>
        <p:txBody>
          <a:bodyPr/>
          <a:lstStyle/>
          <a:p>
            <a:fld id="{7B8E230A-344C-314A-99D7-8592764412A6}" type="slidenum">
              <a:rPr lang="en-US" smtClean="0"/>
              <a:t>79</a:t>
            </a:fld>
            <a:endParaRPr lang="en-US"/>
          </a:p>
        </p:txBody>
      </p:sp>
    </p:spTree>
    <p:extLst>
      <p:ext uri="{BB962C8B-B14F-4D97-AF65-F5344CB8AC3E}">
        <p14:creationId xmlns:p14="http://schemas.microsoft.com/office/powerpoint/2010/main" val="103083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422" y="119839"/>
            <a:ext cx="10515600" cy="1325563"/>
          </a:xfrm>
        </p:spPr>
        <p:txBody>
          <a:bodyPr>
            <a:normAutofit/>
          </a:bodyPr>
          <a:lstStyle/>
          <a:p>
            <a:r>
              <a:rPr lang="en-US" dirty="0">
                <a:solidFill>
                  <a:srgbClr val="C00000"/>
                </a:solidFill>
                <a:latin typeface="Times New Roman" panose="02020603050405020304" pitchFamily="18" charset="0"/>
                <a:cs typeface="Times New Roman" panose="02020603050405020304" pitchFamily="18" charset="0"/>
              </a:rPr>
              <a:t>Our TLAV Research</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8</a:t>
            </a:fld>
            <a:endParaRPr lang="en-US" sz="2000" dirty="0">
              <a:solidFill>
                <a:schemeClr val="tx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id="{6E919F2D-CFCE-7B8E-8677-DA9511F539FB}"/>
              </a:ext>
            </a:extLst>
          </p:cNvPr>
          <p:cNvPicPr>
            <a:picLocks noChangeAspect="1"/>
          </p:cNvPicPr>
          <p:nvPr/>
        </p:nvPicPr>
        <p:blipFill>
          <a:blip r:embed="rId3"/>
          <a:stretch>
            <a:fillRect/>
          </a:stretch>
        </p:blipFill>
        <p:spPr>
          <a:xfrm>
            <a:off x="865014" y="1428564"/>
            <a:ext cx="9750932" cy="505268"/>
          </a:xfrm>
          <a:prstGeom prst="rect">
            <a:avLst/>
          </a:prstGeom>
        </p:spPr>
      </p:pic>
      <p:pic>
        <p:nvPicPr>
          <p:cNvPr id="9" name="Picture 8">
            <a:extLst>
              <a:ext uri="{FF2B5EF4-FFF2-40B4-BE49-F238E27FC236}">
                <a16:creationId xmlns:a16="http://schemas.microsoft.com/office/drawing/2014/main" id="{0730533A-8EC5-11D7-2FDC-000455C01963}"/>
              </a:ext>
            </a:extLst>
          </p:cNvPr>
          <p:cNvPicPr>
            <a:picLocks noChangeAspect="1"/>
          </p:cNvPicPr>
          <p:nvPr/>
        </p:nvPicPr>
        <p:blipFill>
          <a:blip r:embed="rId4"/>
          <a:stretch>
            <a:fillRect/>
          </a:stretch>
        </p:blipFill>
        <p:spPr>
          <a:xfrm>
            <a:off x="845349" y="2359425"/>
            <a:ext cx="9381163" cy="497596"/>
          </a:xfrm>
          <a:prstGeom prst="rect">
            <a:avLst/>
          </a:prstGeom>
        </p:spPr>
      </p:pic>
      <p:pic>
        <p:nvPicPr>
          <p:cNvPr id="10" name="Picture 9">
            <a:extLst>
              <a:ext uri="{FF2B5EF4-FFF2-40B4-BE49-F238E27FC236}">
                <a16:creationId xmlns:a16="http://schemas.microsoft.com/office/drawing/2014/main" id="{757510D4-8EAB-585C-EF4D-FAE87D359867}"/>
              </a:ext>
            </a:extLst>
          </p:cNvPr>
          <p:cNvPicPr>
            <a:picLocks noChangeAspect="1"/>
          </p:cNvPicPr>
          <p:nvPr/>
        </p:nvPicPr>
        <p:blipFill>
          <a:blip r:embed="rId5"/>
          <a:stretch>
            <a:fillRect/>
          </a:stretch>
        </p:blipFill>
        <p:spPr>
          <a:xfrm>
            <a:off x="818464" y="1865728"/>
            <a:ext cx="9377105" cy="508332"/>
          </a:xfrm>
          <a:prstGeom prst="rect">
            <a:avLst/>
          </a:prstGeom>
        </p:spPr>
      </p:pic>
      <p:pic>
        <p:nvPicPr>
          <p:cNvPr id="12" name="Picture 11" descr="Text&#10;&#10;Description automatically generated">
            <a:extLst>
              <a:ext uri="{FF2B5EF4-FFF2-40B4-BE49-F238E27FC236}">
                <a16:creationId xmlns:a16="http://schemas.microsoft.com/office/drawing/2014/main" id="{228A8F14-231D-7F70-5C5C-0B2C2CF4BDA0}"/>
              </a:ext>
            </a:extLst>
          </p:cNvPr>
          <p:cNvPicPr>
            <a:picLocks noChangeAspect="1"/>
          </p:cNvPicPr>
          <p:nvPr/>
        </p:nvPicPr>
        <p:blipFill rotWithShape="1">
          <a:blip r:embed="rId6"/>
          <a:srcRect t="66811" r="11179" b="1"/>
          <a:stretch/>
        </p:blipFill>
        <p:spPr>
          <a:xfrm>
            <a:off x="817498" y="4294954"/>
            <a:ext cx="8257171" cy="567955"/>
          </a:xfrm>
          <a:prstGeom prst="rect">
            <a:avLst/>
          </a:prstGeom>
        </p:spPr>
      </p:pic>
      <p:pic>
        <p:nvPicPr>
          <p:cNvPr id="11" name="Picture 10">
            <a:extLst>
              <a:ext uri="{FF2B5EF4-FFF2-40B4-BE49-F238E27FC236}">
                <a16:creationId xmlns:a16="http://schemas.microsoft.com/office/drawing/2014/main" id="{2A268154-2155-A020-A14A-7F43C015A70E}"/>
              </a:ext>
            </a:extLst>
          </p:cNvPr>
          <p:cNvPicPr>
            <a:picLocks noChangeAspect="1"/>
          </p:cNvPicPr>
          <p:nvPr/>
        </p:nvPicPr>
        <p:blipFill>
          <a:blip r:embed="rId7"/>
          <a:stretch>
            <a:fillRect/>
          </a:stretch>
        </p:blipFill>
        <p:spPr>
          <a:xfrm>
            <a:off x="852330" y="4769789"/>
            <a:ext cx="6232666" cy="528972"/>
          </a:xfrm>
          <a:prstGeom prst="rect">
            <a:avLst/>
          </a:prstGeom>
        </p:spPr>
      </p:pic>
      <p:pic>
        <p:nvPicPr>
          <p:cNvPr id="20" name="Picture 19">
            <a:extLst>
              <a:ext uri="{FF2B5EF4-FFF2-40B4-BE49-F238E27FC236}">
                <a16:creationId xmlns:a16="http://schemas.microsoft.com/office/drawing/2014/main" id="{04C70748-FB9F-7DB0-AD4C-62FEEF013054}"/>
              </a:ext>
            </a:extLst>
          </p:cNvPr>
          <p:cNvPicPr>
            <a:picLocks noChangeAspect="1"/>
          </p:cNvPicPr>
          <p:nvPr/>
        </p:nvPicPr>
        <p:blipFill>
          <a:blip r:embed="rId8"/>
          <a:stretch>
            <a:fillRect/>
          </a:stretch>
        </p:blipFill>
        <p:spPr>
          <a:xfrm>
            <a:off x="872065" y="2874212"/>
            <a:ext cx="10165498" cy="437898"/>
          </a:xfrm>
          <a:prstGeom prst="rect">
            <a:avLst/>
          </a:prstGeom>
        </p:spPr>
      </p:pic>
      <p:pic>
        <p:nvPicPr>
          <p:cNvPr id="24" name="Picture 23">
            <a:extLst>
              <a:ext uri="{FF2B5EF4-FFF2-40B4-BE49-F238E27FC236}">
                <a16:creationId xmlns:a16="http://schemas.microsoft.com/office/drawing/2014/main" id="{B58C5FC3-A8F1-0B5E-6AA9-D406A3E97C5A}"/>
              </a:ext>
            </a:extLst>
          </p:cNvPr>
          <p:cNvPicPr>
            <a:picLocks noChangeAspect="1"/>
          </p:cNvPicPr>
          <p:nvPr/>
        </p:nvPicPr>
        <p:blipFill>
          <a:blip r:embed="rId9"/>
          <a:stretch>
            <a:fillRect/>
          </a:stretch>
        </p:blipFill>
        <p:spPr>
          <a:xfrm>
            <a:off x="872065" y="3368323"/>
            <a:ext cx="8867318" cy="428155"/>
          </a:xfrm>
          <a:prstGeom prst="rect">
            <a:avLst/>
          </a:prstGeom>
        </p:spPr>
      </p:pic>
      <p:pic>
        <p:nvPicPr>
          <p:cNvPr id="26" name="Picture 25">
            <a:extLst>
              <a:ext uri="{FF2B5EF4-FFF2-40B4-BE49-F238E27FC236}">
                <a16:creationId xmlns:a16="http://schemas.microsoft.com/office/drawing/2014/main" id="{5E7CDD53-B2E8-C602-0169-7E44CE8C6B00}"/>
              </a:ext>
            </a:extLst>
          </p:cNvPr>
          <p:cNvPicPr>
            <a:picLocks noChangeAspect="1"/>
          </p:cNvPicPr>
          <p:nvPr/>
        </p:nvPicPr>
        <p:blipFill>
          <a:blip r:embed="rId10"/>
          <a:stretch>
            <a:fillRect/>
          </a:stretch>
        </p:blipFill>
        <p:spPr>
          <a:xfrm>
            <a:off x="845349" y="3838594"/>
            <a:ext cx="7709430" cy="428912"/>
          </a:xfrm>
          <a:prstGeom prst="rect">
            <a:avLst/>
          </a:prstGeom>
        </p:spPr>
      </p:pic>
      <p:pic>
        <p:nvPicPr>
          <p:cNvPr id="3" name="Picture 2">
            <a:extLst>
              <a:ext uri="{FF2B5EF4-FFF2-40B4-BE49-F238E27FC236}">
                <a16:creationId xmlns:a16="http://schemas.microsoft.com/office/drawing/2014/main" id="{3866A075-2F31-15A5-8C38-A1794A61804D}"/>
              </a:ext>
            </a:extLst>
          </p:cNvPr>
          <p:cNvPicPr>
            <a:picLocks noChangeAspect="1"/>
          </p:cNvPicPr>
          <p:nvPr/>
        </p:nvPicPr>
        <p:blipFill>
          <a:blip r:embed="rId11"/>
          <a:stretch>
            <a:fillRect/>
          </a:stretch>
        </p:blipFill>
        <p:spPr>
          <a:xfrm>
            <a:off x="831566" y="5259576"/>
            <a:ext cx="5976158" cy="539731"/>
          </a:xfrm>
          <a:prstGeom prst="rect">
            <a:avLst/>
          </a:prstGeom>
        </p:spPr>
      </p:pic>
      <p:pic>
        <p:nvPicPr>
          <p:cNvPr id="5" name="Picture 4">
            <a:extLst>
              <a:ext uri="{FF2B5EF4-FFF2-40B4-BE49-F238E27FC236}">
                <a16:creationId xmlns:a16="http://schemas.microsoft.com/office/drawing/2014/main" id="{CE2EBF43-1EAE-674A-6F37-27D4C9793C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89711" y="3348576"/>
            <a:ext cx="2402289" cy="3736590"/>
          </a:xfrm>
          <a:prstGeom prst="rect">
            <a:avLst/>
          </a:prstGeom>
        </p:spPr>
      </p:pic>
    </p:spTree>
    <p:extLst>
      <p:ext uri="{BB962C8B-B14F-4D97-AF65-F5344CB8AC3E}">
        <p14:creationId xmlns:p14="http://schemas.microsoft.com/office/powerpoint/2010/main" val="1950642808"/>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CE0A-04B6-D151-A36A-AA2D3874B8D0}"/>
              </a:ext>
            </a:extLst>
          </p:cNvPr>
          <p:cNvSpPr>
            <a:spLocks noGrp="1"/>
          </p:cNvSpPr>
          <p:nvPr>
            <p:ph type="title"/>
          </p:nvPr>
        </p:nvSpPr>
        <p:spPr/>
        <p:txBody>
          <a:bodyPr>
            <a:normAutofit fontScale="90000"/>
          </a:bodyPr>
          <a:lstStyle/>
          <a:p>
            <a:r>
              <a:rPr lang="en-US" dirty="0"/>
              <a:t>Overlapping Comm. w/ Comp.</a:t>
            </a:r>
          </a:p>
        </p:txBody>
      </p:sp>
      <p:sp>
        <p:nvSpPr>
          <p:cNvPr id="3" name="Content Placeholder 2">
            <a:extLst>
              <a:ext uri="{FF2B5EF4-FFF2-40B4-BE49-F238E27FC236}">
                <a16:creationId xmlns:a16="http://schemas.microsoft.com/office/drawing/2014/main" id="{EC69D13D-B2EF-66A5-5EF6-28D363E1F457}"/>
              </a:ext>
            </a:extLst>
          </p:cNvPr>
          <p:cNvSpPr>
            <a:spLocks noGrp="1"/>
          </p:cNvSpPr>
          <p:nvPr>
            <p:ph idx="1"/>
          </p:nvPr>
        </p:nvSpPr>
        <p:spPr/>
        <p:txBody>
          <a:bodyPr>
            <a:normAutofit/>
          </a:bodyPr>
          <a:lstStyle/>
          <a:p>
            <a:pPr marL="0" indent="0">
              <a:buNone/>
            </a:pPr>
            <a:r>
              <a:rPr lang="en-US" sz="3200" dirty="0"/>
              <a:t>Ring-based Communication</a:t>
            </a:r>
          </a:p>
        </p:txBody>
      </p:sp>
      <p:graphicFrame>
        <p:nvGraphicFramePr>
          <p:cNvPr id="5" name="Table 4">
            <a:extLst>
              <a:ext uri="{FF2B5EF4-FFF2-40B4-BE49-F238E27FC236}">
                <a16:creationId xmlns:a16="http://schemas.microsoft.com/office/drawing/2014/main" id="{697B5B7C-FB92-6855-5CCA-816CD242FD36}"/>
              </a:ext>
            </a:extLst>
          </p:cNvPr>
          <p:cNvGraphicFramePr>
            <a:graphicFrameLocks noGrp="1"/>
          </p:cNvGraphicFramePr>
          <p:nvPr/>
        </p:nvGraphicFramePr>
        <p:xfrm>
          <a:off x="1169896"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6" name="TextBox 5">
            <a:extLst>
              <a:ext uri="{FF2B5EF4-FFF2-40B4-BE49-F238E27FC236}">
                <a16:creationId xmlns:a16="http://schemas.microsoft.com/office/drawing/2014/main" id="{2FEC18C8-81D9-9A1A-A394-491A305FE313}"/>
              </a:ext>
            </a:extLst>
          </p:cNvPr>
          <p:cNvSpPr txBox="1"/>
          <p:nvPr/>
        </p:nvSpPr>
        <p:spPr>
          <a:xfrm>
            <a:off x="1755972" y="4468855"/>
            <a:ext cx="1063048" cy="369332"/>
          </a:xfrm>
          <a:prstGeom prst="rect">
            <a:avLst/>
          </a:prstGeom>
          <a:noFill/>
        </p:spPr>
        <p:txBody>
          <a:bodyPr wrap="none" rtlCol="0">
            <a:spAutoFit/>
          </a:bodyPr>
          <a:lstStyle/>
          <a:p>
            <a:r>
              <a:rPr lang="en-US" dirty="0"/>
              <a:t>Worker 0</a:t>
            </a:r>
          </a:p>
        </p:txBody>
      </p:sp>
      <p:graphicFrame>
        <p:nvGraphicFramePr>
          <p:cNvPr id="7" name="Table 6">
            <a:extLst>
              <a:ext uri="{FF2B5EF4-FFF2-40B4-BE49-F238E27FC236}">
                <a16:creationId xmlns:a16="http://schemas.microsoft.com/office/drawing/2014/main" id="{34E2CC57-2292-C297-569C-46DAE457FDAA}"/>
              </a:ext>
            </a:extLst>
          </p:cNvPr>
          <p:cNvGraphicFramePr>
            <a:graphicFrameLocks noGrp="1"/>
          </p:cNvGraphicFramePr>
          <p:nvPr/>
        </p:nvGraphicFramePr>
        <p:xfrm>
          <a:off x="3812801"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8" name="TextBox 7">
            <a:extLst>
              <a:ext uri="{FF2B5EF4-FFF2-40B4-BE49-F238E27FC236}">
                <a16:creationId xmlns:a16="http://schemas.microsoft.com/office/drawing/2014/main" id="{E8F1D68B-2758-7C44-B99B-4E4EA45BDABF}"/>
              </a:ext>
            </a:extLst>
          </p:cNvPr>
          <p:cNvSpPr txBox="1"/>
          <p:nvPr/>
        </p:nvSpPr>
        <p:spPr>
          <a:xfrm>
            <a:off x="4398877" y="4468855"/>
            <a:ext cx="1063048" cy="369332"/>
          </a:xfrm>
          <a:prstGeom prst="rect">
            <a:avLst/>
          </a:prstGeom>
          <a:noFill/>
        </p:spPr>
        <p:txBody>
          <a:bodyPr wrap="none" rtlCol="0">
            <a:spAutoFit/>
          </a:bodyPr>
          <a:lstStyle/>
          <a:p>
            <a:r>
              <a:rPr lang="en-US" dirty="0"/>
              <a:t>Worker 1</a:t>
            </a:r>
          </a:p>
        </p:txBody>
      </p:sp>
      <p:graphicFrame>
        <p:nvGraphicFramePr>
          <p:cNvPr id="9" name="Table 8">
            <a:extLst>
              <a:ext uri="{FF2B5EF4-FFF2-40B4-BE49-F238E27FC236}">
                <a16:creationId xmlns:a16="http://schemas.microsoft.com/office/drawing/2014/main" id="{7300D056-0A81-D20F-0E86-ED8D84B7482A}"/>
              </a:ext>
            </a:extLst>
          </p:cNvPr>
          <p:cNvGraphicFramePr>
            <a:graphicFrameLocks noGrp="1"/>
          </p:cNvGraphicFramePr>
          <p:nvPr/>
        </p:nvGraphicFramePr>
        <p:xfrm>
          <a:off x="6471025"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10" name="TextBox 9">
            <a:extLst>
              <a:ext uri="{FF2B5EF4-FFF2-40B4-BE49-F238E27FC236}">
                <a16:creationId xmlns:a16="http://schemas.microsoft.com/office/drawing/2014/main" id="{B53BD3BA-F3D2-0566-1BE9-5A5403BA26F7}"/>
              </a:ext>
            </a:extLst>
          </p:cNvPr>
          <p:cNvSpPr txBox="1"/>
          <p:nvPr/>
        </p:nvSpPr>
        <p:spPr>
          <a:xfrm>
            <a:off x="7057101" y="4468855"/>
            <a:ext cx="1063048" cy="369332"/>
          </a:xfrm>
          <a:prstGeom prst="rect">
            <a:avLst/>
          </a:prstGeom>
          <a:noFill/>
        </p:spPr>
        <p:txBody>
          <a:bodyPr wrap="none" rtlCol="0">
            <a:spAutoFit/>
          </a:bodyPr>
          <a:lstStyle/>
          <a:p>
            <a:r>
              <a:rPr lang="en-US" dirty="0"/>
              <a:t>Worker 2</a:t>
            </a:r>
          </a:p>
        </p:txBody>
      </p:sp>
      <p:graphicFrame>
        <p:nvGraphicFramePr>
          <p:cNvPr id="11" name="Table 10">
            <a:extLst>
              <a:ext uri="{FF2B5EF4-FFF2-40B4-BE49-F238E27FC236}">
                <a16:creationId xmlns:a16="http://schemas.microsoft.com/office/drawing/2014/main" id="{AA569A31-AC94-1B47-443A-E271A8CC6A71}"/>
              </a:ext>
            </a:extLst>
          </p:cNvPr>
          <p:cNvGraphicFramePr>
            <a:graphicFrameLocks noGrp="1"/>
          </p:cNvGraphicFramePr>
          <p:nvPr/>
        </p:nvGraphicFramePr>
        <p:xfrm>
          <a:off x="9042592"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12" name="TextBox 11">
            <a:extLst>
              <a:ext uri="{FF2B5EF4-FFF2-40B4-BE49-F238E27FC236}">
                <a16:creationId xmlns:a16="http://schemas.microsoft.com/office/drawing/2014/main" id="{53B1E2FF-333B-28D2-E395-FEB041A395C5}"/>
              </a:ext>
            </a:extLst>
          </p:cNvPr>
          <p:cNvSpPr txBox="1"/>
          <p:nvPr/>
        </p:nvSpPr>
        <p:spPr>
          <a:xfrm>
            <a:off x="9628668" y="4468855"/>
            <a:ext cx="1063048" cy="369332"/>
          </a:xfrm>
          <a:prstGeom prst="rect">
            <a:avLst/>
          </a:prstGeom>
          <a:noFill/>
        </p:spPr>
        <p:txBody>
          <a:bodyPr wrap="none" rtlCol="0">
            <a:spAutoFit/>
          </a:bodyPr>
          <a:lstStyle/>
          <a:p>
            <a:r>
              <a:rPr lang="en-US" dirty="0"/>
              <a:t>Worker 3</a:t>
            </a:r>
          </a:p>
        </p:txBody>
      </p:sp>
      <p:sp>
        <p:nvSpPr>
          <p:cNvPr id="13" name="TextBox 12">
            <a:extLst>
              <a:ext uri="{FF2B5EF4-FFF2-40B4-BE49-F238E27FC236}">
                <a16:creationId xmlns:a16="http://schemas.microsoft.com/office/drawing/2014/main" id="{60F2DECF-F598-5F3A-9B29-81773E262CB8}"/>
              </a:ext>
            </a:extLst>
          </p:cNvPr>
          <p:cNvSpPr txBox="1"/>
          <p:nvPr/>
        </p:nvSpPr>
        <p:spPr>
          <a:xfrm>
            <a:off x="303953" y="3457353"/>
            <a:ext cx="865943" cy="369332"/>
          </a:xfrm>
          <a:prstGeom prst="rect">
            <a:avLst/>
          </a:prstGeom>
          <a:noFill/>
        </p:spPr>
        <p:txBody>
          <a:bodyPr wrap="none" rtlCol="0">
            <a:spAutoFit/>
          </a:bodyPr>
          <a:lstStyle/>
          <a:p>
            <a:r>
              <a:rPr lang="en-US" dirty="0"/>
              <a:t>Comm</a:t>
            </a:r>
          </a:p>
        </p:txBody>
      </p:sp>
      <p:sp>
        <p:nvSpPr>
          <p:cNvPr id="14" name="TextBox 13">
            <a:extLst>
              <a:ext uri="{FF2B5EF4-FFF2-40B4-BE49-F238E27FC236}">
                <a16:creationId xmlns:a16="http://schemas.microsoft.com/office/drawing/2014/main" id="{B96D6929-CC08-E8C0-3365-66A08F880379}"/>
              </a:ext>
            </a:extLst>
          </p:cNvPr>
          <p:cNvSpPr txBox="1"/>
          <p:nvPr/>
        </p:nvSpPr>
        <p:spPr>
          <a:xfrm>
            <a:off x="312918" y="3840861"/>
            <a:ext cx="798617" cy="369332"/>
          </a:xfrm>
          <a:prstGeom prst="rect">
            <a:avLst/>
          </a:prstGeom>
          <a:noFill/>
        </p:spPr>
        <p:txBody>
          <a:bodyPr wrap="none" rtlCol="0">
            <a:spAutoFit/>
          </a:bodyPr>
          <a:lstStyle/>
          <a:p>
            <a:r>
              <a:rPr lang="en-US" dirty="0"/>
              <a:t>Comp</a:t>
            </a:r>
          </a:p>
        </p:txBody>
      </p:sp>
      <p:sp>
        <p:nvSpPr>
          <p:cNvPr id="15" name="Right Arrow 14">
            <a:extLst>
              <a:ext uri="{FF2B5EF4-FFF2-40B4-BE49-F238E27FC236}">
                <a16:creationId xmlns:a16="http://schemas.microsoft.com/office/drawing/2014/main" id="{834D18B2-0E40-3AB3-0C57-6F16F52A09D7}"/>
              </a:ext>
            </a:extLst>
          </p:cNvPr>
          <p:cNvSpPr/>
          <p:nvPr/>
        </p:nvSpPr>
        <p:spPr>
          <a:xfrm>
            <a:off x="3138301" y="4553442"/>
            <a:ext cx="941294" cy="26894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a:extLst>
              <a:ext uri="{FF2B5EF4-FFF2-40B4-BE49-F238E27FC236}">
                <a16:creationId xmlns:a16="http://schemas.microsoft.com/office/drawing/2014/main" id="{1A7B2D2C-549F-C79E-5316-D1D428AB036A}"/>
              </a:ext>
            </a:extLst>
          </p:cNvPr>
          <p:cNvSpPr/>
          <p:nvPr/>
        </p:nvSpPr>
        <p:spPr>
          <a:xfrm>
            <a:off x="5848684" y="4553444"/>
            <a:ext cx="941294" cy="26894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2A7442F2-33D7-A7AA-9E9F-62C38A69ACD3}"/>
              </a:ext>
            </a:extLst>
          </p:cNvPr>
          <p:cNvSpPr/>
          <p:nvPr/>
        </p:nvSpPr>
        <p:spPr>
          <a:xfrm>
            <a:off x="8420251" y="4553443"/>
            <a:ext cx="941294" cy="26894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urved Down Arrow 22">
            <a:extLst>
              <a:ext uri="{FF2B5EF4-FFF2-40B4-BE49-F238E27FC236}">
                <a16:creationId xmlns:a16="http://schemas.microsoft.com/office/drawing/2014/main" id="{6128DB60-8E50-4FE9-A933-728CD974D9F9}"/>
              </a:ext>
            </a:extLst>
          </p:cNvPr>
          <p:cNvSpPr/>
          <p:nvPr/>
        </p:nvSpPr>
        <p:spPr>
          <a:xfrm rot="10800000">
            <a:off x="2287495" y="4845377"/>
            <a:ext cx="7736541" cy="712252"/>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a:extLst>
              <a:ext uri="{FF2B5EF4-FFF2-40B4-BE49-F238E27FC236}">
                <a16:creationId xmlns:a16="http://schemas.microsoft.com/office/drawing/2014/main" id="{A75DCFF2-9383-DA3C-28F9-FC4552298FBB}"/>
              </a:ext>
            </a:extLst>
          </p:cNvPr>
          <p:cNvSpPr>
            <a:spLocks noGrp="1"/>
          </p:cNvSpPr>
          <p:nvPr>
            <p:ph type="sldNum" sz="quarter" idx="12"/>
          </p:nvPr>
        </p:nvSpPr>
        <p:spPr/>
        <p:txBody>
          <a:bodyPr/>
          <a:lstStyle/>
          <a:p>
            <a:fld id="{7B8E230A-344C-314A-99D7-8592764412A6}" type="slidenum">
              <a:rPr lang="en-US" smtClean="0"/>
              <a:t>80</a:t>
            </a:fld>
            <a:endParaRPr lang="en-US"/>
          </a:p>
        </p:txBody>
      </p:sp>
      <p:sp>
        <p:nvSpPr>
          <p:cNvPr id="18" name="Freeform 17">
            <a:extLst>
              <a:ext uri="{FF2B5EF4-FFF2-40B4-BE49-F238E27FC236}">
                <a16:creationId xmlns:a16="http://schemas.microsoft.com/office/drawing/2014/main" id="{C5097D67-E2A7-9CA7-DCD3-78FD4960E7BE}"/>
              </a:ext>
            </a:extLst>
          </p:cNvPr>
          <p:cNvSpPr/>
          <p:nvPr/>
        </p:nvSpPr>
        <p:spPr>
          <a:xfrm>
            <a:off x="1371600" y="3028278"/>
            <a:ext cx="3122023" cy="783771"/>
          </a:xfrm>
          <a:custGeom>
            <a:avLst/>
            <a:gdLst>
              <a:gd name="connsiteX0" fmla="*/ 0 w 3122023"/>
              <a:gd name="connsiteY0" fmla="*/ 391885 h 783771"/>
              <a:gd name="connsiteX1" fmla="*/ 0 w 3122023"/>
              <a:gd name="connsiteY1" fmla="*/ 0 h 783771"/>
              <a:gd name="connsiteX2" fmla="*/ 3122023 w 3122023"/>
              <a:gd name="connsiteY2" fmla="*/ 0 h 783771"/>
              <a:gd name="connsiteX3" fmla="*/ 3122023 w 3122023"/>
              <a:gd name="connsiteY3" fmla="*/ 117565 h 783771"/>
              <a:gd name="connsiteX4" fmla="*/ 3122023 w 3122023"/>
              <a:gd name="connsiteY4" fmla="*/ 783771 h 78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023" h="783771">
                <a:moveTo>
                  <a:pt x="0" y="391885"/>
                </a:moveTo>
                <a:lnTo>
                  <a:pt x="0" y="0"/>
                </a:lnTo>
                <a:lnTo>
                  <a:pt x="3122023" y="0"/>
                </a:lnTo>
                <a:lnTo>
                  <a:pt x="3122023" y="117565"/>
                </a:lnTo>
                <a:lnTo>
                  <a:pt x="3122023" y="783771"/>
                </a:lnTo>
              </a:path>
            </a:pathLst>
          </a:custGeom>
          <a:noFill/>
          <a:ln w="25400">
            <a:solidFill>
              <a:srgbClr val="8ED973"/>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4058A135-1D73-505D-40D3-25AB7E740837}"/>
              </a:ext>
            </a:extLst>
          </p:cNvPr>
          <p:cNvSpPr/>
          <p:nvPr/>
        </p:nvSpPr>
        <p:spPr>
          <a:xfrm>
            <a:off x="4040060" y="2906204"/>
            <a:ext cx="3108960" cy="902208"/>
          </a:xfrm>
          <a:custGeom>
            <a:avLst/>
            <a:gdLst>
              <a:gd name="connsiteX0" fmla="*/ 0 w 3108960"/>
              <a:gd name="connsiteY0" fmla="*/ 512064 h 902208"/>
              <a:gd name="connsiteX1" fmla="*/ 0 w 3108960"/>
              <a:gd name="connsiteY1" fmla="*/ 0 h 902208"/>
              <a:gd name="connsiteX2" fmla="*/ 3108960 w 3108960"/>
              <a:gd name="connsiteY2" fmla="*/ 0 h 902208"/>
              <a:gd name="connsiteX3" fmla="*/ 3108960 w 3108960"/>
              <a:gd name="connsiteY3" fmla="*/ 207264 h 902208"/>
              <a:gd name="connsiteX4" fmla="*/ 3108960 w 3108960"/>
              <a:gd name="connsiteY4" fmla="*/ 902208 h 90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960" h="902208">
                <a:moveTo>
                  <a:pt x="0" y="512064"/>
                </a:moveTo>
                <a:lnTo>
                  <a:pt x="0" y="0"/>
                </a:lnTo>
                <a:lnTo>
                  <a:pt x="3108960" y="0"/>
                </a:lnTo>
                <a:lnTo>
                  <a:pt x="3108960" y="207264"/>
                </a:lnTo>
                <a:lnTo>
                  <a:pt x="3108960" y="902208"/>
                </a:lnTo>
              </a:path>
            </a:pathLst>
          </a:custGeom>
          <a:noFill/>
          <a:ln w="25400">
            <a:solidFill>
              <a:srgbClr val="FFC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218EE45F-25D7-8861-D7B5-860E717EA748}"/>
              </a:ext>
            </a:extLst>
          </p:cNvPr>
          <p:cNvSpPr/>
          <p:nvPr/>
        </p:nvSpPr>
        <p:spPr>
          <a:xfrm>
            <a:off x="6705005" y="3026317"/>
            <a:ext cx="3007614" cy="783771"/>
          </a:xfrm>
          <a:custGeom>
            <a:avLst/>
            <a:gdLst>
              <a:gd name="connsiteX0" fmla="*/ 0 w 3122023"/>
              <a:gd name="connsiteY0" fmla="*/ 391885 h 783771"/>
              <a:gd name="connsiteX1" fmla="*/ 0 w 3122023"/>
              <a:gd name="connsiteY1" fmla="*/ 0 h 783771"/>
              <a:gd name="connsiteX2" fmla="*/ 3122023 w 3122023"/>
              <a:gd name="connsiteY2" fmla="*/ 0 h 783771"/>
              <a:gd name="connsiteX3" fmla="*/ 3122023 w 3122023"/>
              <a:gd name="connsiteY3" fmla="*/ 117565 h 783771"/>
              <a:gd name="connsiteX4" fmla="*/ 3122023 w 3122023"/>
              <a:gd name="connsiteY4" fmla="*/ 783771 h 78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2023" h="783771">
                <a:moveTo>
                  <a:pt x="0" y="391885"/>
                </a:moveTo>
                <a:lnTo>
                  <a:pt x="0" y="0"/>
                </a:lnTo>
                <a:lnTo>
                  <a:pt x="3122023" y="0"/>
                </a:lnTo>
                <a:lnTo>
                  <a:pt x="3122023" y="117565"/>
                </a:lnTo>
                <a:lnTo>
                  <a:pt x="3122023" y="783771"/>
                </a:lnTo>
              </a:path>
            </a:pathLst>
          </a:custGeom>
          <a:noFill/>
          <a:ln w="25400">
            <a:solidFill>
              <a:schemeClr val="bg1">
                <a:lumMod val="65000"/>
              </a:schemeClr>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5B4BB1C0-995F-1950-4151-82F338E03517}"/>
              </a:ext>
            </a:extLst>
          </p:cNvPr>
          <p:cNvSpPr/>
          <p:nvPr/>
        </p:nvSpPr>
        <p:spPr>
          <a:xfrm>
            <a:off x="2060448" y="3828288"/>
            <a:ext cx="7206497" cy="512064"/>
          </a:xfrm>
          <a:custGeom>
            <a:avLst/>
            <a:gdLst>
              <a:gd name="connsiteX0" fmla="*/ 7217664 w 7217664"/>
              <a:gd name="connsiteY0" fmla="*/ 0 h 512064"/>
              <a:gd name="connsiteX1" fmla="*/ 7217664 w 7217664"/>
              <a:gd name="connsiteY1" fmla="*/ 512064 h 512064"/>
              <a:gd name="connsiteX2" fmla="*/ 207264 w 7217664"/>
              <a:gd name="connsiteY2" fmla="*/ 512064 h 512064"/>
              <a:gd name="connsiteX3" fmla="*/ 207264 w 7217664"/>
              <a:gd name="connsiteY3" fmla="*/ 207264 h 512064"/>
              <a:gd name="connsiteX4" fmla="*/ 0 w 7217664"/>
              <a:gd name="connsiteY4" fmla="*/ 207264 h 5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664" h="512064">
                <a:moveTo>
                  <a:pt x="7217664" y="0"/>
                </a:moveTo>
                <a:lnTo>
                  <a:pt x="7217664" y="512064"/>
                </a:lnTo>
                <a:lnTo>
                  <a:pt x="207264" y="512064"/>
                </a:lnTo>
                <a:lnTo>
                  <a:pt x="207264" y="207264"/>
                </a:lnTo>
                <a:lnTo>
                  <a:pt x="0" y="207264"/>
                </a:lnTo>
              </a:path>
            </a:pathLst>
          </a:custGeom>
          <a:noFill/>
          <a:ln w="25400">
            <a:solidFill>
              <a:srgbClr val="61CCF5"/>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9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CE0A-04B6-D151-A36A-AA2D3874B8D0}"/>
              </a:ext>
            </a:extLst>
          </p:cNvPr>
          <p:cNvSpPr>
            <a:spLocks noGrp="1"/>
          </p:cNvSpPr>
          <p:nvPr>
            <p:ph type="title"/>
          </p:nvPr>
        </p:nvSpPr>
        <p:spPr/>
        <p:txBody>
          <a:bodyPr>
            <a:normAutofit fontScale="90000"/>
          </a:bodyPr>
          <a:lstStyle/>
          <a:p>
            <a:r>
              <a:rPr lang="en-US" dirty="0"/>
              <a:t>Overlapping Comm. w/ Comp.</a:t>
            </a:r>
          </a:p>
        </p:txBody>
      </p:sp>
      <p:sp>
        <p:nvSpPr>
          <p:cNvPr id="3" name="Content Placeholder 2">
            <a:extLst>
              <a:ext uri="{FF2B5EF4-FFF2-40B4-BE49-F238E27FC236}">
                <a16:creationId xmlns:a16="http://schemas.microsoft.com/office/drawing/2014/main" id="{EC69D13D-B2EF-66A5-5EF6-28D363E1F457}"/>
              </a:ext>
            </a:extLst>
          </p:cNvPr>
          <p:cNvSpPr>
            <a:spLocks noGrp="1"/>
          </p:cNvSpPr>
          <p:nvPr>
            <p:ph idx="1"/>
          </p:nvPr>
        </p:nvSpPr>
        <p:spPr/>
        <p:txBody>
          <a:bodyPr>
            <a:normAutofit/>
          </a:bodyPr>
          <a:lstStyle/>
          <a:p>
            <a:pPr marL="0" indent="0">
              <a:buNone/>
            </a:pPr>
            <a:r>
              <a:rPr lang="en-US" sz="3200" dirty="0"/>
              <a:t>Ring-based Communication</a:t>
            </a:r>
          </a:p>
        </p:txBody>
      </p:sp>
      <p:graphicFrame>
        <p:nvGraphicFramePr>
          <p:cNvPr id="5" name="Table 4">
            <a:extLst>
              <a:ext uri="{FF2B5EF4-FFF2-40B4-BE49-F238E27FC236}">
                <a16:creationId xmlns:a16="http://schemas.microsoft.com/office/drawing/2014/main" id="{697B5B7C-FB92-6855-5CCA-816CD242FD36}"/>
              </a:ext>
            </a:extLst>
          </p:cNvPr>
          <p:cNvGraphicFramePr>
            <a:graphicFrameLocks noGrp="1"/>
          </p:cNvGraphicFramePr>
          <p:nvPr/>
        </p:nvGraphicFramePr>
        <p:xfrm>
          <a:off x="1169896"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6" name="TextBox 5">
            <a:extLst>
              <a:ext uri="{FF2B5EF4-FFF2-40B4-BE49-F238E27FC236}">
                <a16:creationId xmlns:a16="http://schemas.microsoft.com/office/drawing/2014/main" id="{2FEC18C8-81D9-9A1A-A394-491A305FE313}"/>
              </a:ext>
            </a:extLst>
          </p:cNvPr>
          <p:cNvSpPr txBox="1"/>
          <p:nvPr/>
        </p:nvSpPr>
        <p:spPr>
          <a:xfrm>
            <a:off x="1567713" y="5519826"/>
            <a:ext cx="1063048" cy="369332"/>
          </a:xfrm>
          <a:prstGeom prst="rect">
            <a:avLst/>
          </a:prstGeom>
          <a:noFill/>
        </p:spPr>
        <p:txBody>
          <a:bodyPr wrap="none" rtlCol="0">
            <a:spAutoFit/>
          </a:bodyPr>
          <a:lstStyle/>
          <a:p>
            <a:r>
              <a:rPr lang="en-US" dirty="0"/>
              <a:t>Worker 0</a:t>
            </a:r>
          </a:p>
        </p:txBody>
      </p:sp>
      <p:graphicFrame>
        <p:nvGraphicFramePr>
          <p:cNvPr id="7" name="Table 6">
            <a:extLst>
              <a:ext uri="{FF2B5EF4-FFF2-40B4-BE49-F238E27FC236}">
                <a16:creationId xmlns:a16="http://schemas.microsoft.com/office/drawing/2014/main" id="{34E2CC57-2292-C297-569C-46DAE457FDAA}"/>
              </a:ext>
            </a:extLst>
          </p:cNvPr>
          <p:cNvGraphicFramePr>
            <a:graphicFrameLocks noGrp="1"/>
          </p:cNvGraphicFramePr>
          <p:nvPr/>
        </p:nvGraphicFramePr>
        <p:xfrm>
          <a:off x="3812801"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8" name="TextBox 7">
            <a:extLst>
              <a:ext uri="{FF2B5EF4-FFF2-40B4-BE49-F238E27FC236}">
                <a16:creationId xmlns:a16="http://schemas.microsoft.com/office/drawing/2014/main" id="{E8F1D68B-2758-7C44-B99B-4E4EA45BDABF}"/>
              </a:ext>
            </a:extLst>
          </p:cNvPr>
          <p:cNvSpPr txBox="1"/>
          <p:nvPr/>
        </p:nvSpPr>
        <p:spPr>
          <a:xfrm>
            <a:off x="4398877" y="5519826"/>
            <a:ext cx="1063048" cy="369332"/>
          </a:xfrm>
          <a:prstGeom prst="rect">
            <a:avLst/>
          </a:prstGeom>
          <a:noFill/>
        </p:spPr>
        <p:txBody>
          <a:bodyPr wrap="none" rtlCol="0">
            <a:spAutoFit/>
          </a:bodyPr>
          <a:lstStyle/>
          <a:p>
            <a:r>
              <a:rPr lang="en-US" dirty="0"/>
              <a:t>Worker 1</a:t>
            </a:r>
          </a:p>
        </p:txBody>
      </p:sp>
      <p:graphicFrame>
        <p:nvGraphicFramePr>
          <p:cNvPr id="9" name="Table 8">
            <a:extLst>
              <a:ext uri="{FF2B5EF4-FFF2-40B4-BE49-F238E27FC236}">
                <a16:creationId xmlns:a16="http://schemas.microsoft.com/office/drawing/2014/main" id="{7300D056-0A81-D20F-0E86-ED8D84B7482A}"/>
              </a:ext>
            </a:extLst>
          </p:cNvPr>
          <p:cNvGraphicFramePr>
            <a:graphicFrameLocks noGrp="1"/>
          </p:cNvGraphicFramePr>
          <p:nvPr/>
        </p:nvGraphicFramePr>
        <p:xfrm>
          <a:off x="6471025"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10" name="TextBox 9">
            <a:extLst>
              <a:ext uri="{FF2B5EF4-FFF2-40B4-BE49-F238E27FC236}">
                <a16:creationId xmlns:a16="http://schemas.microsoft.com/office/drawing/2014/main" id="{B53BD3BA-F3D2-0566-1BE9-5A5403BA26F7}"/>
              </a:ext>
            </a:extLst>
          </p:cNvPr>
          <p:cNvSpPr txBox="1"/>
          <p:nvPr/>
        </p:nvSpPr>
        <p:spPr>
          <a:xfrm>
            <a:off x="7057101" y="5519826"/>
            <a:ext cx="1063048" cy="369332"/>
          </a:xfrm>
          <a:prstGeom prst="rect">
            <a:avLst/>
          </a:prstGeom>
          <a:noFill/>
        </p:spPr>
        <p:txBody>
          <a:bodyPr wrap="none" rtlCol="0">
            <a:spAutoFit/>
          </a:bodyPr>
          <a:lstStyle/>
          <a:p>
            <a:r>
              <a:rPr lang="en-US" dirty="0"/>
              <a:t>Worker 2</a:t>
            </a:r>
          </a:p>
        </p:txBody>
      </p:sp>
      <p:graphicFrame>
        <p:nvGraphicFramePr>
          <p:cNvPr id="11" name="Table 10">
            <a:extLst>
              <a:ext uri="{FF2B5EF4-FFF2-40B4-BE49-F238E27FC236}">
                <a16:creationId xmlns:a16="http://schemas.microsoft.com/office/drawing/2014/main" id="{AA569A31-AC94-1B47-443A-E271A8CC6A71}"/>
              </a:ext>
            </a:extLst>
          </p:cNvPr>
          <p:cNvGraphicFramePr>
            <a:graphicFrameLocks noGrp="1"/>
          </p:cNvGraphicFramePr>
          <p:nvPr/>
        </p:nvGraphicFramePr>
        <p:xfrm>
          <a:off x="9042592"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12" name="TextBox 11">
            <a:extLst>
              <a:ext uri="{FF2B5EF4-FFF2-40B4-BE49-F238E27FC236}">
                <a16:creationId xmlns:a16="http://schemas.microsoft.com/office/drawing/2014/main" id="{53B1E2FF-333B-28D2-E395-FEB041A395C5}"/>
              </a:ext>
            </a:extLst>
          </p:cNvPr>
          <p:cNvSpPr txBox="1"/>
          <p:nvPr/>
        </p:nvSpPr>
        <p:spPr>
          <a:xfrm>
            <a:off x="9628668" y="5519826"/>
            <a:ext cx="1063048" cy="369332"/>
          </a:xfrm>
          <a:prstGeom prst="rect">
            <a:avLst/>
          </a:prstGeom>
          <a:noFill/>
        </p:spPr>
        <p:txBody>
          <a:bodyPr wrap="none" rtlCol="0">
            <a:spAutoFit/>
          </a:bodyPr>
          <a:lstStyle/>
          <a:p>
            <a:r>
              <a:rPr lang="en-US" dirty="0"/>
              <a:t>Worker 3</a:t>
            </a:r>
          </a:p>
        </p:txBody>
      </p:sp>
      <p:sp>
        <p:nvSpPr>
          <p:cNvPr id="13" name="TextBox 12">
            <a:extLst>
              <a:ext uri="{FF2B5EF4-FFF2-40B4-BE49-F238E27FC236}">
                <a16:creationId xmlns:a16="http://schemas.microsoft.com/office/drawing/2014/main" id="{60F2DECF-F598-5F3A-9B29-81773E262CB8}"/>
              </a:ext>
            </a:extLst>
          </p:cNvPr>
          <p:cNvSpPr txBox="1"/>
          <p:nvPr/>
        </p:nvSpPr>
        <p:spPr>
          <a:xfrm>
            <a:off x="303953" y="3457353"/>
            <a:ext cx="865943" cy="369332"/>
          </a:xfrm>
          <a:prstGeom prst="rect">
            <a:avLst/>
          </a:prstGeom>
          <a:noFill/>
        </p:spPr>
        <p:txBody>
          <a:bodyPr wrap="none" rtlCol="0">
            <a:spAutoFit/>
          </a:bodyPr>
          <a:lstStyle/>
          <a:p>
            <a:r>
              <a:rPr lang="en-US" dirty="0"/>
              <a:t>Comm</a:t>
            </a:r>
          </a:p>
        </p:txBody>
      </p:sp>
      <p:sp>
        <p:nvSpPr>
          <p:cNvPr id="14" name="TextBox 13">
            <a:extLst>
              <a:ext uri="{FF2B5EF4-FFF2-40B4-BE49-F238E27FC236}">
                <a16:creationId xmlns:a16="http://schemas.microsoft.com/office/drawing/2014/main" id="{B96D6929-CC08-E8C0-3365-66A08F880379}"/>
              </a:ext>
            </a:extLst>
          </p:cNvPr>
          <p:cNvSpPr txBox="1"/>
          <p:nvPr/>
        </p:nvSpPr>
        <p:spPr>
          <a:xfrm>
            <a:off x="312918" y="3840861"/>
            <a:ext cx="798617" cy="369332"/>
          </a:xfrm>
          <a:prstGeom prst="rect">
            <a:avLst/>
          </a:prstGeom>
          <a:noFill/>
        </p:spPr>
        <p:txBody>
          <a:bodyPr wrap="none" rtlCol="0">
            <a:spAutoFit/>
          </a:bodyPr>
          <a:lstStyle/>
          <a:p>
            <a:r>
              <a:rPr lang="en-US" dirty="0"/>
              <a:t>Comp</a:t>
            </a:r>
          </a:p>
        </p:txBody>
      </p:sp>
      <p:sp>
        <p:nvSpPr>
          <p:cNvPr id="4" name="Curved Down Arrow 3">
            <a:extLst>
              <a:ext uri="{FF2B5EF4-FFF2-40B4-BE49-F238E27FC236}">
                <a16:creationId xmlns:a16="http://schemas.microsoft.com/office/drawing/2014/main" id="{79D93849-D010-7866-C227-2B1379805C63}"/>
              </a:ext>
            </a:extLst>
          </p:cNvPr>
          <p:cNvSpPr/>
          <p:nvPr/>
        </p:nvSpPr>
        <p:spPr>
          <a:xfrm>
            <a:off x="2102798" y="4807574"/>
            <a:ext cx="5601446" cy="712252"/>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a16="http://schemas.microsoft.com/office/drawing/2014/main" id="{4C9F7608-B843-C762-F35D-37C3D6A02787}"/>
              </a:ext>
            </a:extLst>
          </p:cNvPr>
          <p:cNvSpPr/>
          <p:nvPr/>
        </p:nvSpPr>
        <p:spPr>
          <a:xfrm rot="10800000">
            <a:off x="1987179" y="5914436"/>
            <a:ext cx="5601446" cy="712252"/>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C22A4378-E28B-0C9A-0A10-56F8155279E9}"/>
              </a:ext>
            </a:extLst>
          </p:cNvPr>
          <p:cNvSpPr/>
          <p:nvPr/>
        </p:nvSpPr>
        <p:spPr>
          <a:xfrm>
            <a:off x="4787902" y="4832852"/>
            <a:ext cx="5601446" cy="712252"/>
          </a:xfrm>
          <a:prstGeom prst="curved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E0BEBEC2-8EC2-2A1E-3A83-2377800629C6}"/>
              </a:ext>
            </a:extLst>
          </p:cNvPr>
          <p:cNvSpPr/>
          <p:nvPr/>
        </p:nvSpPr>
        <p:spPr>
          <a:xfrm rot="10800000">
            <a:off x="4787901" y="5863880"/>
            <a:ext cx="5601446" cy="712252"/>
          </a:xfrm>
          <a:prstGeom prst="curved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Slide Number Placeholder 14">
            <a:extLst>
              <a:ext uri="{FF2B5EF4-FFF2-40B4-BE49-F238E27FC236}">
                <a16:creationId xmlns:a16="http://schemas.microsoft.com/office/drawing/2014/main" id="{AB03E970-BDB5-F2C2-73B4-0CE7E94ED7C4}"/>
              </a:ext>
            </a:extLst>
          </p:cNvPr>
          <p:cNvSpPr>
            <a:spLocks noGrp="1"/>
          </p:cNvSpPr>
          <p:nvPr>
            <p:ph type="sldNum" sz="quarter" idx="12"/>
          </p:nvPr>
        </p:nvSpPr>
        <p:spPr/>
        <p:txBody>
          <a:bodyPr/>
          <a:lstStyle/>
          <a:p>
            <a:fld id="{7B8E230A-344C-314A-99D7-8592764412A6}" type="slidenum">
              <a:rPr lang="en-US" smtClean="0"/>
              <a:t>81</a:t>
            </a:fld>
            <a:endParaRPr lang="en-US"/>
          </a:p>
        </p:txBody>
      </p:sp>
      <p:sp>
        <p:nvSpPr>
          <p:cNvPr id="16" name="Freeform 15">
            <a:extLst>
              <a:ext uri="{FF2B5EF4-FFF2-40B4-BE49-F238E27FC236}">
                <a16:creationId xmlns:a16="http://schemas.microsoft.com/office/drawing/2014/main" id="{A7B3AEE1-A5B8-2E03-BD16-29339F1A11ED}"/>
              </a:ext>
            </a:extLst>
          </p:cNvPr>
          <p:cNvSpPr/>
          <p:nvPr/>
        </p:nvSpPr>
        <p:spPr>
          <a:xfrm>
            <a:off x="1850615" y="2910428"/>
            <a:ext cx="5738009" cy="902208"/>
          </a:xfrm>
          <a:custGeom>
            <a:avLst/>
            <a:gdLst>
              <a:gd name="connsiteX0" fmla="*/ 0 w 3108960"/>
              <a:gd name="connsiteY0" fmla="*/ 512064 h 902208"/>
              <a:gd name="connsiteX1" fmla="*/ 0 w 3108960"/>
              <a:gd name="connsiteY1" fmla="*/ 0 h 902208"/>
              <a:gd name="connsiteX2" fmla="*/ 3108960 w 3108960"/>
              <a:gd name="connsiteY2" fmla="*/ 0 h 902208"/>
              <a:gd name="connsiteX3" fmla="*/ 3108960 w 3108960"/>
              <a:gd name="connsiteY3" fmla="*/ 207264 h 902208"/>
              <a:gd name="connsiteX4" fmla="*/ 3108960 w 3108960"/>
              <a:gd name="connsiteY4" fmla="*/ 902208 h 90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960" h="902208">
                <a:moveTo>
                  <a:pt x="0" y="512064"/>
                </a:moveTo>
                <a:lnTo>
                  <a:pt x="0" y="0"/>
                </a:lnTo>
                <a:lnTo>
                  <a:pt x="3108960" y="0"/>
                </a:lnTo>
                <a:lnTo>
                  <a:pt x="3108960" y="207264"/>
                </a:lnTo>
                <a:lnTo>
                  <a:pt x="3108960" y="902208"/>
                </a:lnTo>
              </a:path>
            </a:pathLst>
          </a:custGeom>
          <a:noFill/>
          <a:ln w="25400">
            <a:solidFill>
              <a:srgbClr val="FFC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7EB656B1-318C-6DB6-1EAF-CF0F05EDEACC}"/>
              </a:ext>
            </a:extLst>
          </p:cNvPr>
          <p:cNvSpPr/>
          <p:nvPr/>
        </p:nvSpPr>
        <p:spPr>
          <a:xfrm>
            <a:off x="4497770" y="3133938"/>
            <a:ext cx="5649686" cy="683872"/>
          </a:xfrm>
          <a:custGeom>
            <a:avLst/>
            <a:gdLst>
              <a:gd name="connsiteX0" fmla="*/ 0 w 5649686"/>
              <a:gd name="connsiteY0" fmla="*/ 302078 h 734785"/>
              <a:gd name="connsiteX1" fmla="*/ 0 w 5649686"/>
              <a:gd name="connsiteY1" fmla="*/ 0 h 734785"/>
              <a:gd name="connsiteX2" fmla="*/ 5649686 w 5649686"/>
              <a:gd name="connsiteY2" fmla="*/ 0 h 734785"/>
              <a:gd name="connsiteX3" fmla="*/ 5649686 w 5649686"/>
              <a:gd name="connsiteY3" fmla="*/ 734785 h 734785"/>
            </a:gdLst>
            <a:ahLst/>
            <a:cxnLst>
              <a:cxn ang="0">
                <a:pos x="connsiteX0" y="connsiteY0"/>
              </a:cxn>
              <a:cxn ang="0">
                <a:pos x="connsiteX1" y="connsiteY1"/>
              </a:cxn>
              <a:cxn ang="0">
                <a:pos x="connsiteX2" y="connsiteY2"/>
              </a:cxn>
              <a:cxn ang="0">
                <a:pos x="connsiteX3" y="connsiteY3"/>
              </a:cxn>
            </a:cxnLst>
            <a:rect l="l" t="t" r="r" b="b"/>
            <a:pathLst>
              <a:path w="5649686" h="734785">
                <a:moveTo>
                  <a:pt x="0" y="302078"/>
                </a:moveTo>
                <a:lnTo>
                  <a:pt x="0" y="0"/>
                </a:lnTo>
                <a:lnTo>
                  <a:pt x="5649686" y="0"/>
                </a:lnTo>
                <a:lnTo>
                  <a:pt x="5649686" y="734785"/>
                </a:lnTo>
              </a:path>
            </a:pathLst>
          </a:custGeom>
          <a:noFill/>
          <a:ln w="25400">
            <a:solidFill>
              <a:srgbClr val="D1D1D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3049C82B-2328-1F76-DF9D-FAF05981C063}"/>
              </a:ext>
            </a:extLst>
          </p:cNvPr>
          <p:cNvSpPr/>
          <p:nvPr/>
        </p:nvSpPr>
        <p:spPr>
          <a:xfrm>
            <a:off x="4937760" y="3840480"/>
            <a:ext cx="4673600" cy="640080"/>
          </a:xfrm>
          <a:custGeom>
            <a:avLst/>
            <a:gdLst>
              <a:gd name="connsiteX0" fmla="*/ 4673600 w 4673600"/>
              <a:gd name="connsiteY0" fmla="*/ 0 h 640080"/>
              <a:gd name="connsiteX1" fmla="*/ 4673600 w 4673600"/>
              <a:gd name="connsiteY1" fmla="*/ 640080 h 640080"/>
              <a:gd name="connsiteX2" fmla="*/ 0 w 4673600"/>
              <a:gd name="connsiteY2" fmla="*/ 640080 h 640080"/>
              <a:gd name="connsiteX3" fmla="*/ 0 w 4673600"/>
              <a:gd name="connsiteY3" fmla="*/ 406400 h 640080"/>
            </a:gdLst>
            <a:ahLst/>
            <a:cxnLst>
              <a:cxn ang="0">
                <a:pos x="connsiteX0" y="connsiteY0"/>
              </a:cxn>
              <a:cxn ang="0">
                <a:pos x="connsiteX1" y="connsiteY1"/>
              </a:cxn>
              <a:cxn ang="0">
                <a:pos x="connsiteX2" y="connsiteY2"/>
              </a:cxn>
              <a:cxn ang="0">
                <a:pos x="connsiteX3" y="connsiteY3"/>
              </a:cxn>
            </a:cxnLst>
            <a:rect l="l" t="t" r="r" b="b"/>
            <a:pathLst>
              <a:path w="4673600" h="640080">
                <a:moveTo>
                  <a:pt x="4673600" y="0"/>
                </a:moveTo>
                <a:lnTo>
                  <a:pt x="4673600" y="640080"/>
                </a:lnTo>
                <a:lnTo>
                  <a:pt x="0" y="640080"/>
                </a:lnTo>
                <a:lnTo>
                  <a:pt x="0" y="406400"/>
                </a:lnTo>
              </a:path>
            </a:pathLst>
          </a:custGeom>
          <a:noFill/>
          <a:ln w="25400">
            <a:solidFill>
              <a:srgbClr val="8ED973"/>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6175435-4972-223A-D251-497423593A64}"/>
              </a:ext>
            </a:extLst>
          </p:cNvPr>
          <p:cNvSpPr/>
          <p:nvPr/>
        </p:nvSpPr>
        <p:spPr>
          <a:xfrm>
            <a:off x="2286000" y="3840480"/>
            <a:ext cx="4734560" cy="792480"/>
          </a:xfrm>
          <a:custGeom>
            <a:avLst/>
            <a:gdLst>
              <a:gd name="connsiteX0" fmla="*/ 4734560 w 4734560"/>
              <a:gd name="connsiteY0" fmla="*/ 0 h 792480"/>
              <a:gd name="connsiteX1" fmla="*/ 4734560 w 4734560"/>
              <a:gd name="connsiteY1" fmla="*/ 792480 h 792480"/>
              <a:gd name="connsiteX2" fmla="*/ 0 w 4734560"/>
              <a:gd name="connsiteY2" fmla="*/ 792480 h 792480"/>
              <a:gd name="connsiteX3" fmla="*/ 0 w 4734560"/>
              <a:gd name="connsiteY3" fmla="*/ 406400 h 792480"/>
            </a:gdLst>
            <a:ahLst/>
            <a:cxnLst>
              <a:cxn ang="0">
                <a:pos x="connsiteX0" y="connsiteY0"/>
              </a:cxn>
              <a:cxn ang="0">
                <a:pos x="connsiteX1" y="connsiteY1"/>
              </a:cxn>
              <a:cxn ang="0">
                <a:pos x="connsiteX2" y="connsiteY2"/>
              </a:cxn>
              <a:cxn ang="0">
                <a:pos x="connsiteX3" y="connsiteY3"/>
              </a:cxn>
            </a:cxnLst>
            <a:rect l="l" t="t" r="r" b="b"/>
            <a:pathLst>
              <a:path w="4734560" h="792480">
                <a:moveTo>
                  <a:pt x="4734560" y="0"/>
                </a:moveTo>
                <a:lnTo>
                  <a:pt x="4734560" y="792480"/>
                </a:lnTo>
                <a:lnTo>
                  <a:pt x="0" y="792480"/>
                </a:lnTo>
                <a:lnTo>
                  <a:pt x="0" y="406400"/>
                </a:lnTo>
              </a:path>
            </a:pathLst>
          </a:custGeom>
          <a:noFill/>
          <a:ln w="25400">
            <a:solidFill>
              <a:srgbClr val="61CCF5"/>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8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CE0A-04B6-D151-A36A-AA2D3874B8D0}"/>
              </a:ext>
            </a:extLst>
          </p:cNvPr>
          <p:cNvSpPr>
            <a:spLocks noGrp="1"/>
          </p:cNvSpPr>
          <p:nvPr>
            <p:ph type="title"/>
          </p:nvPr>
        </p:nvSpPr>
        <p:spPr/>
        <p:txBody>
          <a:bodyPr>
            <a:normAutofit fontScale="90000"/>
          </a:bodyPr>
          <a:lstStyle/>
          <a:p>
            <a:r>
              <a:rPr lang="en-US" dirty="0"/>
              <a:t>Overlapping Comm. w/ Comp.</a:t>
            </a:r>
          </a:p>
        </p:txBody>
      </p:sp>
      <p:sp>
        <p:nvSpPr>
          <p:cNvPr id="3" name="Content Placeholder 2">
            <a:extLst>
              <a:ext uri="{FF2B5EF4-FFF2-40B4-BE49-F238E27FC236}">
                <a16:creationId xmlns:a16="http://schemas.microsoft.com/office/drawing/2014/main" id="{EC69D13D-B2EF-66A5-5EF6-28D363E1F457}"/>
              </a:ext>
            </a:extLst>
          </p:cNvPr>
          <p:cNvSpPr>
            <a:spLocks noGrp="1"/>
          </p:cNvSpPr>
          <p:nvPr>
            <p:ph idx="1"/>
          </p:nvPr>
        </p:nvSpPr>
        <p:spPr/>
        <p:txBody>
          <a:bodyPr>
            <a:normAutofit/>
          </a:bodyPr>
          <a:lstStyle/>
          <a:p>
            <a:pPr marL="0" indent="0">
              <a:buNone/>
            </a:pPr>
            <a:r>
              <a:rPr lang="en-US" sz="3200" dirty="0"/>
              <a:t>Overlapping Comm. with Comp.</a:t>
            </a:r>
          </a:p>
        </p:txBody>
      </p:sp>
      <p:graphicFrame>
        <p:nvGraphicFramePr>
          <p:cNvPr id="5" name="Table 4">
            <a:extLst>
              <a:ext uri="{FF2B5EF4-FFF2-40B4-BE49-F238E27FC236}">
                <a16:creationId xmlns:a16="http://schemas.microsoft.com/office/drawing/2014/main" id="{697B5B7C-FB92-6855-5CCA-816CD242FD36}"/>
              </a:ext>
            </a:extLst>
          </p:cNvPr>
          <p:cNvGraphicFramePr>
            <a:graphicFrameLocks noGrp="1"/>
          </p:cNvGraphicFramePr>
          <p:nvPr/>
        </p:nvGraphicFramePr>
        <p:xfrm>
          <a:off x="1169896"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6" name="TextBox 5">
            <a:extLst>
              <a:ext uri="{FF2B5EF4-FFF2-40B4-BE49-F238E27FC236}">
                <a16:creationId xmlns:a16="http://schemas.microsoft.com/office/drawing/2014/main" id="{2FEC18C8-81D9-9A1A-A394-491A305FE313}"/>
              </a:ext>
            </a:extLst>
          </p:cNvPr>
          <p:cNvSpPr txBox="1"/>
          <p:nvPr/>
        </p:nvSpPr>
        <p:spPr>
          <a:xfrm>
            <a:off x="1567713" y="5519826"/>
            <a:ext cx="1063048" cy="369332"/>
          </a:xfrm>
          <a:prstGeom prst="rect">
            <a:avLst/>
          </a:prstGeom>
          <a:noFill/>
        </p:spPr>
        <p:txBody>
          <a:bodyPr wrap="none" rtlCol="0">
            <a:spAutoFit/>
          </a:bodyPr>
          <a:lstStyle/>
          <a:p>
            <a:r>
              <a:rPr lang="en-US" dirty="0"/>
              <a:t>Worker 0</a:t>
            </a:r>
          </a:p>
        </p:txBody>
      </p:sp>
      <p:graphicFrame>
        <p:nvGraphicFramePr>
          <p:cNvPr id="7" name="Table 6">
            <a:extLst>
              <a:ext uri="{FF2B5EF4-FFF2-40B4-BE49-F238E27FC236}">
                <a16:creationId xmlns:a16="http://schemas.microsoft.com/office/drawing/2014/main" id="{34E2CC57-2292-C297-569C-46DAE457FDAA}"/>
              </a:ext>
            </a:extLst>
          </p:cNvPr>
          <p:cNvGraphicFramePr>
            <a:graphicFrameLocks noGrp="1"/>
          </p:cNvGraphicFramePr>
          <p:nvPr/>
        </p:nvGraphicFramePr>
        <p:xfrm>
          <a:off x="3812801"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8" name="TextBox 7">
            <a:extLst>
              <a:ext uri="{FF2B5EF4-FFF2-40B4-BE49-F238E27FC236}">
                <a16:creationId xmlns:a16="http://schemas.microsoft.com/office/drawing/2014/main" id="{E8F1D68B-2758-7C44-B99B-4E4EA45BDABF}"/>
              </a:ext>
            </a:extLst>
          </p:cNvPr>
          <p:cNvSpPr txBox="1"/>
          <p:nvPr/>
        </p:nvSpPr>
        <p:spPr>
          <a:xfrm>
            <a:off x="4398877" y="5519826"/>
            <a:ext cx="1063048" cy="369332"/>
          </a:xfrm>
          <a:prstGeom prst="rect">
            <a:avLst/>
          </a:prstGeom>
          <a:noFill/>
        </p:spPr>
        <p:txBody>
          <a:bodyPr wrap="none" rtlCol="0">
            <a:spAutoFit/>
          </a:bodyPr>
          <a:lstStyle/>
          <a:p>
            <a:r>
              <a:rPr lang="en-US" dirty="0"/>
              <a:t>Worker 1</a:t>
            </a:r>
          </a:p>
        </p:txBody>
      </p:sp>
      <p:graphicFrame>
        <p:nvGraphicFramePr>
          <p:cNvPr id="9" name="Table 8">
            <a:extLst>
              <a:ext uri="{FF2B5EF4-FFF2-40B4-BE49-F238E27FC236}">
                <a16:creationId xmlns:a16="http://schemas.microsoft.com/office/drawing/2014/main" id="{7300D056-0A81-D20F-0E86-ED8D84B7482A}"/>
              </a:ext>
            </a:extLst>
          </p:cNvPr>
          <p:cNvGraphicFramePr>
            <a:graphicFrameLocks noGrp="1"/>
          </p:cNvGraphicFramePr>
          <p:nvPr/>
        </p:nvGraphicFramePr>
        <p:xfrm>
          <a:off x="6471025"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10" name="TextBox 9">
            <a:extLst>
              <a:ext uri="{FF2B5EF4-FFF2-40B4-BE49-F238E27FC236}">
                <a16:creationId xmlns:a16="http://schemas.microsoft.com/office/drawing/2014/main" id="{B53BD3BA-F3D2-0566-1BE9-5A5403BA26F7}"/>
              </a:ext>
            </a:extLst>
          </p:cNvPr>
          <p:cNvSpPr txBox="1"/>
          <p:nvPr/>
        </p:nvSpPr>
        <p:spPr>
          <a:xfrm>
            <a:off x="7057101" y="5519826"/>
            <a:ext cx="1063048" cy="369332"/>
          </a:xfrm>
          <a:prstGeom prst="rect">
            <a:avLst/>
          </a:prstGeom>
          <a:noFill/>
        </p:spPr>
        <p:txBody>
          <a:bodyPr wrap="none" rtlCol="0">
            <a:spAutoFit/>
          </a:bodyPr>
          <a:lstStyle/>
          <a:p>
            <a:r>
              <a:rPr lang="en-US" dirty="0"/>
              <a:t>Worker 2</a:t>
            </a:r>
          </a:p>
        </p:txBody>
      </p:sp>
      <p:graphicFrame>
        <p:nvGraphicFramePr>
          <p:cNvPr id="11" name="Table 10">
            <a:extLst>
              <a:ext uri="{FF2B5EF4-FFF2-40B4-BE49-F238E27FC236}">
                <a16:creationId xmlns:a16="http://schemas.microsoft.com/office/drawing/2014/main" id="{AA569A31-AC94-1B47-443A-E271A8CC6A71}"/>
              </a:ext>
            </a:extLst>
          </p:cNvPr>
          <p:cNvGraphicFramePr>
            <a:graphicFrameLocks noGrp="1"/>
          </p:cNvGraphicFramePr>
          <p:nvPr/>
        </p:nvGraphicFramePr>
        <p:xfrm>
          <a:off x="9042592" y="3429000"/>
          <a:ext cx="2235200" cy="795370"/>
        </p:xfrm>
        <a:graphic>
          <a:graphicData uri="http://schemas.openxmlformats.org/drawingml/2006/table">
            <a:tbl>
              <a:tblPr firstRow="1" bandRow="1">
                <a:tableStyleId>{5C22544A-7EE6-4342-B048-85BDC9FD1C3A}</a:tableStyleId>
              </a:tblPr>
              <a:tblGrid>
                <a:gridCol w="447040">
                  <a:extLst>
                    <a:ext uri="{9D8B030D-6E8A-4147-A177-3AD203B41FA5}">
                      <a16:colId xmlns:a16="http://schemas.microsoft.com/office/drawing/2014/main" val="3029674287"/>
                    </a:ext>
                  </a:extLst>
                </a:gridCol>
                <a:gridCol w="447040">
                  <a:extLst>
                    <a:ext uri="{9D8B030D-6E8A-4147-A177-3AD203B41FA5}">
                      <a16:colId xmlns:a16="http://schemas.microsoft.com/office/drawing/2014/main" val="1870327367"/>
                    </a:ext>
                  </a:extLst>
                </a:gridCol>
                <a:gridCol w="447040">
                  <a:extLst>
                    <a:ext uri="{9D8B030D-6E8A-4147-A177-3AD203B41FA5}">
                      <a16:colId xmlns:a16="http://schemas.microsoft.com/office/drawing/2014/main" val="860934822"/>
                    </a:ext>
                  </a:extLst>
                </a:gridCol>
                <a:gridCol w="447040">
                  <a:extLst>
                    <a:ext uri="{9D8B030D-6E8A-4147-A177-3AD203B41FA5}">
                      <a16:colId xmlns:a16="http://schemas.microsoft.com/office/drawing/2014/main" val="409604565"/>
                    </a:ext>
                  </a:extLst>
                </a:gridCol>
                <a:gridCol w="447040">
                  <a:extLst>
                    <a:ext uri="{9D8B030D-6E8A-4147-A177-3AD203B41FA5}">
                      <a16:colId xmlns:a16="http://schemas.microsoft.com/office/drawing/2014/main" val="4159144532"/>
                    </a:ext>
                  </a:extLst>
                </a:gridCol>
              </a:tblGrid>
              <a:tr h="397685">
                <a:tc>
                  <a:txBody>
                    <a:bodyPr/>
                    <a:lstStyle/>
                    <a:p>
                      <a:pPr algn="ctr"/>
                      <a:r>
                        <a:rPr lang="en-US" b="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b="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8442008"/>
                  </a:ext>
                </a:extLst>
              </a:tr>
              <a:tr h="397685">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067687"/>
                  </a:ext>
                </a:extLst>
              </a:tr>
            </a:tbl>
          </a:graphicData>
        </a:graphic>
      </p:graphicFrame>
      <p:sp>
        <p:nvSpPr>
          <p:cNvPr id="12" name="TextBox 11">
            <a:extLst>
              <a:ext uri="{FF2B5EF4-FFF2-40B4-BE49-F238E27FC236}">
                <a16:creationId xmlns:a16="http://schemas.microsoft.com/office/drawing/2014/main" id="{53B1E2FF-333B-28D2-E395-FEB041A395C5}"/>
              </a:ext>
            </a:extLst>
          </p:cNvPr>
          <p:cNvSpPr txBox="1"/>
          <p:nvPr/>
        </p:nvSpPr>
        <p:spPr>
          <a:xfrm>
            <a:off x="9628668" y="5519826"/>
            <a:ext cx="1063048" cy="369332"/>
          </a:xfrm>
          <a:prstGeom prst="rect">
            <a:avLst/>
          </a:prstGeom>
          <a:noFill/>
        </p:spPr>
        <p:txBody>
          <a:bodyPr wrap="none" rtlCol="0">
            <a:spAutoFit/>
          </a:bodyPr>
          <a:lstStyle/>
          <a:p>
            <a:r>
              <a:rPr lang="en-US" dirty="0"/>
              <a:t>Worker 3</a:t>
            </a:r>
          </a:p>
        </p:txBody>
      </p:sp>
      <p:sp>
        <p:nvSpPr>
          <p:cNvPr id="13" name="TextBox 12">
            <a:extLst>
              <a:ext uri="{FF2B5EF4-FFF2-40B4-BE49-F238E27FC236}">
                <a16:creationId xmlns:a16="http://schemas.microsoft.com/office/drawing/2014/main" id="{60F2DECF-F598-5F3A-9B29-81773E262CB8}"/>
              </a:ext>
            </a:extLst>
          </p:cNvPr>
          <p:cNvSpPr txBox="1"/>
          <p:nvPr/>
        </p:nvSpPr>
        <p:spPr>
          <a:xfrm>
            <a:off x="303953" y="3457353"/>
            <a:ext cx="865943" cy="369332"/>
          </a:xfrm>
          <a:prstGeom prst="rect">
            <a:avLst/>
          </a:prstGeom>
          <a:noFill/>
        </p:spPr>
        <p:txBody>
          <a:bodyPr wrap="none" rtlCol="0">
            <a:spAutoFit/>
          </a:bodyPr>
          <a:lstStyle/>
          <a:p>
            <a:r>
              <a:rPr lang="en-US" dirty="0"/>
              <a:t>Comm</a:t>
            </a:r>
          </a:p>
        </p:txBody>
      </p:sp>
      <p:sp>
        <p:nvSpPr>
          <p:cNvPr id="14" name="TextBox 13">
            <a:extLst>
              <a:ext uri="{FF2B5EF4-FFF2-40B4-BE49-F238E27FC236}">
                <a16:creationId xmlns:a16="http://schemas.microsoft.com/office/drawing/2014/main" id="{B96D6929-CC08-E8C0-3365-66A08F880379}"/>
              </a:ext>
            </a:extLst>
          </p:cNvPr>
          <p:cNvSpPr txBox="1"/>
          <p:nvPr/>
        </p:nvSpPr>
        <p:spPr>
          <a:xfrm>
            <a:off x="312918" y="3840861"/>
            <a:ext cx="798617" cy="369332"/>
          </a:xfrm>
          <a:prstGeom prst="rect">
            <a:avLst/>
          </a:prstGeom>
          <a:noFill/>
        </p:spPr>
        <p:txBody>
          <a:bodyPr wrap="none" rtlCol="0">
            <a:spAutoFit/>
          </a:bodyPr>
          <a:lstStyle/>
          <a:p>
            <a:r>
              <a:rPr lang="en-US" dirty="0"/>
              <a:t>Comp</a:t>
            </a:r>
          </a:p>
        </p:txBody>
      </p:sp>
      <p:sp>
        <p:nvSpPr>
          <p:cNvPr id="4" name="Curved Down Arrow 3">
            <a:extLst>
              <a:ext uri="{FF2B5EF4-FFF2-40B4-BE49-F238E27FC236}">
                <a16:creationId xmlns:a16="http://schemas.microsoft.com/office/drawing/2014/main" id="{79D93849-D010-7866-C227-2B1379805C63}"/>
              </a:ext>
            </a:extLst>
          </p:cNvPr>
          <p:cNvSpPr/>
          <p:nvPr/>
        </p:nvSpPr>
        <p:spPr>
          <a:xfrm>
            <a:off x="2102798" y="4807574"/>
            <a:ext cx="5601446" cy="712252"/>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a16="http://schemas.microsoft.com/office/drawing/2014/main" id="{4C9F7608-B843-C762-F35D-37C3D6A02787}"/>
              </a:ext>
            </a:extLst>
          </p:cNvPr>
          <p:cNvSpPr/>
          <p:nvPr/>
        </p:nvSpPr>
        <p:spPr>
          <a:xfrm rot="10800000">
            <a:off x="1987179" y="5914436"/>
            <a:ext cx="5601446" cy="712252"/>
          </a:xfrm>
          <a:prstGeom prst="curved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C22A4378-E28B-0C9A-0A10-56F8155279E9}"/>
              </a:ext>
            </a:extLst>
          </p:cNvPr>
          <p:cNvSpPr/>
          <p:nvPr/>
        </p:nvSpPr>
        <p:spPr>
          <a:xfrm>
            <a:off x="4787902" y="4832852"/>
            <a:ext cx="5601446" cy="712252"/>
          </a:xfrm>
          <a:prstGeom prst="curved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E0BEBEC2-8EC2-2A1E-3A83-2377800629C6}"/>
              </a:ext>
            </a:extLst>
          </p:cNvPr>
          <p:cNvSpPr/>
          <p:nvPr/>
        </p:nvSpPr>
        <p:spPr>
          <a:xfrm rot="10800000">
            <a:off x="4787901" y="5863880"/>
            <a:ext cx="5601446" cy="712252"/>
          </a:xfrm>
          <a:prstGeom prst="curvedDown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Slide Number Placeholder 14">
            <a:extLst>
              <a:ext uri="{FF2B5EF4-FFF2-40B4-BE49-F238E27FC236}">
                <a16:creationId xmlns:a16="http://schemas.microsoft.com/office/drawing/2014/main" id="{AB03E970-BDB5-F2C2-73B4-0CE7E94ED7C4}"/>
              </a:ext>
            </a:extLst>
          </p:cNvPr>
          <p:cNvSpPr>
            <a:spLocks noGrp="1"/>
          </p:cNvSpPr>
          <p:nvPr>
            <p:ph type="sldNum" sz="quarter" idx="12"/>
          </p:nvPr>
        </p:nvSpPr>
        <p:spPr/>
        <p:txBody>
          <a:bodyPr/>
          <a:lstStyle/>
          <a:p>
            <a:fld id="{7B8E230A-344C-314A-99D7-8592764412A6}" type="slidenum">
              <a:rPr lang="en-US" smtClean="0"/>
              <a:t>82</a:t>
            </a:fld>
            <a:endParaRPr lang="en-US"/>
          </a:p>
        </p:txBody>
      </p:sp>
      <p:sp>
        <p:nvSpPr>
          <p:cNvPr id="16" name="Freeform 15">
            <a:extLst>
              <a:ext uri="{FF2B5EF4-FFF2-40B4-BE49-F238E27FC236}">
                <a16:creationId xmlns:a16="http://schemas.microsoft.com/office/drawing/2014/main" id="{A7B3AEE1-A5B8-2E03-BD16-29339F1A11ED}"/>
              </a:ext>
            </a:extLst>
          </p:cNvPr>
          <p:cNvSpPr/>
          <p:nvPr/>
        </p:nvSpPr>
        <p:spPr>
          <a:xfrm>
            <a:off x="1850615" y="2910428"/>
            <a:ext cx="5738009" cy="902208"/>
          </a:xfrm>
          <a:custGeom>
            <a:avLst/>
            <a:gdLst>
              <a:gd name="connsiteX0" fmla="*/ 0 w 3108960"/>
              <a:gd name="connsiteY0" fmla="*/ 512064 h 902208"/>
              <a:gd name="connsiteX1" fmla="*/ 0 w 3108960"/>
              <a:gd name="connsiteY1" fmla="*/ 0 h 902208"/>
              <a:gd name="connsiteX2" fmla="*/ 3108960 w 3108960"/>
              <a:gd name="connsiteY2" fmla="*/ 0 h 902208"/>
              <a:gd name="connsiteX3" fmla="*/ 3108960 w 3108960"/>
              <a:gd name="connsiteY3" fmla="*/ 207264 h 902208"/>
              <a:gd name="connsiteX4" fmla="*/ 3108960 w 3108960"/>
              <a:gd name="connsiteY4" fmla="*/ 902208 h 902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960" h="902208">
                <a:moveTo>
                  <a:pt x="0" y="512064"/>
                </a:moveTo>
                <a:lnTo>
                  <a:pt x="0" y="0"/>
                </a:lnTo>
                <a:lnTo>
                  <a:pt x="3108960" y="0"/>
                </a:lnTo>
                <a:lnTo>
                  <a:pt x="3108960" y="207264"/>
                </a:lnTo>
                <a:lnTo>
                  <a:pt x="3108960" y="902208"/>
                </a:lnTo>
              </a:path>
            </a:pathLst>
          </a:custGeom>
          <a:noFill/>
          <a:ln w="25400">
            <a:solidFill>
              <a:srgbClr val="FFC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7EB656B1-318C-6DB6-1EAF-CF0F05EDEACC}"/>
              </a:ext>
            </a:extLst>
          </p:cNvPr>
          <p:cNvSpPr/>
          <p:nvPr/>
        </p:nvSpPr>
        <p:spPr>
          <a:xfrm>
            <a:off x="4497770" y="3133938"/>
            <a:ext cx="5649686" cy="683872"/>
          </a:xfrm>
          <a:custGeom>
            <a:avLst/>
            <a:gdLst>
              <a:gd name="connsiteX0" fmla="*/ 0 w 5649686"/>
              <a:gd name="connsiteY0" fmla="*/ 302078 h 734785"/>
              <a:gd name="connsiteX1" fmla="*/ 0 w 5649686"/>
              <a:gd name="connsiteY1" fmla="*/ 0 h 734785"/>
              <a:gd name="connsiteX2" fmla="*/ 5649686 w 5649686"/>
              <a:gd name="connsiteY2" fmla="*/ 0 h 734785"/>
              <a:gd name="connsiteX3" fmla="*/ 5649686 w 5649686"/>
              <a:gd name="connsiteY3" fmla="*/ 734785 h 734785"/>
            </a:gdLst>
            <a:ahLst/>
            <a:cxnLst>
              <a:cxn ang="0">
                <a:pos x="connsiteX0" y="connsiteY0"/>
              </a:cxn>
              <a:cxn ang="0">
                <a:pos x="connsiteX1" y="connsiteY1"/>
              </a:cxn>
              <a:cxn ang="0">
                <a:pos x="connsiteX2" y="connsiteY2"/>
              </a:cxn>
              <a:cxn ang="0">
                <a:pos x="connsiteX3" y="connsiteY3"/>
              </a:cxn>
            </a:cxnLst>
            <a:rect l="l" t="t" r="r" b="b"/>
            <a:pathLst>
              <a:path w="5649686" h="734785">
                <a:moveTo>
                  <a:pt x="0" y="302078"/>
                </a:moveTo>
                <a:lnTo>
                  <a:pt x="0" y="0"/>
                </a:lnTo>
                <a:lnTo>
                  <a:pt x="5649686" y="0"/>
                </a:lnTo>
                <a:lnTo>
                  <a:pt x="5649686" y="734785"/>
                </a:lnTo>
              </a:path>
            </a:pathLst>
          </a:custGeom>
          <a:noFill/>
          <a:ln w="25400">
            <a:solidFill>
              <a:srgbClr val="D1D1D1"/>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3049C82B-2328-1F76-DF9D-FAF05981C063}"/>
              </a:ext>
            </a:extLst>
          </p:cNvPr>
          <p:cNvSpPr/>
          <p:nvPr/>
        </p:nvSpPr>
        <p:spPr>
          <a:xfrm>
            <a:off x="4937760" y="3840480"/>
            <a:ext cx="4673600" cy="640080"/>
          </a:xfrm>
          <a:custGeom>
            <a:avLst/>
            <a:gdLst>
              <a:gd name="connsiteX0" fmla="*/ 4673600 w 4673600"/>
              <a:gd name="connsiteY0" fmla="*/ 0 h 640080"/>
              <a:gd name="connsiteX1" fmla="*/ 4673600 w 4673600"/>
              <a:gd name="connsiteY1" fmla="*/ 640080 h 640080"/>
              <a:gd name="connsiteX2" fmla="*/ 0 w 4673600"/>
              <a:gd name="connsiteY2" fmla="*/ 640080 h 640080"/>
              <a:gd name="connsiteX3" fmla="*/ 0 w 4673600"/>
              <a:gd name="connsiteY3" fmla="*/ 406400 h 640080"/>
            </a:gdLst>
            <a:ahLst/>
            <a:cxnLst>
              <a:cxn ang="0">
                <a:pos x="connsiteX0" y="connsiteY0"/>
              </a:cxn>
              <a:cxn ang="0">
                <a:pos x="connsiteX1" y="connsiteY1"/>
              </a:cxn>
              <a:cxn ang="0">
                <a:pos x="connsiteX2" y="connsiteY2"/>
              </a:cxn>
              <a:cxn ang="0">
                <a:pos x="connsiteX3" y="connsiteY3"/>
              </a:cxn>
            </a:cxnLst>
            <a:rect l="l" t="t" r="r" b="b"/>
            <a:pathLst>
              <a:path w="4673600" h="640080">
                <a:moveTo>
                  <a:pt x="4673600" y="0"/>
                </a:moveTo>
                <a:lnTo>
                  <a:pt x="4673600" y="640080"/>
                </a:lnTo>
                <a:lnTo>
                  <a:pt x="0" y="640080"/>
                </a:lnTo>
                <a:lnTo>
                  <a:pt x="0" y="406400"/>
                </a:lnTo>
              </a:path>
            </a:pathLst>
          </a:custGeom>
          <a:noFill/>
          <a:ln w="25400">
            <a:solidFill>
              <a:srgbClr val="8ED973"/>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6175435-4972-223A-D251-497423593A64}"/>
              </a:ext>
            </a:extLst>
          </p:cNvPr>
          <p:cNvSpPr/>
          <p:nvPr/>
        </p:nvSpPr>
        <p:spPr>
          <a:xfrm>
            <a:off x="2286000" y="3840480"/>
            <a:ext cx="4734560" cy="792480"/>
          </a:xfrm>
          <a:custGeom>
            <a:avLst/>
            <a:gdLst>
              <a:gd name="connsiteX0" fmla="*/ 4734560 w 4734560"/>
              <a:gd name="connsiteY0" fmla="*/ 0 h 792480"/>
              <a:gd name="connsiteX1" fmla="*/ 4734560 w 4734560"/>
              <a:gd name="connsiteY1" fmla="*/ 792480 h 792480"/>
              <a:gd name="connsiteX2" fmla="*/ 0 w 4734560"/>
              <a:gd name="connsiteY2" fmla="*/ 792480 h 792480"/>
              <a:gd name="connsiteX3" fmla="*/ 0 w 4734560"/>
              <a:gd name="connsiteY3" fmla="*/ 406400 h 792480"/>
            </a:gdLst>
            <a:ahLst/>
            <a:cxnLst>
              <a:cxn ang="0">
                <a:pos x="connsiteX0" y="connsiteY0"/>
              </a:cxn>
              <a:cxn ang="0">
                <a:pos x="connsiteX1" y="connsiteY1"/>
              </a:cxn>
              <a:cxn ang="0">
                <a:pos x="connsiteX2" y="connsiteY2"/>
              </a:cxn>
              <a:cxn ang="0">
                <a:pos x="connsiteX3" y="connsiteY3"/>
              </a:cxn>
            </a:cxnLst>
            <a:rect l="l" t="t" r="r" b="b"/>
            <a:pathLst>
              <a:path w="4734560" h="792480">
                <a:moveTo>
                  <a:pt x="4734560" y="0"/>
                </a:moveTo>
                <a:lnTo>
                  <a:pt x="4734560" y="792480"/>
                </a:lnTo>
                <a:lnTo>
                  <a:pt x="0" y="792480"/>
                </a:lnTo>
                <a:lnTo>
                  <a:pt x="0" y="406400"/>
                </a:lnTo>
              </a:path>
            </a:pathLst>
          </a:custGeom>
          <a:noFill/>
          <a:ln w="25400">
            <a:solidFill>
              <a:srgbClr val="61CCF5"/>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12001E88-645D-940A-02BD-CD8F85E12AB9}"/>
              </a:ext>
            </a:extLst>
          </p:cNvPr>
          <p:cNvSpPr/>
          <p:nvPr/>
        </p:nvSpPr>
        <p:spPr>
          <a:xfrm>
            <a:off x="1534560" y="3762243"/>
            <a:ext cx="611810" cy="525209"/>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89B8F4AF-4926-7632-2FB4-BF693E034FF0}"/>
              </a:ext>
            </a:extLst>
          </p:cNvPr>
          <p:cNvSpPr/>
          <p:nvPr/>
        </p:nvSpPr>
        <p:spPr>
          <a:xfrm>
            <a:off x="4177713" y="3767477"/>
            <a:ext cx="611810" cy="525209"/>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EC70A562-AB8B-6A1C-779B-CB13039BD283}"/>
              </a:ext>
            </a:extLst>
          </p:cNvPr>
          <p:cNvSpPr/>
          <p:nvPr/>
        </p:nvSpPr>
        <p:spPr>
          <a:xfrm>
            <a:off x="6839093" y="3767477"/>
            <a:ext cx="611810" cy="525209"/>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B27631A5-2961-054B-59C6-076B6CB08108}"/>
              </a:ext>
            </a:extLst>
          </p:cNvPr>
          <p:cNvSpPr/>
          <p:nvPr/>
        </p:nvSpPr>
        <p:spPr>
          <a:xfrm>
            <a:off x="9418937" y="3767853"/>
            <a:ext cx="611810" cy="525209"/>
          </a:xfrm>
          <a:prstGeom prst="roundRect">
            <a:avLst>
              <a:gd name="adj" fmla="val 9774"/>
            </a:avLst>
          </a:prstGeom>
          <a:noFill/>
          <a:ln w="38100">
            <a:solidFill>
              <a:srgbClr val="C0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8994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F3820-F75D-22AF-DF43-16F67FADC2D8}"/>
              </a:ext>
            </a:extLst>
          </p:cNvPr>
          <p:cNvSpPr>
            <a:spLocks noGrp="1"/>
          </p:cNvSpPr>
          <p:nvPr>
            <p:ph type="title"/>
          </p:nvPr>
        </p:nvSpPr>
        <p:spPr/>
        <p:txBody>
          <a:bodyPr/>
          <a:lstStyle/>
          <a:p>
            <a:r>
              <a:rPr lang="en-US" dirty="0"/>
              <a:t>Faster Links</a:t>
            </a:r>
          </a:p>
        </p:txBody>
      </p:sp>
      <p:sp>
        <p:nvSpPr>
          <p:cNvPr id="3" name="Content Placeholder 2">
            <a:extLst>
              <a:ext uri="{FF2B5EF4-FFF2-40B4-BE49-F238E27FC236}">
                <a16:creationId xmlns:a16="http://schemas.microsoft.com/office/drawing/2014/main" id="{9C6D8F09-3831-7AB5-951A-76C9304A47D1}"/>
              </a:ext>
            </a:extLst>
          </p:cNvPr>
          <p:cNvSpPr>
            <a:spLocks noGrp="1"/>
          </p:cNvSpPr>
          <p:nvPr>
            <p:ph idx="1"/>
          </p:nvPr>
        </p:nvSpPr>
        <p:spPr>
          <a:xfrm>
            <a:off x="838200" y="1825625"/>
            <a:ext cx="5143501" cy="4351338"/>
          </a:xfrm>
        </p:spPr>
        <p:txBody>
          <a:bodyPr/>
          <a:lstStyle/>
          <a:p>
            <a:r>
              <a:rPr lang="en-US" dirty="0"/>
              <a:t>DGCL [</a:t>
            </a:r>
            <a:r>
              <a:rPr lang="en-US" dirty="0">
                <a:solidFill>
                  <a:schemeClr val="accent2"/>
                </a:solidFill>
              </a:rPr>
              <a:t>EuroSys’21</a:t>
            </a:r>
            <a:r>
              <a:rPr lang="en-US" dirty="0"/>
              <a:t>] uses faster links (</a:t>
            </a:r>
            <a:r>
              <a:rPr lang="en-US" dirty="0" err="1"/>
              <a:t>NVLink</a:t>
            </a:r>
            <a:r>
              <a:rPr lang="en-US" dirty="0"/>
              <a:t>) to speed up data communication.</a:t>
            </a:r>
          </a:p>
          <a:p>
            <a:endParaRPr lang="en-US" dirty="0"/>
          </a:p>
        </p:txBody>
      </p:sp>
      <p:pic>
        <p:nvPicPr>
          <p:cNvPr id="5" name="Picture 4">
            <a:extLst>
              <a:ext uri="{FF2B5EF4-FFF2-40B4-BE49-F238E27FC236}">
                <a16:creationId xmlns:a16="http://schemas.microsoft.com/office/drawing/2014/main" id="{D217661B-EB56-16EC-6FBA-17BDC1A9BE82}"/>
              </a:ext>
            </a:extLst>
          </p:cNvPr>
          <p:cNvPicPr>
            <a:picLocks noChangeAspect="1"/>
          </p:cNvPicPr>
          <p:nvPr/>
        </p:nvPicPr>
        <p:blipFill rotWithShape="1">
          <a:blip r:embed="rId3"/>
          <a:srcRect l="5795" t="3131" r="7192" b="2388"/>
          <a:stretch/>
        </p:blipFill>
        <p:spPr>
          <a:xfrm>
            <a:off x="6316273" y="1499016"/>
            <a:ext cx="5412324" cy="4727635"/>
          </a:xfrm>
          <a:prstGeom prst="rect">
            <a:avLst/>
          </a:prstGeom>
        </p:spPr>
      </p:pic>
      <p:pic>
        <p:nvPicPr>
          <p:cNvPr id="8" name="Picture 7">
            <a:extLst>
              <a:ext uri="{FF2B5EF4-FFF2-40B4-BE49-F238E27FC236}">
                <a16:creationId xmlns:a16="http://schemas.microsoft.com/office/drawing/2014/main" id="{9361288A-4C42-DB5F-F706-6928284DF03A}"/>
              </a:ext>
            </a:extLst>
          </p:cNvPr>
          <p:cNvPicPr>
            <a:picLocks noChangeAspect="1"/>
          </p:cNvPicPr>
          <p:nvPr/>
        </p:nvPicPr>
        <p:blipFill>
          <a:blip r:embed="rId4"/>
          <a:stretch>
            <a:fillRect/>
          </a:stretch>
        </p:blipFill>
        <p:spPr>
          <a:xfrm>
            <a:off x="920334" y="3749962"/>
            <a:ext cx="5143501" cy="984926"/>
          </a:xfrm>
          <a:prstGeom prst="rect">
            <a:avLst/>
          </a:prstGeom>
        </p:spPr>
      </p:pic>
      <p:sp>
        <p:nvSpPr>
          <p:cNvPr id="4" name="Slide Number Placeholder 3">
            <a:extLst>
              <a:ext uri="{FF2B5EF4-FFF2-40B4-BE49-F238E27FC236}">
                <a16:creationId xmlns:a16="http://schemas.microsoft.com/office/drawing/2014/main" id="{22BE004E-566B-E084-4C2A-9C024BF4E5DF}"/>
              </a:ext>
            </a:extLst>
          </p:cNvPr>
          <p:cNvSpPr>
            <a:spLocks noGrp="1"/>
          </p:cNvSpPr>
          <p:nvPr>
            <p:ph type="sldNum" sz="quarter" idx="12"/>
          </p:nvPr>
        </p:nvSpPr>
        <p:spPr/>
        <p:txBody>
          <a:bodyPr/>
          <a:lstStyle/>
          <a:p>
            <a:fld id="{7B8E230A-344C-314A-99D7-8592764412A6}" type="slidenum">
              <a:rPr lang="en-US" smtClean="0"/>
              <a:t>83</a:t>
            </a:fld>
            <a:endParaRPr lang="en-US"/>
          </a:p>
        </p:txBody>
      </p:sp>
    </p:spTree>
    <p:extLst>
      <p:ext uri="{BB962C8B-B14F-4D97-AF65-F5344CB8AC3E}">
        <p14:creationId xmlns:p14="http://schemas.microsoft.com/office/powerpoint/2010/main" val="267295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E76F-24F4-C1C7-7F9E-E5F61AB7715C}"/>
              </a:ext>
            </a:extLst>
          </p:cNvPr>
          <p:cNvSpPr>
            <a:spLocks noGrp="1"/>
          </p:cNvSpPr>
          <p:nvPr>
            <p:ph type="title"/>
          </p:nvPr>
        </p:nvSpPr>
        <p:spPr/>
        <p:txBody>
          <a:bodyPr/>
          <a:lstStyle/>
          <a:p>
            <a:r>
              <a:rPr lang="en-US" dirty="0"/>
              <a:t>Faster Links</a:t>
            </a:r>
          </a:p>
        </p:txBody>
      </p:sp>
      <p:sp>
        <p:nvSpPr>
          <p:cNvPr id="3" name="Content Placeholder 2">
            <a:extLst>
              <a:ext uri="{FF2B5EF4-FFF2-40B4-BE49-F238E27FC236}">
                <a16:creationId xmlns:a16="http://schemas.microsoft.com/office/drawing/2014/main" id="{79AB8335-7FB1-DB88-F4DA-D80E2EF7BA44}"/>
              </a:ext>
            </a:extLst>
          </p:cNvPr>
          <p:cNvSpPr>
            <a:spLocks noGrp="1"/>
          </p:cNvSpPr>
          <p:nvPr>
            <p:ph idx="1"/>
          </p:nvPr>
        </p:nvSpPr>
        <p:spPr/>
        <p:txBody>
          <a:bodyPr/>
          <a:lstStyle/>
          <a:p>
            <a:pPr marL="0" indent="0">
              <a:buNone/>
            </a:pPr>
            <a:r>
              <a:rPr lang="en-US" sz="3200" dirty="0"/>
              <a:t>Planning Principles</a:t>
            </a:r>
          </a:p>
          <a:p>
            <a:r>
              <a:rPr lang="en-US" dirty="0"/>
              <a:t>Utilize fast links (d1 to d3)</a:t>
            </a:r>
          </a:p>
        </p:txBody>
      </p:sp>
      <p:pic>
        <p:nvPicPr>
          <p:cNvPr id="4" name="Picture 3">
            <a:extLst>
              <a:ext uri="{FF2B5EF4-FFF2-40B4-BE49-F238E27FC236}">
                <a16:creationId xmlns:a16="http://schemas.microsoft.com/office/drawing/2014/main" id="{541E18F3-6DD0-02AE-0954-8029E6C634E5}"/>
              </a:ext>
            </a:extLst>
          </p:cNvPr>
          <p:cNvPicPr>
            <a:picLocks noChangeAspect="1"/>
          </p:cNvPicPr>
          <p:nvPr/>
        </p:nvPicPr>
        <p:blipFill>
          <a:blip r:embed="rId3"/>
          <a:stretch>
            <a:fillRect/>
          </a:stretch>
        </p:blipFill>
        <p:spPr>
          <a:xfrm>
            <a:off x="5373123" y="1725200"/>
            <a:ext cx="6379815" cy="4451763"/>
          </a:xfrm>
          <a:prstGeom prst="rect">
            <a:avLst/>
          </a:prstGeom>
        </p:spPr>
      </p:pic>
      <p:sp>
        <p:nvSpPr>
          <p:cNvPr id="11" name="Slide Number Placeholder 10">
            <a:extLst>
              <a:ext uri="{FF2B5EF4-FFF2-40B4-BE49-F238E27FC236}">
                <a16:creationId xmlns:a16="http://schemas.microsoft.com/office/drawing/2014/main" id="{6136EF45-9B1F-192B-5BFF-5699BD2FBD49}"/>
              </a:ext>
            </a:extLst>
          </p:cNvPr>
          <p:cNvSpPr>
            <a:spLocks noGrp="1"/>
          </p:cNvSpPr>
          <p:nvPr>
            <p:ph type="sldNum" sz="quarter" idx="12"/>
          </p:nvPr>
        </p:nvSpPr>
        <p:spPr/>
        <p:txBody>
          <a:bodyPr/>
          <a:lstStyle/>
          <a:p>
            <a:fld id="{7B8E230A-344C-314A-99D7-8592764412A6}" type="slidenum">
              <a:rPr lang="en-US" smtClean="0"/>
              <a:t>84</a:t>
            </a:fld>
            <a:endParaRPr lang="en-US"/>
          </a:p>
        </p:txBody>
      </p:sp>
      <p:cxnSp>
        <p:nvCxnSpPr>
          <p:cNvPr id="14" name="Straight Arrow Connector 13">
            <a:extLst>
              <a:ext uri="{FF2B5EF4-FFF2-40B4-BE49-F238E27FC236}">
                <a16:creationId xmlns:a16="http://schemas.microsoft.com/office/drawing/2014/main" id="{DF25B283-E23D-93D5-9A6E-B5119263EEE0}"/>
              </a:ext>
            </a:extLst>
          </p:cNvPr>
          <p:cNvCxnSpPr>
            <a:cxnSpLocks/>
          </p:cNvCxnSpPr>
          <p:nvPr/>
        </p:nvCxnSpPr>
        <p:spPr>
          <a:xfrm>
            <a:off x="6422613" y="2275460"/>
            <a:ext cx="2844800" cy="0"/>
          </a:xfrm>
          <a:prstGeom prst="straightConnector1">
            <a:avLst/>
          </a:prstGeom>
          <a:ln w="63500">
            <a:solidFill>
              <a:srgbClr val="FFC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Freeform 16">
            <a:extLst>
              <a:ext uri="{FF2B5EF4-FFF2-40B4-BE49-F238E27FC236}">
                <a16:creationId xmlns:a16="http://schemas.microsoft.com/office/drawing/2014/main" id="{16185C72-1143-9C21-A2BA-1012EC4B015A}"/>
              </a:ext>
            </a:extLst>
          </p:cNvPr>
          <p:cNvSpPr/>
          <p:nvPr/>
        </p:nvSpPr>
        <p:spPr>
          <a:xfrm>
            <a:off x="6503893" y="2673151"/>
            <a:ext cx="3688080" cy="2214875"/>
          </a:xfrm>
          <a:custGeom>
            <a:avLst/>
            <a:gdLst>
              <a:gd name="connsiteX0" fmla="*/ 0 w 3556000"/>
              <a:gd name="connsiteY0" fmla="*/ 0 h 2143760"/>
              <a:gd name="connsiteX1" fmla="*/ 0 w 3556000"/>
              <a:gd name="connsiteY1" fmla="*/ 934720 h 2143760"/>
              <a:gd name="connsiteX2" fmla="*/ 670560 w 3556000"/>
              <a:gd name="connsiteY2" fmla="*/ 934720 h 2143760"/>
              <a:gd name="connsiteX3" fmla="*/ 670560 w 3556000"/>
              <a:gd name="connsiteY3" fmla="*/ 2143760 h 2143760"/>
              <a:gd name="connsiteX4" fmla="*/ 3556000 w 3556000"/>
              <a:gd name="connsiteY4" fmla="*/ 2143760 h 2143760"/>
              <a:gd name="connsiteX5" fmla="*/ 3556000 w 3556000"/>
              <a:gd name="connsiteY5" fmla="*/ 944880 h 2143760"/>
              <a:gd name="connsiteX6" fmla="*/ 3058160 w 3556000"/>
              <a:gd name="connsiteY6" fmla="*/ 944880 h 2143760"/>
              <a:gd name="connsiteX7" fmla="*/ 3058160 w 3556000"/>
              <a:gd name="connsiteY7" fmla="*/ 20320 h 214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0" h="2143760">
                <a:moveTo>
                  <a:pt x="0" y="0"/>
                </a:moveTo>
                <a:lnTo>
                  <a:pt x="0" y="934720"/>
                </a:lnTo>
                <a:lnTo>
                  <a:pt x="670560" y="934720"/>
                </a:lnTo>
                <a:lnTo>
                  <a:pt x="670560" y="2143760"/>
                </a:lnTo>
                <a:lnTo>
                  <a:pt x="3556000" y="2143760"/>
                </a:lnTo>
                <a:lnTo>
                  <a:pt x="3556000" y="944880"/>
                </a:lnTo>
                <a:lnTo>
                  <a:pt x="3058160" y="944880"/>
                </a:lnTo>
                <a:lnTo>
                  <a:pt x="3058160" y="20320"/>
                </a:lnTo>
              </a:path>
            </a:pathLst>
          </a:custGeom>
          <a:noFill/>
          <a:ln w="635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1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E76F-24F4-C1C7-7F9E-E5F61AB7715C}"/>
              </a:ext>
            </a:extLst>
          </p:cNvPr>
          <p:cNvSpPr>
            <a:spLocks noGrp="1"/>
          </p:cNvSpPr>
          <p:nvPr>
            <p:ph type="title"/>
          </p:nvPr>
        </p:nvSpPr>
        <p:spPr/>
        <p:txBody>
          <a:bodyPr/>
          <a:lstStyle/>
          <a:p>
            <a:r>
              <a:rPr lang="en-US" dirty="0"/>
              <a:t>Faster Links</a:t>
            </a:r>
          </a:p>
        </p:txBody>
      </p:sp>
      <p:sp>
        <p:nvSpPr>
          <p:cNvPr id="11" name="Slide Number Placeholder 10">
            <a:extLst>
              <a:ext uri="{FF2B5EF4-FFF2-40B4-BE49-F238E27FC236}">
                <a16:creationId xmlns:a16="http://schemas.microsoft.com/office/drawing/2014/main" id="{6136EF45-9B1F-192B-5BFF-5699BD2FBD49}"/>
              </a:ext>
            </a:extLst>
          </p:cNvPr>
          <p:cNvSpPr>
            <a:spLocks noGrp="1"/>
          </p:cNvSpPr>
          <p:nvPr>
            <p:ph type="sldNum" sz="quarter" idx="12"/>
          </p:nvPr>
        </p:nvSpPr>
        <p:spPr/>
        <p:txBody>
          <a:bodyPr/>
          <a:lstStyle/>
          <a:p>
            <a:fld id="{7B8E230A-344C-314A-99D7-8592764412A6}" type="slidenum">
              <a:rPr lang="en-US" smtClean="0"/>
              <a:t>85</a:t>
            </a:fld>
            <a:endParaRPr lang="en-US"/>
          </a:p>
        </p:txBody>
      </p:sp>
      <p:sp>
        <p:nvSpPr>
          <p:cNvPr id="3" name="Content Placeholder 2">
            <a:extLst>
              <a:ext uri="{FF2B5EF4-FFF2-40B4-BE49-F238E27FC236}">
                <a16:creationId xmlns:a16="http://schemas.microsoft.com/office/drawing/2014/main" id="{79AB8335-7FB1-DB88-F4DA-D80E2EF7BA44}"/>
              </a:ext>
            </a:extLst>
          </p:cNvPr>
          <p:cNvSpPr>
            <a:spLocks noGrp="1"/>
          </p:cNvSpPr>
          <p:nvPr>
            <p:ph idx="1"/>
          </p:nvPr>
        </p:nvSpPr>
        <p:spPr>
          <a:xfrm>
            <a:off x="838200" y="1825625"/>
            <a:ext cx="4594412" cy="4351338"/>
          </a:xfrm>
        </p:spPr>
        <p:txBody>
          <a:bodyPr/>
          <a:lstStyle/>
          <a:p>
            <a:pPr marL="0" indent="0">
              <a:buNone/>
            </a:pPr>
            <a:r>
              <a:rPr lang="en-US" sz="3200" dirty="0"/>
              <a:t>Planning Principles</a:t>
            </a:r>
          </a:p>
          <a:p>
            <a:pPr lvl="1">
              <a:buFont typeface="Wingdings" pitchFamily="2" charset="2"/>
              <a:buChar char="Ø"/>
            </a:pPr>
            <a:r>
              <a:rPr lang="en-US" sz="2800" dirty="0"/>
              <a:t> Fuse Communication (d1 to d2, d3 separately)</a:t>
            </a:r>
          </a:p>
        </p:txBody>
      </p:sp>
      <p:pic>
        <p:nvPicPr>
          <p:cNvPr id="5" name="Picture 4">
            <a:extLst>
              <a:ext uri="{FF2B5EF4-FFF2-40B4-BE49-F238E27FC236}">
                <a16:creationId xmlns:a16="http://schemas.microsoft.com/office/drawing/2014/main" id="{21CDFF25-B900-A665-212A-883B074F76F4}"/>
              </a:ext>
            </a:extLst>
          </p:cNvPr>
          <p:cNvPicPr>
            <a:picLocks noChangeAspect="1"/>
          </p:cNvPicPr>
          <p:nvPr/>
        </p:nvPicPr>
        <p:blipFill>
          <a:blip r:embed="rId3"/>
          <a:stretch>
            <a:fillRect/>
          </a:stretch>
        </p:blipFill>
        <p:spPr>
          <a:xfrm>
            <a:off x="5373123" y="1725200"/>
            <a:ext cx="6379815" cy="4451763"/>
          </a:xfrm>
          <a:prstGeom prst="rect">
            <a:avLst/>
          </a:prstGeom>
        </p:spPr>
      </p:pic>
      <p:cxnSp>
        <p:nvCxnSpPr>
          <p:cNvPr id="6" name="Straight Arrow Connector 5">
            <a:extLst>
              <a:ext uri="{FF2B5EF4-FFF2-40B4-BE49-F238E27FC236}">
                <a16:creationId xmlns:a16="http://schemas.microsoft.com/office/drawing/2014/main" id="{B1E55CF2-FAA1-57C4-D5A8-39EBB888C51B}"/>
              </a:ext>
            </a:extLst>
          </p:cNvPr>
          <p:cNvCxnSpPr>
            <a:cxnSpLocks/>
          </p:cNvCxnSpPr>
          <p:nvPr/>
        </p:nvCxnSpPr>
        <p:spPr>
          <a:xfrm>
            <a:off x="6590371" y="2289974"/>
            <a:ext cx="959005" cy="0"/>
          </a:xfrm>
          <a:prstGeom prst="straightConnector1">
            <a:avLst/>
          </a:prstGeom>
          <a:ln w="635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Freeform 8">
            <a:extLst>
              <a:ext uri="{FF2B5EF4-FFF2-40B4-BE49-F238E27FC236}">
                <a16:creationId xmlns:a16="http://schemas.microsoft.com/office/drawing/2014/main" id="{EAABF9F5-AAD2-12D3-D7B4-33B2FB23DFE1}"/>
              </a:ext>
            </a:extLst>
          </p:cNvPr>
          <p:cNvSpPr/>
          <p:nvPr/>
        </p:nvSpPr>
        <p:spPr>
          <a:xfrm>
            <a:off x="6503893" y="2673151"/>
            <a:ext cx="3688080" cy="2214875"/>
          </a:xfrm>
          <a:custGeom>
            <a:avLst/>
            <a:gdLst>
              <a:gd name="connsiteX0" fmla="*/ 0 w 3556000"/>
              <a:gd name="connsiteY0" fmla="*/ 0 h 2143760"/>
              <a:gd name="connsiteX1" fmla="*/ 0 w 3556000"/>
              <a:gd name="connsiteY1" fmla="*/ 934720 h 2143760"/>
              <a:gd name="connsiteX2" fmla="*/ 670560 w 3556000"/>
              <a:gd name="connsiteY2" fmla="*/ 934720 h 2143760"/>
              <a:gd name="connsiteX3" fmla="*/ 670560 w 3556000"/>
              <a:gd name="connsiteY3" fmla="*/ 2143760 h 2143760"/>
              <a:gd name="connsiteX4" fmla="*/ 3556000 w 3556000"/>
              <a:gd name="connsiteY4" fmla="*/ 2143760 h 2143760"/>
              <a:gd name="connsiteX5" fmla="*/ 3556000 w 3556000"/>
              <a:gd name="connsiteY5" fmla="*/ 944880 h 2143760"/>
              <a:gd name="connsiteX6" fmla="*/ 3058160 w 3556000"/>
              <a:gd name="connsiteY6" fmla="*/ 944880 h 2143760"/>
              <a:gd name="connsiteX7" fmla="*/ 3058160 w 3556000"/>
              <a:gd name="connsiteY7" fmla="*/ 20320 h 214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0" h="2143760">
                <a:moveTo>
                  <a:pt x="0" y="0"/>
                </a:moveTo>
                <a:lnTo>
                  <a:pt x="0" y="934720"/>
                </a:lnTo>
                <a:lnTo>
                  <a:pt x="670560" y="934720"/>
                </a:lnTo>
                <a:lnTo>
                  <a:pt x="670560" y="2143760"/>
                </a:lnTo>
                <a:lnTo>
                  <a:pt x="3556000" y="2143760"/>
                </a:lnTo>
                <a:lnTo>
                  <a:pt x="3556000" y="944880"/>
                </a:lnTo>
                <a:lnTo>
                  <a:pt x="3058160" y="944880"/>
                </a:lnTo>
                <a:lnTo>
                  <a:pt x="3058160" y="20320"/>
                </a:lnTo>
              </a:path>
            </a:pathLst>
          </a:custGeom>
          <a:noFill/>
          <a:ln w="635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452EF00-629E-C62F-2CE6-80F4475A80D5}"/>
              </a:ext>
            </a:extLst>
          </p:cNvPr>
          <p:cNvCxnSpPr>
            <a:cxnSpLocks/>
          </p:cNvCxnSpPr>
          <p:nvPr/>
        </p:nvCxnSpPr>
        <p:spPr>
          <a:xfrm>
            <a:off x="8239432" y="2289974"/>
            <a:ext cx="1027981" cy="0"/>
          </a:xfrm>
          <a:prstGeom prst="straightConnector1">
            <a:avLst/>
          </a:prstGeom>
          <a:ln w="63500">
            <a:solidFill>
              <a:srgbClr val="FFC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8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5E76F-24F4-C1C7-7F9E-E5F61AB7715C}"/>
              </a:ext>
            </a:extLst>
          </p:cNvPr>
          <p:cNvSpPr>
            <a:spLocks noGrp="1"/>
          </p:cNvSpPr>
          <p:nvPr>
            <p:ph type="title"/>
          </p:nvPr>
        </p:nvSpPr>
        <p:spPr/>
        <p:txBody>
          <a:bodyPr/>
          <a:lstStyle/>
          <a:p>
            <a:r>
              <a:rPr lang="en-US" dirty="0"/>
              <a:t>Faster Links</a:t>
            </a:r>
          </a:p>
        </p:txBody>
      </p:sp>
      <p:sp>
        <p:nvSpPr>
          <p:cNvPr id="11" name="Slide Number Placeholder 10">
            <a:extLst>
              <a:ext uri="{FF2B5EF4-FFF2-40B4-BE49-F238E27FC236}">
                <a16:creationId xmlns:a16="http://schemas.microsoft.com/office/drawing/2014/main" id="{6136EF45-9B1F-192B-5BFF-5699BD2FBD49}"/>
              </a:ext>
            </a:extLst>
          </p:cNvPr>
          <p:cNvSpPr>
            <a:spLocks noGrp="1"/>
          </p:cNvSpPr>
          <p:nvPr>
            <p:ph type="sldNum" sz="quarter" idx="12"/>
          </p:nvPr>
        </p:nvSpPr>
        <p:spPr/>
        <p:txBody>
          <a:bodyPr/>
          <a:lstStyle/>
          <a:p>
            <a:fld id="{7B8E230A-344C-314A-99D7-8592764412A6}" type="slidenum">
              <a:rPr lang="en-US" smtClean="0"/>
              <a:t>86</a:t>
            </a:fld>
            <a:endParaRPr lang="en-US"/>
          </a:p>
        </p:txBody>
      </p:sp>
      <p:sp>
        <p:nvSpPr>
          <p:cNvPr id="3" name="Content Placeholder 2">
            <a:extLst>
              <a:ext uri="{FF2B5EF4-FFF2-40B4-BE49-F238E27FC236}">
                <a16:creationId xmlns:a16="http://schemas.microsoft.com/office/drawing/2014/main" id="{79AB8335-7FB1-DB88-F4DA-D80E2EF7BA44}"/>
              </a:ext>
            </a:extLst>
          </p:cNvPr>
          <p:cNvSpPr>
            <a:spLocks noGrp="1"/>
          </p:cNvSpPr>
          <p:nvPr>
            <p:ph idx="1"/>
          </p:nvPr>
        </p:nvSpPr>
        <p:spPr>
          <a:xfrm>
            <a:off x="838200" y="1825625"/>
            <a:ext cx="3933092" cy="4351338"/>
          </a:xfrm>
        </p:spPr>
        <p:txBody>
          <a:bodyPr/>
          <a:lstStyle/>
          <a:p>
            <a:pPr marL="0" indent="0">
              <a:buNone/>
            </a:pPr>
            <a:r>
              <a:rPr lang="en-US" sz="3200" dirty="0"/>
              <a:t>Planning Principles</a:t>
            </a:r>
          </a:p>
          <a:p>
            <a:pPr lvl="1">
              <a:buFont typeface="Wingdings" pitchFamily="2" charset="2"/>
              <a:buChar char="Ø"/>
            </a:pPr>
            <a:r>
              <a:rPr lang="en-US" sz="2800" dirty="0"/>
              <a:t> Avoid Contention (d1 to d3, d2 to d4)</a:t>
            </a:r>
          </a:p>
        </p:txBody>
      </p:sp>
      <p:pic>
        <p:nvPicPr>
          <p:cNvPr id="5" name="Picture 4">
            <a:extLst>
              <a:ext uri="{FF2B5EF4-FFF2-40B4-BE49-F238E27FC236}">
                <a16:creationId xmlns:a16="http://schemas.microsoft.com/office/drawing/2014/main" id="{21CDFF25-B900-A665-212A-883B074F76F4}"/>
              </a:ext>
            </a:extLst>
          </p:cNvPr>
          <p:cNvPicPr>
            <a:picLocks noChangeAspect="1"/>
          </p:cNvPicPr>
          <p:nvPr/>
        </p:nvPicPr>
        <p:blipFill>
          <a:blip r:embed="rId3"/>
          <a:stretch>
            <a:fillRect/>
          </a:stretch>
        </p:blipFill>
        <p:spPr>
          <a:xfrm>
            <a:off x="5373123" y="1725200"/>
            <a:ext cx="6379815" cy="4451763"/>
          </a:xfrm>
          <a:prstGeom prst="rect">
            <a:avLst/>
          </a:prstGeom>
        </p:spPr>
      </p:pic>
      <p:cxnSp>
        <p:nvCxnSpPr>
          <p:cNvPr id="6" name="Straight Arrow Connector 5">
            <a:extLst>
              <a:ext uri="{FF2B5EF4-FFF2-40B4-BE49-F238E27FC236}">
                <a16:creationId xmlns:a16="http://schemas.microsoft.com/office/drawing/2014/main" id="{B1E55CF2-FAA1-57C4-D5A8-39EBB888C51B}"/>
              </a:ext>
            </a:extLst>
          </p:cNvPr>
          <p:cNvCxnSpPr>
            <a:cxnSpLocks/>
          </p:cNvCxnSpPr>
          <p:nvPr/>
        </p:nvCxnSpPr>
        <p:spPr>
          <a:xfrm>
            <a:off x="6578648" y="2105755"/>
            <a:ext cx="2776367" cy="0"/>
          </a:xfrm>
          <a:prstGeom prst="straightConnector1">
            <a:avLst/>
          </a:prstGeom>
          <a:ln w="63500">
            <a:solidFill>
              <a:srgbClr val="61CCF5"/>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452EF00-629E-C62F-2CE6-80F4475A80D5}"/>
              </a:ext>
            </a:extLst>
          </p:cNvPr>
          <p:cNvCxnSpPr>
            <a:cxnSpLocks/>
          </p:cNvCxnSpPr>
          <p:nvPr/>
        </p:nvCxnSpPr>
        <p:spPr>
          <a:xfrm>
            <a:off x="8204262" y="2469171"/>
            <a:ext cx="2487184" cy="0"/>
          </a:xfrm>
          <a:prstGeom prst="straightConnector1">
            <a:avLst/>
          </a:prstGeom>
          <a:ln w="63500">
            <a:solidFill>
              <a:srgbClr val="FFC000"/>
            </a:solidFill>
            <a:tailEnd type="triangle" w="lg" len="lg"/>
          </a:ln>
        </p:spPr>
        <p:style>
          <a:lnRef idx="2">
            <a:schemeClr val="accent1"/>
          </a:lnRef>
          <a:fillRef idx="0">
            <a:schemeClr val="accent1"/>
          </a:fillRef>
          <a:effectRef idx="1">
            <a:schemeClr val="accent1"/>
          </a:effectRef>
          <a:fontRef idx="minor">
            <a:schemeClr val="tx1"/>
          </a:fontRef>
        </p:style>
      </p:cxnSp>
      <p:sp>
        <p:nvSpPr>
          <p:cNvPr id="8" name="Rounded Rectangle 7">
            <a:extLst>
              <a:ext uri="{FF2B5EF4-FFF2-40B4-BE49-F238E27FC236}">
                <a16:creationId xmlns:a16="http://schemas.microsoft.com/office/drawing/2014/main" id="{A15F8D65-8FB0-C2D4-E847-0EC8DEA8ED69}"/>
              </a:ext>
            </a:extLst>
          </p:cNvPr>
          <p:cNvSpPr/>
          <p:nvPr/>
        </p:nvSpPr>
        <p:spPr>
          <a:xfrm>
            <a:off x="8261062" y="1957753"/>
            <a:ext cx="777430" cy="609601"/>
          </a:xfrm>
          <a:prstGeom prst="roundRect">
            <a:avLst>
              <a:gd name="adj" fmla="val 9774"/>
            </a:avLst>
          </a:prstGeom>
          <a:noFill/>
          <a:ln w="635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0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DFF25-B900-A665-212A-883B074F76F4}"/>
              </a:ext>
            </a:extLst>
          </p:cNvPr>
          <p:cNvPicPr>
            <a:picLocks noChangeAspect="1"/>
          </p:cNvPicPr>
          <p:nvPr/>
        </p:nvPicPr>
        <p:blipFill>
          <a:blip r:embed="rId3"/>
          <a:stretch>
            <a:fillRect/>
          </a:stretch>
        </p:blipFill>
        <p:spPr>
          <a:xfrm>
            <a:off x="5776685" y="1603604"/>
            <a:ext cx="6099959" cy="4256482"/>
          </a:xfrm>
          <a:prstGeom prst="rect">
            <a:avLst/>
          </a:prstGeom>
        </p:spPr>
      </p:pic>
      <p:sp>
        <p:nvSpPr>
          <p:cNvPr id="2" name="Title 1">
            <a:extLst>
              <a:ext uri="{FF2B5EF4-FFF2-40B4-BE49-F238E27FC236}">
                <a16:creationId xmlns:a16="http://schemas.microsoft.com/office/drawing/2014/main" id="{86C5E76F-24F4-C1C7-7F9E-E5F61AB7715C}"/>
              </a:ext>
            </a:extLst>
          </p:cNvPr>
          <p:cNvSpPr>
            <a:spLocks noGrp="1"/>
          </p:cNvSpPr>
          <p:nvPr>
            <p:ph type="title"/>
          </p:nvPr>
        </p:nvSpPr>
        <p:spPr/>
        <p:txBody>
          <a:bodyPr/>
          <a:lstStyle/>
          <a:p>
            <a:r>
              <a:rPr lang="en-US" dirty="0"/>
              <a:t>Faster Links</a:t>
            </a:r>
          </a:p>
        </p:txBody>
      </p:sp>
      <p:sp>
        <p:nvSpPr>
          <p:cNvPr id="11" name="Slide Number Placeholder 10">
            <a:extLst>
              <a:ext uri="{FF2B5EF4-FFF2-40B4-BE49-F238E27FC236}">
                <a16:creationId xmlns:a16="http://schemas.microsoft.com/office/drawing/2014/main" id="{6136EF45-9B1F-192B-5BFF-5699BD2FBD49}"/>
              </a:ext>
            </a:extLst>
          </p:cNvPr>
          <p:cNvSpPr>
            <a:spLocks noGrp="1"/>
          </p:cNvSpPr>
          <p:nvPr>
            <p:ph type="sldNum" sz="quarter" idx="12"/>
          </p:nvPr>
        </p:nvSpPr>
        <p:spPr/>
        <p:txBody>
          <a:bodyPr/>
          <a:lstStyle/>
          <a:p>
            <a:fld id="{7B8E230A-344C-314A-99D7-8592764412A6}" type="slidenum">
              <a:rPr lang="en-US" smtClean="0"/>
              <a:t>87</a:t>
            </a:fld>
            <a:endParaRPr lang="en-US"/>
          </a:p>
        </p:txBody>
      </p:sp>
      <p:sp>
        <p:nvSpPr>
          <p:cNvPr id="3" name="Content Placeholder 2">
            <a:extLst>
              <a:ext uri="{FF2B5EF4-FFF2-40B4-BE49-F238E27FC236}">
                <a16:creationId xmlns:a16="http://schemas.microsoft.com/office/drawing/2014/main" id="{79AB8335-7FB1-DB88-F4DA-D80E2EF7BA44}"/>
              </a:ext>
            </a:extLst>
          </p:cNvPr>
          <p:cNvSpPr>
            <a:spLocks noGrp="1"/>
          </p:cNvSpPr>
          <p:nvPr>
            <p:ph idx="1"/>
          </p:nvPr>
        </p:nvSpPr>
        <p:spPr>
          <a:xfrm>
            <a:off x="838200" y="1825625"/>
            <a:ext cx="5123214" cy="4351338"/>
          </a:xfrm>
        </p:spPr>
        <p:txBody>
          <a:bodyPr/>
          <a:lstStyle/>
          <a:p>
            <a:pPr marL="0" indent="0">
              <a:buNone/>
            </a:pPr>
            <a:r>
              <a:rPr lang="en-US" sz="3200" dirty="0"/>
              <a:t>Planning Principles</a:t>
            </a:r>
          </a:p>
          <a:p>
            <a:pPr lvl="1">
              <a:buFont typeface="Wingdings" pitchFamily="2" charset="2"/>
              <a:buChar char="Ø"/>
            </a:pPr>
            <a:r>
              <a:rPr lang="en-US" sz="2800" dirty="0"/>
              <a:t> Balance loads on different links (d1 to d3 via both </a:t>
            </a:r>
            <a:r>
              <a:rPr lang="en-US" sz="2800" dirty="0" err="1"/>
              <a:t>NVLink</a:t>
            </a:r>
            <a:r>
              <a:rPr lang="en-US" sz="2800" dirty="0"/>
              <a:t> &amp; PCIe-QPI)</a:t>
            </a:r>
          </a:p>
        </p:txBody>
      </p:sp>
      <p:cxnSp>
        <p:nvCxnSpPr>
          <p:cNvPr id="4" name="Straight Arrow Connector 3">
            <a:extLst>
              <a:ext uri="{FF2B5EF4-FFF2-40B4-BE49-F238E27FC236}">
                <a16:creationId xmlns:a16="http://schemas.microsoft.com/office/drawing/2014/main" id="{48357309-73F9-11CA-C32E-5FBAB8A49EED}"/>
              </a:ext>
            </a:extLst>
          </p:cNvPr>
          <p:cNvCxnSpPr>
            <a:cxnSpLocks/>
          </p:cNvCxnSpPr>
          <p:nvPr/>
        </p:nvCxnSpPr>
        <p:spPr>
          <a:xfrm>
            <a:off x="6881024" y="2144831"/>
            <a:ext cx="2640347" cy="0"/>
          </a:xfrm>
          <a:prstGeom prst="straightConnector1">
            <a:avLst/>
          </a:prstGeom>
          <a:ln w="6350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7" name="Freeform 6">
            <a:extLst>
              <a:ext uri="{FF2B5EF4-FFF2-40B4-BE49-F238E27FC236}">
                <a16:creationId xmlns:a16="http://schemas.microsoft.com/office/drawing/2014/main" id="{8FDEDB57-0564-0E20-633C-CE06E8AEB321}"/>
              </a:ext>
            </a:extLst>
          </p:cNvPr>
          <p:cNvSpPr/>
          <p:nvPr/>
        </p:nvSpPr>
        <p:spPr>
          <a:xfrm>
            <a:off x="6851996" y="2483778"/>
            <a:ext cx="3511204" cy="2127790"/>
          </a:xfrm>
          <a:custGeom>
            <a:avLst/>
            <a:gdLst>
              <a:gd name="connsiteX0" fmla="*/ 0 w 3556000"/>
              <a:gd name="connsiteY0" fmla="*/ 0 h 2143760"/>
              <a:gd name="connsiteX1" fmla="*/ 0 w 3556000"/>
              <a:gd name="connsiteY1" fmla="*/ 934720 h 2143760"/>
              <a:gd name="connsiteX2" fmla="*/ 670560 w 3556000"/>
              <a:gd name="connsiteY2" fmla="*/ 934720 h 2143760"/>
              <a:gd name="connsiteX3" fmla="*/ 670560 w 3556000"/>
              <a:gd name="connsiteY3" fmla="*/ 2143760 h 2143760"/>
              <a:gd name="connsiteX4" fmla="*/ 3556000 w 3556000"/>
              <a:gd name="connsiteY4" fmla="*/ 2143760 h 2143760"/>
              <a:gd name="connsiteX5" fmla="*/ 3556000 w 3556000"/>
              <a:gd name="connsiteY5" fmla="*/ 944880 h 2143760"/>
              <a:gd name="connsiteX6" fmla="*/ 3058160 w 3556000"/>
              <a:gd name="connsiteY6" fmla="*/ 944880 h 2143760"/>
              <a:gd name="connsiteX7" fmla="*/ 3058160 w 3556000"/>
              <a:gd name="connsiteY7" fmla="*/ 20320 h 214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6000" h="2143760">
                <a:moveTo>
                  <a:pt x="0" y="0"/>
                </a:moveTo>
                <a:lnTo>
                  <a:pt x="0" y="934720"/>
                </a:lnTo>
                <a:lnTo>
                  <a:pt x="670560" y="934720"/>
                </a:lnTo>
                <a:lnTo>
                  <a:pt x="670560" y="2143760"/>
                </a:lnTo>
                <a:lnTo>
                  <a:pt x="3556000" y="2143760"/>
                </a:lnTo>
                <a:lnTo>
                  <a:pt x="3556000" y="944880"/>
                </a:lnTo>
                <a:lnTo>
                  <a:pt x="3058160" y="944880"/>
                </a:lnTo>
                <a:lnTo>
                  <a:pt x="3058160" y="20320"/>
                </a:lnTo>
              </a:path>
            </a:pathLst>
          </a:custGeom>
          <a:noFill/>
          <a:ln w="63500">
            <a:solidFill>
              <a:srgbClr val="FF0000"/>
            </a:solidFill>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842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1B98E-8E22-07CA-3115-524EB3414C16}"/>
              </a:ext>
            </a:extLst>
          </p:cNvPr>
          <p:cNvSpPr>
            <a:spLocks noGrp="1"/>
          </p:cNvSpPr>
          <p:nvPr>
            <p:ph type="title"/>
          </p:nvPr>
        </p:nvSpPr>
        <p:spPr/>
        <p:txBody>
          <a:bodyPr/>
          <a:lstStyle/>
          <a:p>
            <a:r>
              <a:rPr lang="en-US" dirty="0"/>
              <a:t>Faster Links</a:t>
            </a:r>
          </a:p>
        </p:txBody>
      </p:sp>
      <p:sp>
        <p:nvSpPr>
          <p:cNvPr id="5" name="Oval 4">
            <a:extLst>
              <a:ext uri="{FF2B5EF4-FFF2-40B4-BE49-F238E27FC236}">
                <a16:creationId xmlns:a16="http://schemas.microsoft.com/office/drawing/2014/main" id="{F3B3EDC7-7CBD-3CB4-3011-DFDED3FD6405}"/>
              </a:ext>
            </a:extLst>
          </p:cNvPr>
          <p:cNvSpPr/>
          <p:nvPr/>
        </p:nvSpPr>
        <p:spPr>
          <a:xfrm>
            <a:off x="4016331" y="3182172"/>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 name="TextBox 5">
            <a:extLst>
              <a:ext uri="{FF2B5EF4-FFF2-40B4-BE49-F238E27FC236}">
                <a16:creationId xmlns:a16="http://schemas.microsoft.com/office/drawing/2014/main" id="{5976E2F9-E7A2-EFB7-47AE-5B404DC1AA2B}"/>
              </a:ext>
            </a:extLst>
          </p:cNvPr>
          <p:cNvSpPr txBox="1"/>
          <p:nvPr/>
        </p:nvSpPr>
        <p:spPr>
          <a:xfrm>
            <a:off x="4029201" y="3225659"/>
            <a:ext cx="522900" cy="461665"/>
          </a:xfrm>
          <a:prstGeom prst="rect">
            <a:avLst/>
          </a:prstGeom>
          <a:noFill/>
        </p:spPr>
        <p:txBody>
          <a:bodyPr wrap="none" rtlCol="0">
            <a:spAutoFit/>
          </a:bodyPr>
          <a:lstStyle/>
          <a:p>
            <a:r>
              <a:rPr lang="en-US" sz="2400" dirty="0"/>
              <a:t>d1</a:t>
            </a:r>
          </a:p>
        </p:txBody>
      </p:sp>
      <p:sp>
        <p:nvSpPr>
          <p:cNvPr id="8" name="Oval 7">
            <a:extLst>
              <a:ext uri="{FF2B5EF4-FFF2-40B4-BE49-F238E27FC236}">
                <a16:creationId xmlns:a16="http://schemas.microsoft.com/office/drawing/2014/main" id="{4BA98A16-7CA7-EEF6-AFDD-8366AC69F948}"/>
              </a:ext>
            </a:extLst>
          </p:cNvPr>
          <p:cNvSpPr/>
          <p:nvPr/>
        </p:nvSpPr>
        <p:spPr>
          <a:xfrm>
            <a:off x="4003461" y="5300212"/>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9" name="TextBox 8">
            <a:extLst>
              <a:ext uri="{FF2B5EF4-FFF2-40B4-BE49-F238E27FC236}">
                <a16:creationId xmlns:a16="http://schemas.microsoft.com/office/drawing/2014/main" id="{2C05B9A3-745E-B787-6FF4-DB079FF4B852}"/>
              </a:ext>
            </a:extLst>
          </p:cNvPr>
          <p:cNvSpPr txBox="1"/>
          <p:nvPr/>
        </p:nvSpPr>
        <p:spPr>
          <a:xfrm>
            <a:off x="4016331" y="5343699"/>
            <a:ext cx="522900" cy="461665"/>
          </a:xfrm>
          <a:prstGeom prst="rect">
            <a:avLst/>
          </a:prstGeom>
          <a:noFill/>
        </p:spPr>
        <p:txBody>
          <a:bodyPr wrap="none" rtlCol="0">
            <a:spAutoFit/>
          </a:bodyPr>
          <a:lstStyle/>
          <a:p>
            <a:r>
              <a:rPr lang="en-US" sz="2400" dirty="0"/>
              <a:t>d2</a:t>
            </a:r>
          </a:p>
        </p:txBody>
      </p:sp>
      <p:cxnSp>
        <p:nvCxnSpPr>
          <p:cNvPr id="23" name="Straight Arrow Connector 22">
            <a:extLst>
              <a:ext uri="{FF2B5EF4-FFF2-40B4-BE49-F238E27FC236}">
                <a16:creationId xmlns:a16="http://schemas.microsoft.com/office/drawing/2014/main" id="{C442DC80-0686-AAE4-D84C-14A835D7E28B}"/>
              </a:ext>
            </a:extLst>
          </p:cNvPr>
          <p:cNvCxnSpPr>
            <a:cxnSpLocks/>
          </p:cNvCxnSpPr>
          <p:nvPr/>
        </p:nvCxnSpPr>
        <p:spPr>
          <a:xfrm>
            <a:off x="4126010" y="3791432"/>
            <a:ext cx="0" cy="1422790"/>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214816F-ED3A-780A-A506-3AF4EF6C7FBA}"/>
              </a:ext>
            </a:extLst>
          </p:cNvPr>
          <p:cNvCxnSpPr>
            <a:cxnSpLocks/>
          </p:cNvCxnSpPr>
          <p:nvPr/>
        </p:nvCxnSpPr>
        <p:spPr>
          <a:xfrm>
            <a:off x="4437618" y="3791432"/>
            <a:ext cx="496045" cy="377577"/>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4C27F43C-A192-23FA-6E55-C241CFDBEBF5}"/>
              </a:ext>
            </a:extLst>
          </p:cNvPr>
          <p:cNvSpPr/>
          <p:nvPr/>
        </p:nvSpPr>
        <p:spPr>
          <a:xfrm>
            <a:off x="4891151" y="4151715"/>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8" name="TextBox 47">
            <a:extLst>
              <a:ext uri="{FF2B5EF4-FFF2-40B4-BE49-F238E27FC236}">
                <a16:creationId xmlns:a16="http://schemas.microsoft.com/office/drawing/2014/main" id="{BF6F77CD-6647-2574-E06C-D5706978C98F}"/>
              </a:ext>
            </a:extLst>
          </p:cNvPr>
          <p:cNvSpPr txBox="1"/>
          <p:nvPr/>
        </p:nvSpPr>
        <p:spPr>
          <a:xfrm>
            <a:off x="4858946" y="4287563"/>
            <a:ext cx="641522" cy="307777"/>
          </a:xfrm>
          <a:prstGeom prst="rect">
            <a:avLst/>
          </a:prstGeom>
          <a:noFill/>
        </p:spPr>
        <p:txBody>
          <a:bodyPr wrap="none" rtlCol="0">
            <a:spAutoFit/>
          </a:bodyPr>
          <a:lstStyle/>
          <a:p>
            <a:r>
              <a:rPr lang="en-US" sz="1400" b="1" dirty="0"/>
              <a:t>CPU0</a:t>
            </a:r>
          </a:p>
        </p:txBody>
      </p:sp>
      <p:cxnSp>
        <p:nvCxnSpPr>
          <p:cNvPr id="52" name="Straight Arrow Connector 51">
            <a:extLst>
              <a:ext uri="{FF2B5EF4-FFF2-40B4-BE49-F238E27FC236}">
                <a16:creationId xmlns:a16="http://schemas.microsoft.com/office/drawing/2014/main" id="{D25DD772-84BA-939B-7D91-A76C6AA0EDD3}"/>
              </a:ext>
            </a:extLst>
          </p:cNvPr>
          <p:cNvCxnSpPr>
            <a:cxnSpLocks/>
          </p:cNvCxnSpPr>
          <p:nvPr/>
        </p:nvCxnSpPr>
        <p:spPr>
          <a:xfrm flipH="1">
            <a:off x="4396977" y="4687706"/>
            <a:ext cx="523620" cy="569949"/>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1BDBE8F8-3BA6-5F6F-3757-CC21078AE77D}"/>
              </a:ext>
            </a:extLst>
          </p:cNvPr>
          <p:cNvSpPr/>
          <p:nvPr/>
        </p:nvSpPr>
        <p:spPr>
          <a:xfrm>
            <a:off x="6401011" y="4154210"/>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55" name="TextBox 54">
            <a:extLst>
              <a:ext uri="{FF2B5EF4-FFF2-40B4-BE49-F238E27FC236}">
                <a16:creationId xmlns:a16="http://schemas.microsoft.com/office/drawing/2014/main" id="{AE7CB6D3-7389-106B-3AD3-F04776664210}"/>
              </a:ext>
            </a:extLst>
          </p:cNvPr>
          <p:cNvSpPr txBox="1"/>
          <p:nvPr/>
        </p:nvSpPr>
        <p:spPr>
          <a:xfrm>
            <a:off x="6368806" y="4290058"/>
            <a:ext cx="641522" cy="307777"/>
          </a:xfrm>
          <a:prstGeom prst="rect">
            <a:avLst/>
          </a:prstGeom>
          <a:noFill/>
        </p:spPr>
        <p:txBody>
          <a:bodyPr wrap="none" rtlCol="0">
            <a:spAutoFit/>
          </a:bodyPr>
          <a:lstStyle/>
          <a:p>
            <a:r>
              <a:rPr lang="en-US" sz="1400" b="1" dirty="0"/>
              <a:t>CPU1</a:t>
            </a:r>
          </a:p>
        </p:txBody>
      </p:sp>
      <p:cxnSp>
        <p:nvCxnSpPr>
          <p:cNvPr id="56" name="Straight Arrow Connector 55">
            <a:extLst>
              <a:ext uri="{FF2B5EF4-FFF2-40B4-BE49-F238E27FC236}">
                <a16:creationId xmlns:a16="http://schemas.microsoft.com/office/drawing/2014/main" id="{D3B68888-5882-29AC-297B-C39F05D8C4C9}"/>
              </a:ext>
            </a:extLst>
          </p:cNvPr>
          <p:cNvCxnSpPr>
            <a:cxnSpLocks/>
          </p:cNvCxnSpPr>
          <p:nvPr/>
        </p:nvCxnSpPr>
        <p:spPr>
          <a:xfrm flipV="1">
            <a:off x="5571723" y="4426035"/>
            <a:ext cx="679712" cy="15416"/>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ED23C0FE-2417-610A-D4AA-DCD0D03D7282}"/>
              </a:ext>
            </a:extLst>
          </p:cNvPr>
          <p:cNvSpPr/>
          <p:nvPr/>
        </p:nvSpPr>
        <p:spPr>
          <a:xfrm>
            <a:off x="7609279" y="5323898"/>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0" name="TextBox 59">
            <a:extLst>
              <a:ext uri="{FF2B5EF4-FFF2-40B4-BE49-F238E27FC236}">
                <a16:creationId xmlns:a16="http://schemas.microsoft.com/office/drawing/2014/main" id="{D6110CF0-07AB-2069-AECC-46D6AF16D0DB}"/>
              </a:ext>
            </a:extLst>
          </p:cNvPr>
          <p:cNvSpPr txBox="1"/>
          <p:nvPr/>
        </p:nvSpPr>
        <p:spPr>
          <a:xfrm>
            <a:off x="7622149" y="5367385"/>
            <a:ext cx="522900" cy="461665"/>
          </a:xfrm>
          <a:prstGeom prst="rect">
            <a:avLst/>
          </a:prstGeom>
          <a:noFill/>
        </p:spPr>
        <p:txBody>
          <a:bodyPr wrap="none" rtlCol="0">
            <a:spAutoFit/>
          </a:bodyPr>
          <a:lstStyle/>
          <a:p>
            <a:r>
              <a:rPr lang="en-US" sz="2400" dirty="0"/>
              <a:t>d3</a:t>
            </a:r>
          </a:p>
        </p:txBody>
      </p:sp>
      <p:cxnSp>
        <p:nvCxnSpPr>
          <p:cNvPr id="61" name="Straight Arrow Connector 60">
            <a:extLst>
              <a:ext uri="{FF2B5EF4-FFF2-40B4-BE49-F238E27FC236}">
                <a16:creationId xmlns:a16="http://schemas.microsoft.com/office/drawing/2014/main" id="{2C4DD4B5-15C8-5B16-ED92-043CC5B2F8AB}"/>
              </a:ext>
            </a:extLst>
          </p:cNvPr>
          <p:cNvCxnSpPr>
            <a:cxnSpLocks/>
          </p:cNvCxnSpPr>
          <p:nvPr/>
        </p:nvCxnSpPr>
        <p:spPr>
          <a:xfrm>
            <a:off x="4685640" y="5598217"/>
            <a:ext cx="2812114" cy="0"/>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50C45F0A-6286-19C4-F18C-1078DDD8741B}"/>
              </a:ext>
            </a:extLst>
          </p:cNvPr>
          <p:cNvSpPr/>
          <p:nvPr/>
        </p:nvSpPr>
        <p:spPr>
          <a:xfrm>
            <a:off x="7594158" y="3129496"/>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7" name="TextBox 66">
            <a:extLst>
              <a:ext uri="{FF2B5EF4-FFF2-40B4-BE49-F238E27FC236}">
                <a16:creationId xmlns:a16="http://schemas.microsoft.com/office/drawing/2014/main" id="{CA0C2C60-88C8-7685-8C02-961ABEC272BA}"/>
              </a:ext>
            </a:extLst>
          </p:cNvPr>
          <p:cNvSpPr txBox="1"/>
          <p:nvPr/>
        </p:nvSpPr>
        <p:spPr>
          <a:xfrm>
            <a:off x="7607028" y="3172983"/>
            <a:ext cx="522900" cy="461665"/>
          </a:xfrm>
          <a:prstGeom prst="rect">
            <a:avLst/>
          </a:prstGeom>
          <a:noFill/>
        </p:spPr>
        <p:txBody>
          <a:bodyPr wrap="none" rtlCol="0">
            <a:spAutoFit/>
          </a:bodyPr>
          <a:lstStyle/>
          <a:p>
            <a:r>
              <a:rPr lang="en-US" sz="2400" dirty="0"/>
              <a:t>d4</a:t>
            </a:r>
          </a:p>
        </p:txBody>
      </p:sp>
      <p:cxnSp>
        <p:nvCxnSpPr>
          <p:cNvPr id="68" name="Straight Arrow Connector 67">
            <a:extLst>
              <a:ext uri="{FF2B5EF4-FFF2-40B4-BE49-F238E27FC236}">
                <a16:creationId xmlns:a16="http://schemas.microsoft.com/office/drawing/2014/main" id="{7AD7B517-189E-C15A-FCBC-02844F0B0FEA}"/>
              </a:ext>
            </a:extLst>
          </p:cNvPr>
          <p:cNvCxnSpPr>
            <a:cxnSpLocks/>
          </p:cNvCxnSpPr>
          <p:nvPr/>
        </p:nvCxnSpPr>
        <p:spPr>
          <a:xfrm flipH="1">
            <a:off x="7883599" y="3749888"/>
            <a:ext cx="3119" cy="1464334"/>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ADAC9098-868E-CE87-CD5E-096A66D6B2B2}"/>
              </a:ext>
            </a:extLst>
          </p:cNvPr>
          <p:cNvCxnSpPr>
            <a:cxnSpLocks/>
          </p:cNvCxnSpPr>
          <p:nvPr/>
        </p:nvCxnSpPr>
        <p:spPr>
          <a:xfrm>
            <a:off x="6956961" y="4719201"/>
            <a:ext cx="637197" cy="581011"/>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737BEE7D-06BD-E0FE-8D10-D0B044DA1484}"/>
              </a:ext>
            </a:extLst>
          </p:cNvPr>
          <p:cNvCxnSpPr>
            <a:cxnSpLocks/>
          </p:cNvCxnSpPr>
          <p:nvPr/>
        </p:nvCxnSpPr>
        <p:spPr>
          <a:xfrm flipV="1">
            <a:off x="6947534" y="3651850"/>
            <a:ext cx="646624" cy="561605"/>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0F7AEDF6-0D2E-B7D2-F151-51004C5E2D01}"/>
              </a:ext>
            </a:extLst>
          </p:cNvPr>
          <p:cNvSpPr>
            <a:spLocks noGrp="1"/>
          </p:cNvSpPr>
          <p:nvPr>
            <p:ph type="sldNum" sz="quarter" idx="12"/>
          </p:nvPr>
        </p:nvSpPr>
        <p:spPr/>
        <p:txBody>
          <a:bodyPr/>
          <a:lstStyle/>
          <a:p>
            <a:fld id="{7B8E230A-344C-314A-99D7-8592764412A6}" type="slidenum">
              <a:rPr lang="en-US" smtClean="0"/>
              <a:t>88</a:t>
            </a:fld>
            <a:endParaRPr lang="en-US"/>
          </a:p>
        </p:txBody>
      </p:sp>
      <p:sp>
        <p:nvSpPr>
          <p:cNvPr id="11" name="Content Placeholder 2">
            <a:extLst>
              <a:ext uri="{FF2B5EF4-FFF2-40B4-BE49-F238E27FC236}">
                <a16:creationId xmlns:a16="http://schemas.microsoft.com/office/drawing/2014/main" id="{2786F7A1-E60A-9510-8FB2-BE80FB4BEA0B}"/>
              </a:ext>
            </a:extLst>
          </p:cNvPr>
          <p:cNvSpPr txBox="1">
            <a:spLocks/>
          </p:cNvSpPr>
          <p:nvPr/>
        </p:nvSpPr>
        <p:spPr>
          <a:xfrm>
            <a:off x="838200" y="1987062"/>
            <a:ext cx="10515600" cy="4189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Transform into a link graph</a:t>
            </a:r>
          </a:p>
        </p:txBody>
      </p:sp>
    </p:spTree>
    <p:extLst>
      <p:ext uri="{BB962C8B-B14F-4D97-AF65-F5344CB8AC3E}">
        <p14:creationId xmlns:p14="http://schemas.microsoft.com/office/powerpoint/2010/main" val="11229724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1B98E-8E22-07CA-3115-524EB3414C16}"/>
              </a:ext>
            </a:extLst>
          </p:cNvPr>
          <p:cNvSpPr>
            <a:spLocks noGrp="1"/>
          </p:cNvSpPr>
          <p:nvPr>
            <p:ph type="title"/>
          </p:nvPr>
        </p:nvSpPr>
        <p:spPr/>
        <p:txBody>
          <a:bodyPr/>
          <a:lstStyle/>
          <a:p>
            <a:r>
              <a:rPr lang="en-US" dirty="0"/>
              <a:t>Faster Links</a:t>
            </a:r>
          </a:p>
        </p:txBody>
      </p:sp>
      <p:sp>
        <p:nvSpPr>
          <p:cNvPr id="5" name="Oval 4">
            <a:extLst>
              <a:ext uri="{FF2B5EF4-FFF2-40B4-BE49-F238E27FC236}">
                <a16:creationId xmlns:a16="http://schemas.microsoft.com/office/drawing/2014/main" id="{F3B3EDC7-7CBD-3CB4-3011-DFDED3FD6405}"/>
              </a:ext>
            </a:extLst>
          </p:cNvPr>
          <p:cNvSpPr/>
          <p:nvPr/>
        </p:nvSpPr>
        <p:spPr>
          <a:xfrm>
            <a:off x="4020634" y="3182172"/>
            <a:ext cx="548640" cy="548640"/>
          </a:xfrm>
          <a:prstGeom prst="ellipse">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 name="TextBox 5">
            <a:extLst>
              <a:ext uri="{FF2B5EF4-FFF2-40B4-BE49-F238E27FC236}">
                <a16:creationId xmlns:a16="http://schemas.microsoft.com/office/drawing/2014/main" id="{5976E2F9-E7A2-EFB7-47AE-5B404DC1AA2B}"/>
              </a:ext>
            </a:extLst>
          </p:cNvPr>
          <p:cNvSpPr txBox="1"/>
          <p:nvPr/>
        </p:nvSpPr>
        <p:spPr>
          <a:xfrm>
            <a:off x="4033504" y="3225659"/>
            <a:ext cx="522900" cy="461665"/>
          </a:xfrm>
          <a:prstGeom prst="rect">
            <a:avLst/>
          </a:prstGeom>
          <a:noFill/>
        </p:spPr>
        <p:txBody>
          <a:bodyPr wrap="none" rtlCol="0">
            <a:spAutoFit/>
          </a:bodyPr>
          <a:lstStyle/>
          <a:p>
            <a:r>
              <a:rPr lang="en-US" sz="2400" dirty="0"/>
              <a:t>d1</a:t>
            </a:r>
          </a:p>
        </p:txBody>
      </p:sp>
      <p:sp>
        <p:nvSpPr>
          <p:cNvPr id="8" name="Oval 7">
            <a:extLst>
              <a:ext uri="{FF2B5EF4-FFF2-40B4-BE49-F238E27FC236}">
                <a16:creationId xmlns:a16="http://schemas.microsoft.com/office/drawing/2014/main" id="{4BA98A16-7CA7-EEF6-AFDD-8366AC69F948}"/>
              </a:ext>
            </a:extLst>
          </p:cNvPr>
          <p:cNvSpPr/>
          <p:nvPr/>
        </p:nvSpPr>
        <p:spPr>
          <a:xfrm>
            <a:off x="4007764" y="5300212"/>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9" name="TextBox 8">
            <a:extLst>
              <a:ext uri="{FF2B5EF4-FFF2-40B4-BE49-F238E27FC236}">
                <a16:creationId xmlns:a16="http://schemas.microsoft.com/office/drawing/2014/main" id="{2C05B9A3-745E-B787-6FF4-DB079FF4B852}"/>
              </a:ext>
            </a:extLst>
          </p:cNvPr>
          <p:cNvSpPr txBox="1"/>
          <p:nvPr/>
        </p:nvSpPr>
        <p:spPr>
          <a:xfrm>
            <a:off x="4020634" y="5343699"/>
            <a:ext cx="522900" cy="461665"/>
          </a:xfrm>
          <a:prstGeom prst="rect">
            <a:avLst/>
          </a:prstGeom>
          <a:noFill/>
        </p:spPr>
        <p:txBody>
          <a:bodyPr wrap="none" rtlCol="0">
            <a:spAutoFit/>
          </a:bodyPr>
          <a:lstStyle/>
          <a:p>
            <a:r>
              <a:rPr lang="en-US" sz="2400" dirty="0"/>
              <a:t>d2</a:t>
            </a:r>
          </a:p>
        </p:txBody>
      </p:sp>
      <p:cxnSp>
        <p:nvCxnSpPr>
          <p:cNvPr id="23" name="Straight Arrow Connector 22">
            <a:extLst>
              <a:ext uri="{FF2B5EF4-FFF2-40B4-BE49-F238E27FC236}">
                <a16:creationId xmlns:a16="http://schemas.microsoft.com/office/drawing/2014/main" id="{C442DC80-0686-AAE4-D84C-14A835D7E28B}"/>
              </a:ext>
            </a:extLst>
          </p:cNvPr>
          <p:cNvCxnSpPr>
            <a:cxnSpLocks/>
          </p:cNvCxnSpPr>
          <p:nvPr/>
        </p:nvCxnSpPr>
        <p:spPr>
          <a:xfrm>
            <a:off x="4130313" y="3791432"/>
            <a:ext cx="0" cy="1422790"/>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214816F-ED3A-780A-A506-3AF4EF6C7FBA}"/>
              </a:ext>
            </a:extLst>
          </p:cNvPr>
          <p:cNvCxnSpPr>
            <a:cxnSpLocks/>
          </p:cNvCxnSpPr>
          <p:nvPr/>
        </p:nvCxnSpPr>
        <p:spPr>
          <a:xfrm>
            <a:off x="4441921" y="3791432"/>
            <a:ext cx="496045" cy="377577"/>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4C27F43C-A192-23FA-6E55-C241CFDBEBF5}"/>
              </a:ext>
            </a:extLst>
          </p:cNvPr>
          <p:cNvSpPr/>
          <p:nvPr/>
        </p:nvSpPr>
        <p:spPr>
          <a:xfrm>
            <a:off x="4895454" y="4151715"/>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8" name="TextBox 47">
            <a:extLst>
              <a:ext uri="{FF2B5EF4-FFF2-40B4-BE49-F238E27FC236}">
                <a16:creationId xmlns:a16="http://schemas.microsoft.com/office/drawing/2014/main" id="{BF6F77CD-6647-2574-E06C-D5706978C98F}"/>
              </a:ext>
            </a:extLst>
          </p:cNvPr>
          <p:cNvSpPr txBox="1"/>
          <p:nvPr/>
        </p:nvSpPr>
        <p:spPr>
          <a:xfrm>
            <a:off x="4863249" y="4287563"/>
            <a:ext cx="641522" cy="307777"/>
          </a:xfrm>
          <a:prstGeom prst="rect">
            <a:avLst/>
          </a:prstGeom>
          <a:noFill/>
        </p:spPr>
        <p:txBody>
          <a:bodyPr wrap="none" rtlCol="0">
            <a:spAutoFit/>
          </a:bodyPr>
          <a:lstStyle/>
          <a:p>
            <a:r>
              <a:rPr lang="en-US" sz="1400" b="1" dirty="0"/>
              <a:t>CPU0</a:t>
            </a:r>
          </a:p>
        </p:txBody>
      </p:sp>
      <p:cxnSp>
        <p:nvCxnSpPr>
          <p:cNvPr id="52" name="Straight Arrow Connector 51">
            <a:extLst>
              <a:ext uri="{FF2B5EF4-FFF2-40B4-BE49-F238E27FC236}">
                <a16:creationId xmlns:a16="http://schemas.microsoft.com/office/drawing/2014/main" id="{D25DD772-84BA-939B-7D91-A76C6AA0EDD3}"/>
              </a:ext>
            </a:extLst>
          </p:cNvPr>
          <p:cNvCxnSpPr>
            <a:cxnSpLocks/>
          </p:cNvCxnSpPr>
          <p:nvPr/>
        </p:nvCxnSpPr>
        <p:spPr>
          <a:xfrm flipH="1">
            <a:off x="4401280" y="4687706"/>
            <a:ext cx="523620" cy="569949"/>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54" name="Oval 53">
            <a:extLst>
              <a:ext uri="{FF2B5EF4-FFF2-40B4-BE49-F238E27FC236}">
                <a16:creationId xmlns:a16="http://schemas.microsoft.com/office/drawing/2014/main" id="{1BDBE8F8-3BA6-5F6F-3757-CC21078AE77D}"/>
              </a:ext>
            </a:extLst>
          </p:cNvPr>
          <p:cNvSpPr/>
          <p:nvPr/>
        </p:nvSpPr>
        <p:spPr>
          <a:xfrm>
            <a:off x="6405314" y="4154210"/>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55" name="TextBox 54">
            <a:extLst>
              <a:ext uri="{FF2B5EF4-FFF2-40B4-BE49-F238E27FC236}">
                <a16:creationId xmlns:a16="http://schemas.microsoft.com/office/drawing/2014/main" id="{AE7CB6D3-7389-106B-3AD3-F04776664210}"/>
              </a:ext>
            </a:extLst>
          </p:cNvPr>
          <p:cNvSpPr txBox="1"/>
          <p:nvPr/>
        </p:nvSpPr>
        <p:spPr>
          <a:xfrm>
            <a:off x="6373109" y="4290058"/>
            <a:ext cx="641522" cy="307777"/>
          </a:xfrm>
          <a:prstGeom prst="rect">
            <a:avLst/>
          </a:prstGeom>
          <a:noFill/>
        </p:spPr>
        <p:txBody>
          <a:bodyPr wrap="none" rtlCol="0">
            <a:spAutoFit/>
          </a:bodyPr>
          <a:lstStyle/>
          <a:p>
            <a:r>
              <a:rPr lang="en-US" sz="1400" b="1" dirty="0"/>
              <a:t>CPU1</a:t>
            </a:r>
          </a:p>
        </p:txBody>
      </p:sp>
      <p:cxnSp>
        <p:nvCxnSpPr>
          <p:cNvPr id="56" name="Straight Arrow Connector 55">
            <a:extLst>
              <a:ext uri="{FF2B5EF4-FFF2-40B4-BE49-F238E27FC236}">
                <a16:creationId xmlns:a16="http://schemas.microsoft.com/office/drawing/2014/main" id="{D3B68888-5882-29AC-297B-C39F05D8C4C9}"/>
              </a:ext>
            </a:extLst>
          </p:cNvPr>
          <p:cNvCxnSpPr>
            <a:cxnSpLocks/>
          </p:cNvCxnSpPr>
          <p:nvPr/>
        </p:nvCxnSpPr>
        <p:spPr>
          <a:xfrm flipV="1">
            <a:off x="5576026" y="4426035"/>
            <a:ext cx="679712" cy="15416"/>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ED23C0FE-2417-610A-D4AA-DCD0D03D7282}"/>
              </a:ext>
            </a:extLst>
          </p:cNvPr>
          <p:cNvSpPr/>
          <p:nvPr/>
        </p:nvSpPr>
        <p:spPr>
          <a:xfrm>
            <a:off x="7613582" y="5323898"/>
            <a:ext cx="548640" cy="548640"/>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0" name="TextBox 59">
            <a:extLst>
              <a:ext uri="{FF2B5EF4-FFF2-40B4-BE49-F238E27FC236}">
                <a16:creationId xmlns:a16="http://schemas.microsoft.com/office/drawing/2014/main" id="{D6110CF0-07AB-2069-AECC-46D6AF16D0DB}"/>
              </a:ext>
            </a:extLst>
          </p:cNvPr>
          <p:cNvSpPr txBox="1"/>
          <p:nvPr/>
        </p:nvSpPr>
        <p:spPr>
          <a:xfrm>
            <a:off x="7626452" y="5367385"/>
            <a:ext cx="522900" cy="461665"/>
          </a:xfrm>
          <a:prstGeom prst="rect">
            <a:avLst/>
          </a:prstGeom>
          <a:noFill/>
        </p:spPr>
        <p:txBody>
          <a:bodyPr wrap="none" rtlCol="0">
            <a:spAutoFit/>
          </a:bodyPr>
          <a:lstStyle/>
          <a:p>
            <a:r>
              <a:rPr lang="en-US" sz="2400" dirty="0"/>
              <a:t>d3</a:t>
            </a:r>
          </a:p>
        </p:txBody>
      </p:sp>
      <p:cxnSp>
        <p:nvCxnSpPr>
          <p:cNvPr id="61" name="Straight Arrow Connector 60">
            <a:extLst>
              <a:ext uri="{FF2B5EF4-FFF2-40B4-BE49-F238E27FC236}">
                <a16:creationId xmlns:a16="http://schemas.microsoft.com/office/drawing/2014/main" id="{2C4DD4B5-15C8-5B16-ED92-043CC5B2F8AB}"/>
              </a:ext>
            </a:extLst>
          </p:cNvPr>
          <p:cNvCxnSpPr>
            <a:cxnSpLocks/>
          </p:cNvCxnSpPr>
          <p:nvPr/>
        </p:nvCxnSpPr>
        <p:spPr>
          <a:xfrm>
            <a:off x="4689943" y="5598217"/>
            <a:ext cx="2812114" cy="0"/>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66" name="Oval 65">
            <a:extLst>
              <a:ext uri="{FF2B5EF4-FFF2-40B4-BE49-F238E27FC236}">
                <a16:creationId xmlns:a16="http://schemas.microsoft.com/office/drawing/2014/main" id="{50C45F0A-6286-19C4-F18C-1078DDD8741B}"/>
              </a:ext>
            </a:extLst>
          </p:cNvPr>
          <p:cNvSpPr/>
          <p:nvPr/>
        </p:nvSpPr>
        <p:spPr>
          <a:xfrm>
            <a:off x="7598461" y="3129496"/>
            <a:ext cx="548640" cy="5486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67" name="TextBox 66">
            <a:extLst>
              <a:ext uri="{FF2B5EF4-FFF2-40B4-BE49-F238E27FC236}">
                <a16:creationId xmlns:a16="http://schemas.microsoft.com/office/drawing/2014/main" id="{CA0C2C60-88C8-7685-8C02-961ABEC272BA}"/>
              </a:ext>
            </a:extLst>
          </p:cNvPr>
          <p:cNvSpPr txBox="1"/>
          <p:nvPr/>
        </p:nvSpPr>
        <p:spPr>
          <a:xfrm>
            <a:off x="7611331" y="3172983"/>
            <a:ext cx="522900" cy="461665"/>
          </a:xfrm>
          <a:prstGeom prst="rect">
            <a:avLst/>
          </a:prstGeom>
          <a:noFill/>
        </p:spPr>
        <p:txBody>
          <a:bodyPr wrap="none" rtlCol="0">
            <a:spAutoFit/>
          </a:bodyPr>
          <a:lstStyle/>
          <a:p>
            <a:r>
              <a:rPr lang="en-US" sz="2400" dirty="0"/>
              <a:t>d4</a:t>
            </a:r>
          </a:p>
        </p:txBody>
      </p:sp>
      <p:cxnSp>
        <p:nvCxnSpPr>
          <p:cNvPr id="68" name="Straight Arrow Connector 67">
            <a:extLst>
              <a:ext uri="{FF2B5EF4-FFF2-40B4-BE49-F238E27FC236}">
                <a16:creationId xmlns:a16="http://schemas.microsoft.com/office/drawing/2014/main" id="{7AD7B517-189E-C15A-FCBC-02844F0B0FEA}"/>
              </a:ext>
            </a:extLst>
          </p:cNvPr>
          <p:cNvCxnSpPr>
            <a:cxnSpLocks/>
          </p:cNvCxnSpPr>
          <p:nvPr/>
        </p:nvCxnSpPr>
        <p:spPr>
          <a:xfrm flipH="1">
            <a:off x="7887902" y="3749888"/>
            <a:ext cx="3119" cy="1464334"/>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ADAC9098-868E-CE87-CD5E-096A66D6B2B2}"/>
              </a:ext>
            </a:extLst>
          </p:cNvPr>
          <p:cNvCxnSpPr>
            <a:cxnSpLocks/>
          </p:cNvCxnSpPr>
          <p:nvPr/>
        </p:nvCxnSpPr>
        <p:spPr>
          <a:xfrm>
            <a:off x="6961264" y="4719201"/>
            <a:ext cx="637197" cy="581011"/>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737BEE7D-06BD-E0FE-8D10-D0B044DA1484}"/>
              </a:ext>
            </a:extLst>
          </p:cNvPr>
          <p:cNvCxnSpPr>
            <a:cxnSpLocks/>
          </p:cNvCxnSpPr>
          <p:nvPr/>
        </p:nvCxnSpPr>
        <p:spPr>
          <a:xfrm flipV="1">
            <a:off x="6951837" y="3651850"/>
            <a:ext cx="646624" cy="561605"/>
          </a:xfrm>
          <a:prstGeom prst="straightConnector1">
            <a:avLst/>
          </a:prstGeom>
          <a:ln w="38100">
            <a:solidFill>
              <a:schemeClr val="bg1">
                <a:lumMod val="50000"/>
              </a:schemeClr>
            </a:solidFill>
            <a:tailEnd type="none"/>
          </a:ln>
        </p:spPr>
        <p:style>
          <a:lnRef idx="2">
            <a:schemeClr val="accent1"/>
          </a:lnRef>
          <a:fillRef idx="0">
            <a:schemeClr val="accent1"/>
          </a:fillRef>
          <a:effectRef idx="1">
            <a:schemeClr val="accent1"/>
          </a:effectRef>
          <a:fontRef idx="minor">
            <a:schemeClr val="tx1"/>
          </a:fontRef>
        </p:style>
      </p:cxnSp>
      <p:sp>
        <p:nvSpPr>
          <p:cNvPr id="80" name="TextBox 79">
            <a:extLst>
              <a:ext uri="{FF2B5EF4-FFF2-40B4-BE49-F238E27FC236}">
                <a16:creationId xmlns:a16="http://schemas.microsoft.com/office/drawing/2014/main" id="{89642282-3B30-3851-8F7C-FA8881938679}"/>
              </a:ext>
            </a:extLst>
          </p:cNvPr>
          <p:cNvSpPr txBox="1"/>
          <p:nvPr/>
        </p:nvSpPr>
        <p:spPr>
          <a:xfrm>
            <a:off x="5947640" y="5632561"/>
            <a:ext cx="308098" cy="369332"/>
          </a:xfrm>
          <a:prstGeom prst="rect">
            <a:avLst/>
          </a:prstGeom>
          <a:noFill/>
        </p:spPr>
        <p:txBody>
          <a:bodyPr wrap="square" rtlCol="0">
            <a:spAutoFit/>
          </a:bodyPr>
          <a:lstStyle/>
          <a:p>
            <a:r>
              <a:rPr lang="en-US" dirty="0">
                <a:solidFill>
                  <a:srgbClr val="C00000"/>
                </a:solidFill>
              </a:rPr>
              <a:t>3</a:t>
            </a:r>
          </a:p>
        </p:txBody>
      </p:sp>
      <p:sp>
        <p:nvSpPr>
          <p:cNvPr id="82" name="TextBox 81">
            <a:extLst>
              <a:ext uri="{FF2B5EF4-FFF2-40B4-BE49-F238E27FC236}">
                <a16:creationId xmlns:a16="http://schemas.microsoft.com/office/drawing/2014/main" id="{7A47A135-E335-46BC-BED1-516E3082B6F4}"/>
              </a:ext>
            </a:extLst>
          </p:cNvPr>
          <p:cNvSpPr txBox="1"/>
          <p:nvPr/>
        </p:nvSpPr>
        <p:spPr>
          <a:xfrm>
            <a:off x="3828960" y="4313729"/>
            <a:ext cx="308098" cy="369332"/>
          </a:xfrm>
          <a:prstGeom prst="rect">
            <a:avLst/>
          </a:prstGeom>
          <a:noFill/>
        </p:spPr>
        <p:txBody>
          <a:bodyPr wrap="square" rtlCol="0">
            <a:spAutoFit/>
          </a:bodyPr>
          <a:lstStyle/>
          <a:p>
            <a:r>
              <a:rPr lang="en-US" dirty="0">
                <a:solidFill>
                  <a:srgbClr val="C00000"/>
                </a:solidFill>
              </a:rPr>
              <a:t>2</a:t>
            </a:r>
          </a:p>
        </p:txBody>
      </p:sp>
      <p:sp>
        <p:nvSpPr>
          <p:cNvPr id="83" name="TextBox 82">
            <a:extLst>
              <a:ext uri="{FF2B5EF4-FFF2-40B4-BE49-F238E27FC236}">
                <a16:creationId xmlns:a16="http://schemas.microsoft.com/office/drawing/2014/main" id="{998ED25F-C965-A142-E25E-1663AEEFBC32}"/>
              </a:ext>
            </a:extLst>
          </p:cNvPr>
          <p:cNvSpPr txBox="1"/>
          <p:nvPr/>
        </p:nvSpPr>
        <p:spPr>
          <a:xfrm>
            <a:off x="4643746" y="3651850"/>
            <a:ext cx="308098" cy="369332"/>
          </a:xfrm>
          <a:prstGeom prst="rect">
            <a:avLst/>
          </a:prstGeom>
          <a:noFill/>
        </p:spPr>
        <p:txBody>
          <a:bodyPr wrap="square" rtlCol="0">
            <a:spAutoFit/>
          </a:bodyPr>
          <a:lstStyle/>
          <a:p>
            <a:r>
              <a:rPr lang="en-US" dirty="0">
                <a:solidFill>
                  <a:srgbClr val="C00000"/>
                </a:solidFill>
              </a:rPr>
              <a:t>5</a:t>
            </a:r>
          </a:p>
        </p:txBody>
      </p:sp>
      <p:sp>
        <p:nvSpPr>
          <p:cNvPr id="84" name="TextBox 83">
            <a:extLst>
              <a:ext uri="{FF2B5EF4-FFF2-40B4-BE49-F238E27FC236}">
                <a16:creationId xmlns:a16="http://schemas.microsoft.com/office/drawing/2014/main" id="{214597C4-0605-97AB-18A3-CFFD53638515}"/>
              </a:ext>
            </a:extLst>
          </p:cNvPr>
          <p:cNvSpPr txBox="1"/>
          <p:nvPr/>
        </p:nvSpPr>
        <p:spPr>
          <a:xfrm>
            <a:off x="5746168" y="4075510"/>
            <a:ext cx="308098" cy="369332"/>
          </a:xfrm>
          <a:prstGeom prst="rect">
            <a:avLst/>
          </a:prstGeom>
          <a:noFill/>
        </p:spPr>
        <p:txBody>
          <a:bodyPr wrap="square" rtlCol="0">
            <a:spAutoFit/>
          </a:bodyPr>
          <a:lstStyle/>
          <a:p>
            <a:r>
              <a:rPr lang="en-US" dirty="0">
                <a:solidFill>
                  <a:srgbClr val="C00000"/>
                </a:solidFill>
              </a:rPr>
              <a:t>8</a:t>
            </a:r>
          </a:p>
        </p:txBody>
      </p:sp>
      <p:sp>
        <p:nvSpPr>
          <p:cNvPr id="85" name="TextBox 84">
            <a:extLst>
              <a:ext uri="{FF2B5EF4-FFF2-40B4-BE49-F238E27FC236}">
                <a16:creationId xmlns:a16="http://schemas.microsoft.com/office/drawing/2014/main" id="{1EA2ADC7-1F51-19E8-D196-3F82E479F3C4}"/>
              </a:ext>
            </a:extLst>
          </p:cNvPr>
          <p:cNvSpPr txBox="1"/>
          <p:nvPr/>
        </p:nvSpPr>
        <p:spPr>
          <a:xfrm>
            <a:off x="4686349" y="4879710"/>
            <a:ext cx="308098" cy="369332"/>
          </a:xfrm>
          <a:prstGeom prst="rect">
            <a:avLst/>
          </a:prstGeom>
          <a:noFill/>
        </p:spPr>
        <p:txBody>
          <a:bodyPr wrap="square" rtlCol="0">
            <a:spAutoFit/>
          </a:bodyPr>
          <a:lstStyle/>
          <a:p>
            <a:r>
              <a:rPr lang="en-US" dirty="0">
                <a:solidFill>
                  <a:srgbClr val="C00000"/>
                </a:solidFill>
              </a:rPr>
              <a:t>5</a:t>
            </a:r>
          </a:p>
        </p:txBody>
      </p:sp>
      <p:sp>
        <p:nvSpPr>
          <p:cNvPr id="86" name="TextBox 85">
            <a:extLst>
              <a:ext uri="{FF2B5EF4-FFF2-40B4-BE49-F238E27FC236}">
                <a16:creationId xmlns:a16="http://schemas.microsoft.com/office/drawing/2014/main" id="{B4DD52FE-CACA-C1E1-2E9F-9BB85B54BA74}"/>
              </a:ext>
            </a:extLst>
          </p:cNvPr>
          <p:cNvSpPr txBox="1"/>
          <p:nvPr/>
        </p:nvSpPr>
        <p:spPr>
          <a:xfrm>
            <a:off x="7214659" y="4680848"/>
            <a:ext cx="308098" cy="369332"/>
          </a:xfrm>
          <a:prstGeom prst="rect">
            <a:avLst/>
          </a:prstGeom>
          <a:noFill/>
        </p:spPr>
        <p:txBody>
          <a:bodyPr wrap="square" rtlCol="0">
            <a:spAutoFit/>
          </a:bodyPr>
          <a:lstStyle/>
          <a:p>
            <a:r>
              <a:rPr lang="en-US" dirty="0">
                <a:solidFill>
                  <a:srgbClr val="C00000"/>
                </a:solidFill>
              </a:rPr>
              <a:t>5</a:t>
            </a:r>
          </a:p>
        </p:txBody>
      </p:sp>
      <p:sp>
        <p:nvSpPr>
          <p:cNvPr id="87" name="TextBox 86">
            <a:extLst>
              <a:ext uri="{FF2B5EF4-FFF2-40B4-BE49-F238E27FC236}">
                <a16:creationId xmlns:a16="http://schemas.microsoft.com/office/drawing/2014/main" id="{07F199A7-8EAA-6D72-7130-50BA88ECC9ED}"/>
              </a:ext>
            </a:extLst>
          </p:cNvPr>
          <p:cNvSpPr txBox="1"/>
          <p:nvPr/>
        </p:nvSpPr>
        <p:spPr>
          <a:xfrm>
            <a:off x="6990308" y="3592237"/>
            <a:ext cx="308098" cy="369332"/>
          </a:xfrm>
          <a:prstGeom prst="rect">
            <a:avLst/>
          </a:prstGeom>
          <a:noFill/>
        </p:spPr>
        <p:txBody>
          <a:bodyPr wrap="square" rtlCol="0">
            <a:spAutoFit/>
          </a:bodyPr>
          <a:lstStyle/>
          <a:p>
            <a:r>
              <a:rPr lang="en-US" dirty="0">
                <a:solidFill>
                  <a:srgbClr val="C00000"/>
                </a:solidFill>
              </a:rPr>
              <a:t>6</a:t>
            </a:r>
          </a:p>
        </p:txBody>
      </p:sp>
      <p:sp>
        <p:nvSpPr>
          <p:cNvPr id="88" name="TextBox 87">
            <a:extLst>
              <a:ext uri="{FF2B5EF4-FFF2-40B4-BE49-F238E27FC236}">
                <a16:creationId xmlns:a16="http://schemas.microsoft.com/office/drawing/2014/main" id="{2FA6870B-A263-4248-000B-B81186477E75}"/>
              </a:ext>
            </a:extLst>
          </p:cNvPr>
          <p:cNvSpPr txBox="1"/>
          <p:nvPr/>
        </p:nvSpPr>
        <p:spPr>
          <a:xfrm>
            <a:off x="7948068" y="4349869"/>
            <a:ext cx="308098" cy="369332"/>
          </a:xfrm>
          <a:prstGeom prst="rect">
            <a:avLst/>
          </a:prstGeom>
          <a:noFill/>
        </p:spPr>
        <p:txBody>
          <a:bodyPr wrap="square" rtlCol="0">
            <a:spAutoFit/>
          </a:bodyPr>
          <a:lstStyle/>
          <a:p>
            <a:r>
              <a:rPr lang="en-US" dirty="0">
                <a:solidFill>
                  <a:srgbClr val="C00000"/>
                </a:solidFill>
              </a:rPr>
              <a:t>4</a:t>
            </a:r>
          </a:p>
        </p:txBody>
      </p:sp>
      <p:sp>
        <p:nvSpPr>
          <p:cNvPr id="89" name="TextBox 88">
            <a:extLst>
              <a:ext uri="{FF2B5EF4-FFF2-40B4-BE49-F238E27FC236}">
                <a16:creationId xmlns:a16="http://schemas.microsoft.com/office/drawing/2014/main" id="{FF82DF56-6106-D566-FC8F-8BADE28042BC}"/>
              </a:ext>
            </a:extLst>
          </p:cNvPr>
          <p:cNvSpPr txBox="1"/>
          <p:nvPr/>
        </p:nvSpPr>
        <p:spPr>
          <a:xfrm>
            <a:off x="3658881" y="3152506"/>
            <a:ext cx="324128" cy="461665"/>
          </a:xfrm>
          <a:prstGeom prst="rect">
            <a:avLst/>
          </a:prstGeom>
          <a:noFill/>
        </p:spPr>
        <p:txBody>
          <a:bodyPr wrap="none" rtlCol="0">
            <a:spAutoFit/>
          </a:bodyPr>
          <a:lstStyle/>
          <a:p>
            <a:r>
              <a:rPr lang="en-US" sz="2400" i="1" dirty="0"/>
              <a:t>v</a:t>
            </a:r>
          </a:p>
        </p:txBody>
      </p:sp>
      <p:sp>
        <p:nvSpPr>
          <p:cNvPr id="4" name="Slide Number Placeholder 3">
            <a:extLst>
              <a:ext uri="{FF2B5EF4-FFF2-40B4-BE49-F238E27FC236}">
                <a16:creationId xmlns:a16="http://schemas.microsoft.com/office/drawing/2014/main" id="{EB8E8520-C4DA-9726-341D-EDB6FDA33371}"/>
              </a:ext>
            </a:extLst>
          </p:cNvPr>
          <p:cNvSpPr>
            <a:spLocks noGrp="1"/>
          </p:cNvSpPr>
          <p:nvPr>
            <p:ph type="sldNum" sz="quarter" idx="12"/>
          </p:nvPr>
        </p:nvSpPr>
        <p:spPr/>
        <p:txBody>
          <a:bodyPr/>
          <a:lstStyle/>
          <a:p>
            <a:fld id="{7B8E230A-344C-314A-99D7-8592764412A6}" type="slidenum">
              <a:rPr lang="en-US" smtClean="0"/>
              <a:t>89</a:t>
            </a:fld>
            <a:endParaRPr lang="en-US"/>
          </a:p>
        </p:txBody>
      </p:sp>
      <p:sp>
        <p:nvSpPr>
          <p:cNvPr id="7" name="Content Placeholder 2">
            <a:extLst>
              <a:ext uri="{FF2B5EF4-FFF2-40B4-BE49-F238E27FC236}">
                <a16:creationId xmlns:a16="http://schemas.microsoft.com/office/drawing/2014/main" id="{BB1DBA8E-DCEC-B7B4-C205-14271D6EDA65}"/>
              </a:ext>
            </a:extLst>
          </p:cNvPr>
          <p:cNvSpPr txBox="1">
            <a:spLocks/>
          </p:cNvSpPr>
          <p:nvPr/>
        </p:nvSpPr>
        <p:spPr>
          <a:xfrm>
            <a:off x="838200" y="1987062"/>
            <a:ext cx="10515600" cy="4189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Shortest path problem (Dijkstra Algorithm)</a:t>
            </a:r>
          </a:p>
        </p:txBody>
      </p:sp>
    </p:spTree>
    <p:extLst>
      <p:ext uri="{BB962C8B-B14F-4D97-AF65-F5344CB8AC3E}">
        <p14:creationId xmlns:p14="http://schemas.microsoft.com/office/powerpoint/2010/main" val="3666317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A26646-FAFD-83ED-2FA7-7BAF7961665A}"/>
              </a:ext>
            </a:extLst>
          </p:cNvPr>
          <p:cNvPicPr>
            <a:picLocks noChangeAspect="1"/>
          </p:cNvPicPr>
          <p:nvPr/>
        </p:nvPicPr>
        <p:blipFill rotWithShape="1">
          <a:blip r:embed="rId3"/>
          <a:srcRect b="7315"/>
          <a:stretch/>
        </p:blipFill>
        <p:spPr>
          <a:xfrm>
            <a:off x="9528370" y="3756843"/>
            <a:ext cx="1976370" cy="2747703"/>
          </a:xfrm>
          <a:prstGeom prst="rect">
            <a:avLst/>
          </a:prstGeom>
        </p:spPr>
      </p:pic>
      <p:pic>
        <p:nvPicPr>
          <p:cNvPr id="11" name="Picture 10">
            <a:extLst>
              <a:ext uri="{FF2B5EF4-FFF2-40B4-BE49-F238E27FC236}">
                <a16:creationId xmlns:a16="http://schemas.microsoft.com/office/drawing/2014/main" id="{1F35F97C-71C7-094F-5AD1-69AEB65D26D6}"/>
              </a:ext>
            </a:extLst>
          </p:cNvPr>
          <p:cNvPicPr>
            <a:picLocks noChangeAspect="1"/>
          </p:cNvPicPr>
          <p:nvPr/>
        </p:nvPicPr>
        <p:blipFill rotWithShape="1">
          <a:blip r:embed="rId4"/>
          <a:srcRect l="77619" t="10317" b="5229"/>
          <a:stretch/>
        </p:blipFill>
        <p:spPr>
          <a:xfrm>
            <a:off x="8119134" y="3647676"/>
            <a:ext cx="1342832" cy="2693231"/>
          </a:xfrm>
          <a:prstGeom prst="rect">
            <a:avLst/>
          </a:prstGeom>
        </p:spPr>
      </p:pic>
      <p:pic>
        <p:nvPicPr>
          <p:cNvPr id="18" name="Picture 17">
            <a:extLst>
              <a:ext uri="{FF2B5EF4-FFF2-40B4-BE49-F238E27FC236}">
                <a16:creationId xmlns:a16="http://schemas.microsoft.com/office/drawing/2014/main" id="{AB093EEB-98CB-7FAD-55EA-2371847F29C4}"/>
              </a:ext>
            </a:extLst>
          </p:cNvPr>
          <p:cNvPicPr>
            <a:picLocks noChangeAspect="1"/>
          </p:cNvPicPr>
          <p:nvPr/>
        </p:nvPicPr>
        <p:blipFill>
          <a:blip r:embed="rId5"/>
          <a:stretch>
            <a:fillRect/>
          </a:stretch>
        </p:blipFill>
        <p:spPr>
          <a:xfrm>
            <a:off x="5264527" y="4793146"/>
            <a:ext cx="1783746" cy="1783746"/>
          </a:xfrm>
          <a:prstGeom prst="rect">
            <a:avLst/>
          </a:prstGeom>
        </p:spPr>
      </p:pic>
      <p:sp>
        <p:nvSpPr>
          <p:cNvPr id="22" name="Rectangle 21">
            <a:extLst>
              <a:ext uri="{FF2B5EF4-FFF2-40B4-BE49-F238E27FC236}">
                <a16:creationId xmlns:a16="http://schemas.microsoft.com/office/drawing/2014/main" id="{0CE47133-CF0D-82DF-2518-3EC672C708DE}"/>
              </a:ext>
            </a:extLst>
          </p:cNvPr>
          <p:cNvSpPr/>
          <p:nvPr/>
        </p:nvSpPr>
        <p:spPr>
          <a:xfrm>
            <a:off x="5636866" y="4793146"/>
            <a:ext cx="1039067" cy="338554"/>
          </a:xfrm>
          <a:prstGeom prst="rect">
            <a:avLst/>
          </a:prstGeom>
        </p:spPr>
        <p:txBody>
          <a:bodyPr wrap="none">
            <a:spAutoFit/>
          </a:bodyPr>
          <a:lstStyle/>
          <a:p>
            <a:r>
              <a:rPr lang="en-US" altLang="zh-CN" sz="1600" b="1" dirty="0">
                <a:solidFill>
                  <a:srgbClr val="A7F0FF"/>
                </a:solidFill>
                <a:latin typeface="Corbel" charset="0"/>
                <a:ea typeface="Corbel" charset="0"/>
                <a:cs typeface="Corbel" charset="0"/>
              </a:rPr>
              <a:t>Graph</a:t>
            </a:r>
            <a:r>
              <a:rPr lang="zh-CN" altLang="en-US" sz="1600" b="1" dirty="0">
                <a:solidFill>
                  <a:srgbClr val="A7F0FF"/>
                </a:solidFill>
                <a:latin typeface="Corbel" charset="0"/>
                <a:ea typeface="Corbel" charset="0"/>
                <a:cs typeface="Corbel" charset="0"/>
              </a:rPr>
              <a:t> </a:t>
            </a:r>
            <a:r>
              <a:rPr lang="en-US" altLang="zh-CN" sz="1600" b="1" dirty="0">
                <a:solidFill>
                  <a:srgbClr val="A7F0FF"/>
                </a:solidFill>
                <a:latin typeface="Corbel" charset="0"/>
                <a:ea typeface="Corbel" charset="0"/>
                <a:cs typeface="Corbel" charset="0"/>
              </a:rPr>
              <a:t>DB</a:t>
            </a:r>
            <a:endParaRPr lang="en-US" sz="1600" dirty="0">
              <a:solidFill>
                <a:srgbClr val="A7F0FF"/>
              </a:solidFill>
            </a:endParaRPr>
          </a:p>
        </p:txBody>
      </p:sp>
      <p:pic>
        <p:nvPicPr>
          <p:cNvPr id="23" name="Picture 22">
            <a:extLst>
              <a:ext uri="{FF2B5EF4-FFF2-40B4-BE49-F238E27FC236}">
                <a16:creationId xmlns:a16="http://schemas.microsoft.com/office/drawing/2014/main" id="{76B46556-F0C8-6A59-084C-B6884104944F}"/>
              </a:ext>
            </a:extLst>
          </p:cNvPr>
          <p:cNvPicPr>
            <a:picLocks noChangeAspect="1"/>
          </p:cNvPicPr>
          <p:nvPr/>
        </p:nvPicPr>
        <p:blipFill>
          <a:blip r:embed="rId6"/>
          <a:stretch>
            <a:fillRect/>
          </a:stretch>
        </p:blipFill>
        <p:spPr>
          <a:xfrm>
            <a:off x="6848628" y="4745701"/>
            <a:ext cx="668784" cy="668784"/>
          </a:xfrm>
          <a:prstGeom prst="rect">
            <a:avLst/>
          </a:prstGeom>
        </p:spPr>
      </p:pic>
      <p:pic>
        <p:nvPicPr>
          <p:cNvPr id="24" name="Picture 23">
            <a:extLst>
              <a:ext uri="{FF2B5EF4-FFF2-40B4-BE49-F238E27FC236}">
                <a16:creationId xmlns:a16="http://schemas.microsoft.com/office/drawing/2014/main" id="{D63B1376-2D87-381D-A2A1-455E7AEC7D40}"/>
              </a:ext>
            </a:extLst>
          </p:cNvPr>
          <p:cNvPicPr>
            <a:picLocks noChangeAspect="1"/>
          </p:cNvPicPr>
          <p:nvPr/>
        </p:nvPicPr>
        <p:blipFill>
          <a:blip r:embed="rId7"/>
          <a:stretch>
            <a:fillRect/>
          </a:stretch>
        </p:blipFill>
        <p:spPr>
          <a:xfrm>
            <a:off x="6924906" y="5408510"/>
            <a:ext cx="567184" cy="567184"/>
          </a:xfrm>
          <a:prstGeom prst="rect">
            <a:avLst/>
          </a:prstGeom>
        </p:spPr>
      </p:pic>
      <p:pic>
        <p:nvPicPr>
          <p:cNvPr id="25" name="Picture 24">
            <a:extLst>
              <a:ext uri="{FF2B5EF4-FFF2-40B4-BE49-F238E27FC236}">
                <a16:creationId xmlns:a16="http://schemas.microsoft.com/office/drawing/2014/main" id="{22636596-7C01-2BC7-3DBB-FFEDD42C1853}"/>
              </a:ext>
            </a:extLst>
          </p:cNvPr>
          <p:cNvPicPr>
            <a:picLocks noChangeAspect="1"/>
          </p:cNvPicPr>
          <p:nvPr/>
        </p:nvPicPr>
        <p:blipFill>
          <a:blip r:embed="rId8"/>
          <a:stretch>
            <a:fillRect/>
          </a:stretch>
        </p:blipFill>
        <p:spPr>
          <a:xfrm>
            <a:off x="6890084" y="5931003"/>
            <a:ext cx="625162" cy="625162"/>
          </a:xfrm>
          <a:prstGeom prst="rect">
            <a:avLst/>
          </a:prstGeom>
        </p:spPr>
      </p:pic>
      <p:sp>
        <p:nvSpPr>
          <p:cNvPr id="26" name="Oval 25">
            <a:extLst>
              <a:ext uri="{FF2B5EF4-FFF2-40B4-BE49-F238E27FC236}">
                <a16:creationId xmlns:a16="http://schemas.microsoft.com/office/drawing/2014/main" id="{B3E38C37-ACA2-FBFB-945C-95C56C42FB09}"/>
              </a:ext>
            </a:extLst>
          </p:cNvPr>
          <p:cNvSpPr/>
          <p:nvPr/>
        </p:nvSpPr>
        <p:spPr>
          <a:xfrm>
            <a:off x="7538272" y="4969160"/>
            <a:ext cx="163345" cy="77976"/>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Oval 26">
            <a:extLst>
              <a:ext uri="{FF2B5EF4-FFF2-40B4-BE49-F238E27FC236}">
                <a16:creationId xmlns:a16="http://schemas.microsoft.com/office/drawing/2014/main" id="{947A871F-1764-4BD3-FC09-FC04C9B485AD}"/>
              </a:ext>
            </a:extLst>
          </p:cNvPr>
          <p:cNvSpPr/>
          <p:nvPr/>
        </p:nvSpPr>
        <p:spPr>
          <a:xfrm>
            <a:off x="7662706" y="4825581"/>
            <a:ext cx="311634" cy="11114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Oval 27">
            <a:extLst>
              <a:ext uri="{FF2B5EF4-FFF2-40B4-BE49-F238E27FC236}">
                <a16:creationId xmlns:a16="http://schemas.microsoft.com/office/drawing/2014/main" id="{8BF8E7BC-0836-520C-66B0-259A3B14AEE9}"/>
              </a:ext>
            </a:extLst>
          </p:cNvPr>
          <p:cNvSpPr/>
          <p:nvPr/>
        </p:nvSpPr>
        <p:spPr>
          <a:xfrm>
            <a:off x="7818523" y="4640222"/>
            <a:ext cx="428783" cy="152924"/>
          </a:xfrm>
          <a:prstGeom prst="ellipse">
            <a:avLst/>
          </a:prstGeom>
          <a:ln>
            <a:solidFill>
              <a:schemeClr val="tx1"/>
            </a:solidFill>
            <a:headEnd type="none" w="med" len="med"/>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9" name="Picture 28" descr="Diagram&#10;&#10;Description automatically generated">
            <a:extLst>
              <a:ext uri="{FF2B5EF4-FFF2-40B4-BE49-F238E27FC236}">
                <a16:creationId xmlns:a16="http://schemas.microsoft.com/office/drawing/2014/main" id="{0F537B0A-DBBD-80AC-CF0A-6BAE38E45FB1}"/>
              </a:ext>
            </a:extLst>
          </p:cNvPr>
          <p:cNvPicPr>
            <a:picLocks noChangeAspect="1"/>
          </p:cNvPicPr>
          <p:nvPr/>
        </p:nvPicPr>
        <p:blipFill>
          <a:blip r:embed="rId9"/>
          <a:stretch>
            <a:fillRect/>
          </a:stretch>
        </p:blipFill>
        <p:spPr>
          <a:xfrm>
            <a:off x="690289" y="2431786"/>
            <a:ext cx="4690192" cy="3087047"/>
          </a:xfrm>
          <a:prstGeom prst="rect">
            <a:avLst/>
          </a:prstGeom>
        </p:spPr>
      </p:pic>
      <p:sp>
        <p:nvSpPr>
          <p:cNvPr id="2" name="Title 1"/>
          <p:cNvSpPr>
            <a:spLocks noGrp="1"/>
          </p:cNvSpPr>
          <p:nvPr>
            <p:ph type="title"/>
          </p:nvPr>
        </p:nvSpPr>
        <p:spPr>
          <a:xfrm>
            <a:off x="703422" y="119839"/>
            <a:ext cx="10515600" cy="1325563"/>
          </a:xfrm>
        </p:spPr>
        <p:txBody>
          <a:bodyPr>
            <a:normAutofit/>
          </a:bodyPr>
          <a:lstStyle/>
          <a:p>
            <a:r>
              <a:rPr lang="en-US" altLang="zh-CN" dirty="0">
                <a:solidFill>
                  <a:srgbClr val="C00000"/>
                </a:solidFill>
                <a:latin typeface="Times New Roman" panose="02020603050405020304" pitchFamily="18" charset="0"/>
                <a:cs typeface="Times New Roman" panose="02020603050405020304" pitchFamily="18" charset="0"/>
              </a:rPr>
              <a:t>Is </a:t>
            </a:r>
            <a:r>
              <a:rPr lang="en-US" altLang="zh-CN" sz="6600" b="1" dirty="0">
                <a:solidFill>
                  <a:srgbClr val="C00000"/>
                </a:solidFill>
                <a:latin typeface="Times New Roman" panose="02020603050405020304" pitchFamily="18" charset="0"/>
                <a:cs typeface="Times New Roman" panose="02020603050405020304" pitchFamily="18" charset="0"/>
              </a:rPr>
              <a:t>TLAV</a:t>
            </a:r>
            <a:r>
              <a:rPr lang="en-US" altLang="zh-CN" dirty="0">
                <a:solidFill>
                  <a:srgbClr val="C00000"/>
                </a:solidFill>
                <a:latin typeface="Times New Roman" panose="02020603050405020304" pitchFamily="18" charset="0"/>
                <a:cs typeface="Times New Roman" panose="02020603050405020304" pitchFamily="18" charset="0"/>
              </a:rPr>
              <a:t> Sufficient?</a:t>
            </a:r>
            <a:endParaRPr lang="en-US" sz="6600" b="1" dirty="0">
              <a:solidFill>
                <a:srgbClr val="C00000"/>
              </a:solidFill>
              <a:latin typeface="Times New Roman" panose="02020603050405020304" pitchFamily="18" charset="0"/>
              <a:cs typeface="Times New Roman" panose="02020603050405020304" pitchFamily="18" charset="0"/>
            </a:endParaRPr>
          </a:p>
        </p:txBody>
      </p:sp>
      <p:sp>
        <p:nvSpPr>
          <p:cNvPr id="6" name="灯片编号占位符 5"/>
          <p:cNvSpPr>
            <a:spLocks noGrp="1"/>
          </p:cNvSpPr>
          <p:nvPr>
            <p:ph type="sldNum" sz="quarter" idx="12"/>
          </p:nvPr>
        </p:nvSpPr>
        <p:spPr>
          <a:xfrm>
            <a:off x="9739383" y="6322706"/>
            <a:ext cx="2133600" cy="365125"/>
          </a:xfrm>
        </p:spPr>
        <p:txBody>
          <a:bodyPr/>
          <a:lstStyle/>
          <a:p>
            <a:pPr>
              <a:defRPr/>
            </a:pPr>
            <a:fld id="{8DE1F212-E36A-6C44-B33E-31147482829D}" type="slidenum">
              <a:rPr lang="en-US" sz="2000">
                <a:solidFill>
                  <a:schemeClr val="tx1"/>
                </a:solidFill>
                <a:latin typeface="Arial" pitchFamily="34" charset="0"/>
                <a:cs typeface="Arial" pitchFamily="34" charset="0"/>
              </a:rPr>
              <a:pPr>
                <a:defRPr/>
              </a:pPr>
              <a:t>9</a:t>
            </a:fld>
            <a:endParaRPr lang="en-US" sz="2000" dirty="0">
              <a:solidFill>
                <a:schemeClr val="tx1"/>
              </a:solidFill>
              <a:latin typeface="Arial" pitchFamily="34" charset="0"/>
              <a:cs typeface="Arial" pitchFamily="34" charset="0"/>
            </a:endParaRPr>
          </a:p>
        </p:txBody>
      </p:sp>
      <p:sp>
        <p:nvSpPr>
          <p:cNvPr id="5" name="Content Placeholder 2">
            <a:extLst>
              <a:ext uri="{FF2B5EF4-FFF2-40B4-BE49-F238E27FC236}">
                <a16:creationId xmlns:a16="http://schemas.microsoft.com/office/drawing/2014/main" id="{2EA3ECCC-179E-41F8-70F1-84554C289AEB}"/>
              </a:ext>
            </a:extLst>
          </p:cNvPr>
          <p:cNvSpPr>
            <a:spLocks noGrp="1"/>
          </p:cNvSpPr>
          <p:nvPr>
            <p:ph idx="1"/>
          </p:nvPr>
        </p:nvSpPr>
        <p:spPr>
          <a:xfrm>
            <a:off x="703422" y="1445402"/>
            <a:ext cx="8515350" cy="4221162"/>
          </a:xfrm>
        </p:spPr>
        <p:txBody>
          <a:bodyPr>
            <a:normAutofit/>
          </a:bodyPr>
          <a:lstStyle/>
          <a:p>
            <a:pPr marL="0" indent="0">
              <a:buNone/>
            </a:pPr>
            <a:r>
              <a:rPr lang="en-US" altLang="zh-CN" sz="3600" b="1" dirty="0">
                <a:solidFill>
                  <a:srgbClr val="C00000"/>
                </a:solidFill>
                <a:latin typeface="Times New Roman" panose="02020603050405020304" pitchFamily="18" charset="0"/>
                <a:cs typeface="Times New Roman" panose="02020603050405020304" pitchFamily="18" charset="0"/>
              </a:rPr>
              <a:t>Graph-Centric,</a:t>
            </a:r>
            <a:r>
              <a:rPr lang="zh-CN" altLang="en-US" sz="3600" b="1" dirty="0">
                <a:solidFill>
                  <a:srgbClr val="C00000"/>
                </a:solidFill>
                <a:latin typeface="Times New Roman" panose="02020603050405020304" pitchFamily="18" charset="0"/>
                <a:cs typeface="Times New Roman" panose="02020603050405020304" pitchFamily="18" charset="0"/>
              </a:rPr>
              <a:t> </a:t>
            </a:r>
            <a:r>
              <a:rPr lang="en-US" altLang="zh-CN" sz="3600" b="1" dirty="0">
                <a:solidFill>
                  <a:srgbClr val="C00000"/>
                </a:solidFill>
                <a:latin typeface="Times New Roman" panose="02020603050405020304" pitchFamily="18" charset="0"/>
                <a:cs typeface="Times New Roman" panose="02020603050405020304" pitchFamily="18" charset="0"/>
              </a:rPr>
              <a:t>Recursive</a:t>
            </a:r>
            <a:r>
              <a:rPr lang="zh-CN" altLang="en-US" sz="3600" b="1" dirty="0">
                <a:solidFill>
                  <a:srgbClr val="C00000"/>
                </a:solidFill>
                <a:latin typeface="Times New Roman" panose="02020603050405020304" pitchFamily="18" charset="0"/>
                <a:cs typeface="Times New Roman" panose="02020603050405020304" pitchFamily="18" charset="0"/>
              </a:rPr>
              <a:t> </a:t>
            </a:r>
            <a:endParaRPr lang="en-US" sz="3600" dirty="0"/>
          </a:p>
        </p:txBody>
      </p:sp>
      <p:sp>
        <p:nvSpPr>
          <p:cNvPr id="30" name="Content Placeholder 2">
            <a:extLst>
              <a:ext uri="{FF2B5EF4-FFF2-40B4-BE49-F238E27FC236}">
                <a16:creationId xmlns:a16="http://schemas.microsoft.com/office/drawing/2014/main" id="{1F728155-FAFC-ABEF-5B15-D12796E78481}"/>
              </a:ext>
            </a:extLst>
          </p:cNvPr>
          <p:cNvSpPr txBox="1">
            <a:spLocks/>
          </p:cNvSpPr>
          <p:nvPr/>
        </p:nvSpPr>
        <p:spPr>
          <a:xfrm>
            <a:off x="5021291" y="2149663"/>
            <a:ext cx="7114797" cy="25652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buNone/>
            </a:pPr>
            <a:r>
              <a:rPr lang="en-US" altLang="zh-CN" sz="2800" dirty="0"/>
              <a:t>High</a:t>
            </a:r>
            <a:r>
              <a:rPr lang="zh-CN" altLang="en-US" sz="2800" dirty="0"/>
              <a:t> </a:t>
            </a:r>
            <a:r>
              <a:rPr lang="en-US" altLang="zh-CN" sz="2800" dirty="0"/>
              <a:t>time</a:t>
            </a:r>
            <a:r>
              <a:rPr lang="zh-CN" altLang="en-US" sz="2800" dirty="0"/>
              <a:t> </a:t>
            </a:r>
            <a:r>
              <a:rPr lang="en-US" altLang="zh-CN" sz="2800" dirty="0"/>
              <a:t>complexity</a:t>
            </a:r>
          </a:p>
          <a:p>
            <a:pPr lvl="1"/>
            <a:r>
              <a:rPr lang="zh-CN" altLang="en-US" i="1" dirty="0"/>
              <a:t> </a:t>
            </a:r>
            <a:r>
              <a:rPr lang="en-US" altLang="zh-CN" dirty="0"/>
              <a:t>Often</a:t>
            </a:r>
            <a:r>
              <a:rPr lang="zh-CN" altLang="en-US" i="1" dirty="0"/>
              <a:t> </a:t>
            </a:r>
            <a:r>
              <a:rPr lang="en-US" altLang="zh-CN" dirty="0">
                <a:solidFill>
                  <a:srgbClr val="0070C0"/>
                </a:solidFill>
              </a:rPr>
              <a:t>NP-hard</a:t>
            </a:r>
            <a:r>
              <a:rPr lang="zh-CN" altLang="en-US" dirty="0"/>
              <a:t> </a:t>
            </a:r>
            <a:r>
              <a:rPr lang="en-US" altLang="zh-CN" dirty="0"/>
              <a:t>due</a:t>
            </a:r>
            <a:r>
              <a:rPr lang="zh-CN" altLang="en-US" dirty="0"/>
              <a:t> </a:t>
            </a:r>
            <a:r>
              <a:rPr lang="en-US" altLang="zh-CN" dirty="0"/>
              <a:t>to</a:t>
            </a:r>
            <a:r>
              <a:rPr lang="zh-CN" altLang="en-US" dirty="0"/>
              <a:t> </a:t>
            </a:r>
            <a:r>
              <a:rPr lang="en-US" altLang="zh-CN" dirty="0"/>
              <a:t>search</a:t>
            </a:r>
            <a:r>
              <a:rPr lang="zh-CN" altLang="en-US" dirty="0"/>
              <a:t> </a:t>
            </a:r>
            <a:r>
              <a:rPr lang="en-US" altLang="zh-CN" dirty="0"/>
              <a:t>space</a:t>
            </a:r>
            <a:r>
              <a:rPr lang="zh-CN" altLang="en-US" dirty="0"/>
              <a:t> </a:t>
            </a:r>
            <a:r>
              <a:rPr lang="en-US" altLang="zh-CN" dirty="0"/>
              <a:t>explosion</a:t>
            </a:r>
          </a:p>
          <a:p>
            <a:pPr lvl="1"/>
            <a:r>
              <a:rPr lang="zh-CN" altLang="en-US" dirty="0"/>
              <a:t> </a:t>
            </a:r>
            <a:r>
              <a:rPr lang="en-US" altLang="zh-CN" dirty="0"/>
              <a:t>Heavily</a:t>
            </a:r>
            <a:r>
              <a:rPr lang="zh-CN" altLang="en-US" dirty="0"/>
              <a:t> </a:t>
            </a:r>
            <a:r>
              <a:rPr lang="en-US" altLang="zh-CN" dirty="0"/>
              <a:t>relies</a:t>
            </a:r>
            <a:r>
              <a:rPr lang="zh-CN" altLang="en-US" dirty="0"/>
              <a:t> </a:t>
            </a:r>
            <a:r>
              <a:rPr lang="en-US" altLang="zh-CN" dirty="0"/>
              <a:t>on</a:t>
            </a:r>
            <a:r>
              <a:rPr lang="zh-CN" altLang="en-US" dirty="0"/>
              <a:t> </a:t>
            </a:r>
            <a:r>
              <a:rPr lang="en-US" altLang="zh-CN" dirty="0"/>
              <a:t>effective</a:t>
            </a:r>
            <a:r>
              <a:rPr lang="zh-CN" altLang="en-US" dirty="0"/>
              <a:t> </a:t>
            </a:r>
            <a:r>
              <a:rPr lang="en-US" altLang="zh-CN" dirty="0">
                <a:solidFill>
                  <a:srgbClr val="0070C0"/>
                </a:solidFill>
              </a:rPr>
              <a:t>pruning</a:t>
            </a:r>
            <a:r>
              <a:rPr lang="zh-CN" altLang="en-US" dirty="0"/>
              <a:t> </a:t>
            </a:r>
            <a:r>
              <a:rPr lang="en-US" altLang="zh-CN" dirty="0"/>
              <a:t>techniques</a:t>
            </a:r>
            <a:endParaRPr lang="en-US" altLang="zh-CN" dirty="0">
              <a:solidFill>
                <a:srgbClr val="C00000"/>
              </a:solidFill>
            </a:endParaRPr>
          </a:p>
        </p:txBody>
      </p:sp>
    </p:spTree>
    <p:extLst>
      <p:ext uri="{BB962C8B-B14F-4D97-AF65-F5344CB8AC3E}">
        <p14:creationId xmlns:p14="http://schemas.microsoft.com/office/powerpoint/2010/main" val="132010892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518F-569A-DD69-C168-BFA3F209D9AF}"/>
              </a:ext>
            </a:extLst>
          </p:cNvPr>
          <p:cNvSpPr>
            <a:spLocks noGrp="1"/>
          </p:cNvSpPr>
          <p:nvPr>
            <p:ph type="title"/>
          </p:nvPr>
        </p:nvSpPr>
        <p:spPr/>
        <p:txBody>
          <a:bodyPr/>
          <a:lstStyle/>
          <a:p>
            <a:r>
              <a:rPr lang="en-US" dirty="0"/>
              <a:t>Redundant IO/Data Reuse</a:t>
            </a:r>
          </a:p>
        </p:txBody>
      </p:sp>
      <p:sp>
        <p:nvSpPr>
          <p:cNvPr id="3" name="Content Placeholder 2">
            <a:extLst>
              <a:ext uri="{FF2B5EF4-FFF2-40B4-BE49-F238E27FC236}">
                <a16:creationId xmlns:a16="http://schemas.microsoft.com/office/drawing/2014/main" id="{24FE2DA4-F8AF-21AF-E765-5DE9AFF5CF5C}"/>
              </a:ext>
            </a:extLst>
          </p:cNvPr>
          <p:cNvSpPr>
            <a:spLocks noGrp="1"/>
          </p:cNvSpPr>
          <p:nvPr>
            <p:ph idx="1"/>
          </p:nvPr>
        </p:nvSpPr>
        <p:spPr>
          <a:xfrm>
            <a:off x="838200" y="1575184"/>
            <a:ext cx="10515600" cy="1053875"/>
          </a:xfrm>
        </p:spPr>
        <p:txBody>
          <a:bodyPr>
            <a:normAutofit/>
          </a:bodyPr>
          <a:lstStyle/>
          <a:p>
            <a:pPr marL="0" indent="0">
              <a:buNone/>
            </a:pPr>
            <a:r>
              <a:rPr lang="en-US" dirty="0" err="1"/>
              <a:t>HongTu</a:t>
            </a:r>
            <a:r>
              <a:rPr lang="en-US" dirty="0"/>
              <a:t> [</a:t>
            </a:r>
            <a:r>
              <a:rPr lang="en-US" dirty="0">
                <a:solidFill>
                  <a:schemeClr val="accent2"/>
                </a:solidFill>
              </a:rPr>
              <a:t>SIGMOD’24</a:t>
            </a:r>
            <a:r>
              <a:rPr lang="en-US" dirty="0"/>
              <a:t>] maintains vertex embeddings on CPU and offloads computation to GPU.</a:t>
            </a:r>
          </a:p>
        </p:txBody>
      </p:sp>
      <p:cxnSp>
        <p:nvCxnSpPr>
          <p:cNvPr id="6" name="Straight Arrow Connector 5">
            <a:extLst>
              <a:ext uri="{FF2B5EF4-FFF2-40B4-BE49-F238E27FC236}">
                <a16:creationId xmlns:a16="http://schemas.microsoft.com/office/drawing/2014/main" id="{932F834E-BFAC-201A-4CA5-9CBF2E7C3C6C}"/>
              </a:ext>
            </a:extLst>
          </p:cNvPr>
          <p:cNvCxnSpPr>
            <a:cxnSpLocks/>
          </p:cNvCxnSpPr>
          <p:nvPr/>
        </p:nvCxnSpPr>
        <p:spPr>
          <a:xfrm>
            <a:off x="2534970" y="3165124"/>
            <a:ext cx="0" cy="2890319"/>
          </a:xfrm>
          <a:prstGeom prst="straightConnector1">
            <a:avLst/>
          </a:prstGeom>
          <a:ln w="38100">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14E770D-9E5F-9598-270D-1597A6F1D508}"/>
              </a:ext>
            </a:extLst>
          </p:cNvPr>
          <p:cNvGrpSpPr/>
          <p:nvPr/>
        </p:nvGrpSpPr>
        <p:grpSpPr>
          <a:xfrm>
            <a:off x="2832952" y="3221094"/>
            <a:ext cx="374073" cy="379724"/>
            <a:chOff x="4765428" y="2790278"/>
            <a:chExt cx="374073" cy="379724"/>
          </a:xfrm>
        </p:grpSpPr>
        <p:sp>
          <p:nvSpPr>
            <p:cNvPr id="11" name="Oval 10">
              <a:extLst>
                <a:ext uri="{FF2B5EF4-FFF2-40B4-BE49-F238E27FC236}">
                  <a16:creationId xmlns:a16="http://schemas.microsoft.com/office/drawing/2014/main" id="{9EBA4951-4F4D-B3A3-A0BD-3BFE6E38FD07}"/>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2" name="TextBox 11">
              <a:extLst>
                <a:ext uri="{FF2B5EF4-FFF2-40B4-BE49-F238E27FC236}">
                  <a16:creationId xmlns:a16="http://schemas.microsoft.com/office/drawing/2014/main" id="{210FB0E8-09D4-0F64-8D99-FF29C3622822}"/>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1</a:t>
              </a:r>
              <a:endParaRPr lang="en-US" dirty="0">
                <a:solidFill>
                  <a:srgbClr val="C00000"/>
                </a:solidFill>
              </a:endParaRPr>
            </a:p>
          </p:txBody>
        </p:sp>
      </p:grpSp>
      <p:grpSp>
        <p:nvGrpSpPr>
          <p:cNvPr id="13" name="Group 12">
            <a:extLst>
              <a:ext uri="{FF2B5EF4-FFF2-40B4-BE49-F238E27FC236}">
                <a16:creationId xmlns:a16="http://schemas.microsoft.com/office/drawing/2014/main" id="{C844ADD9-CC9E-E269-40B0-D0F795BCC4DA}"/>
              </a:ext>
            </a:extLst>
          </p:cNvPr>
          <p:cNvGrpSpPr/>
          <p:nvPr/>
        </p:nvGrpSpPr>
        <p:grpSpPr>
          <a:xfrm>
            <a:off x="2832952" y="3852041"/>
            <a:ext cx="374073" cy="379724"/>
            <a:chOff x="4765428" y="2790278"/>
            <a:chExt cx="374073" cy="379724"/>
          </a:xfrm>
        </p:grpSpPr>
        <p:sp>
          <p:nvSpPr>
            <p:cNvPr id="14" name="Oval 13">
              <a:extLst>
                <a:ext uri="{FF2B5EF4-FFF2-40B4-BE49-F238E27FC236}">
                  <a16:creationId xmlns:a16="http://schemas.microsoft.com/office/drawing/2014/main" id="{43F38419-2D1C-3C15-A103-710AA1BB39B9}"/>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 name="TextBox 14">
              <a:extLst>
                <a:ext uri="{FF2B5EF4-FFF2-40B4-BE49-F238E27FC236}">
                  <a16:creationId xmlns:a16="http://schemas.microsoft.com/office/drawing/2014/main" id="{DD5A474C-6F0A-B0FD-DFE1-82EC0F127DB6}"/>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3</a:t>
              </a:r>
              <a:endParaRPr lang="en-US" dirty="0">
                <a:solidFill>
                  <a:srgbClr val="C00000"/>
                </a:solidFill>
              </a:endParaRPr>
            </a:p>
          </p:txBody>
        </p:sp>
      </p:grpSp>
      <p:grpSp>
        <p:nvGrpSpPr>
          <p:cNvPr id="16" name="Group 15">
            <a:extLst>
              <a:ext uri="{FF2B5EF4-FFF2-40B4-BE49-F238E27FC236}">
                <a16:creationId xmlns:a16="http://schemas.microsoft.com/office/drawing/2014/main" id="{0E474464-97DD-377A-4FAF-BFC06071820B}"/>
              </a:ext>
            </a:extLst>
          </p:cNvPr>
          <p:cNvGrpSpPr/>
          <p:nvPr/>
        </p:nvGrpSpPr>
        <p:grpSpPr>
          <a:xfrm>
            <a:off x="2832951" y="4503345"/>
            <a:ext cx="374073" cy="379724"/>
            <a:chOff x="4765428" y="2790278"/>
            <a:chExt cx="374073" cy="379724"/>
          </a:xfrm>
        </p:grpSpPr>
        <p:sp>
          <p:nvSpPr>
            <p:cNvPr id="17" name="Oval 16">
              <a:extLst>
                <a:ext uri="{FF2B5EF4-FFF2-40B4-BE49-F238E27FC236}">
                  <a16:creationId xmlns:a16="http://schemas.microsoft.com/office/drawing/2014/main" id="{D1641E00-0DF7-EADC-AAEE-BEE54D8741A9}"/>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8" name="TextBox 17">
              <a:extLst>
                <a:ext uri="{FF2B5EF4-FFF2-40B4-BE49-F238E27FC236}">
                  <a16:creationId xmlns:a16="http://schemas.microsoft.com/office/drawing/2014/main" id="{C4EBFDCE-5574-92A2-DB29-524273049A60}"/>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4</a:t>
              </a:r>
              <a:endParaRPr lang="en-US" dirty="0">
                <a:solidFill>
                  <a:srgbClr val="C00000"/>
                </a:solidFill>
              </a:endParaRPr>
            </a:p>
          </p:txBody>
        </p:sp>
      </p:grpSp>
      <p:grpSp>
        <p:nvGrpSpPr>
          <p:cNvPr id="19" name="Group 18">
            <a:extLst>
              <a:ext uri="{FF2B5EF4-FFF2-40B4-BE49-F238E27FC236}">
                <a16:creationId xmlns:a16="http://schemas.microsoft.com/office/drawing/2014/main" id="{0A6D5568-E9CC-234C-079C-104AA9E84003}"/>
              </a:ext>
            </a:extLst>
          </p:cNvPr>
          <p:cNvGrpSpPr/>
          <p:nvPr/>
        </p:nvGrpSpPr>
        <p:grpSpPr>
          <a:xfrm>
            <a:off x="3691523" y="3215443"/>
            <a:ext cx="374073" cy="379724"/>
            <a:chOff x="4765428" y="2790278"/>
            <a:chExt cx="374073" cy="379724"/>
          </a:xfrm>
        </p:grpSpPr>
        <p:sp>
          <p:nvSpPr>
            <p:cNvPr id="20" name="Oval 19">
              <a:extLst>
                <a:ext uri="{FF2B5EF4-FFF2-40B4-BE49-F238E27FC236}">
                  <a16:creationId xmlns:a16="http://schemas.microsoft.com/office/drawing/2014/main" id="{F651210C-2690-B398-74B5-EA8D7541AD53}"/>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21" name="TextBox 20">
              <a:extLst>
                <a:ext uri="{FF2B5EF4-FFF2-40B4-BE49-F238E27FC236}">
                  <a16:creationId xmlns:a16="http://schemas.microsoft.com/office/drawing/2014/main" id="{11B46CB0-238A-A025-24B0-C6242EEB9E2A}"/>
                </a:ext>
              </a:extLst>
            </p:cNvPr>
            <p:cNvSpPr txBox="1"/>
            <p:nvPr/>
          </p:nvSpPr>
          <p:spPr>
            <a:xfrm>
              <a:off x="4798415" y="2800670"/>
              <a:ext cx="308098" cy="369332"/>
            </a:xfrm>
            <a:prstGeom prst="rect">
              <a:avLst/>
            </a:prstGeom>
            <a:noFill/>
          </p:spPr>
          <p:txBody>
            <a:bodyPr wrap="none" rtlCol="0">
              <a:spAutoFit/>
            </a:bodyPr>
            <a:lstStyle/>
            <a:p>
              <a:r>
                <a:rPr lang="en-US" altLang="zh-CN" dirty="0"/>
                <a:t>0</a:t>
              </a:r>
              <a:endParaRPr lang="en-US" dirty="0"/>
            </a:p>
          </p:txBody>
        </p:sp>
      </p:grpSp>
      <p:cxnSp>
        <p:nvCxnSpPr>
          <p:cNvPr id="23" name="Straight Arrow Connector 22">
            <a:extLst>
              <a:ext uri="{FF2B5EF4-FFF2-40B4-BE49-F238E27FC236}">
                <a16:creationId xmlns:a16="http://schemas.microsoft.com/office/drawing/2014/main" id="{5CF371D2-3FA1-7A75-FFE9-0F6F157B47DF}"/>
              </a:ext>
            </a:extLst>
          </p:cNvPr>
          <p:cNvCxnSpPr>
            <a:cxnSpLocks/>
            <a:stCxn id="11" idx="6"/>
            <a:endCxn id="20" idx="2"/>
          </p:cNvCxnSpPr>
          <p:nvPr/>
        </p:nvCxnSpPr>
        <p:spPr>
          <a:xfrm flipV="1">
            <a:off x="3207025" y="3402480"/>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12250AC-109F-45A7-5269-7A84BFFB64B1}"/>
              </a:ext>
            </a:extLst>
          </p:cNvPr>
          <p:cNvCxnSpPr>
            <a:cxnSpLocks/>
          </p:cNvCxnSpPr>
          <p:nvPr/>
        </p:nvCxnSpPr>
        <p:spPr>
          <a:xfrm flipV="1">
            <a:off x="3207025" y="3484249"/>
            <a:ext cx="495842" cy="573577"/>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F85CE8F-BEA2-5001-061F-EC4A3F2EC6A1}"/>
              </a:ext>
            </a:extLst>
          </p:cNvPr>
          <p:cNvCxnSpPr>
            <a:cxnSpLocks/>
          </p:cNvCxnSpPr>
          <p:nvPr/>
        </p:nvCxnSpPr>
        <p:spPr>
          <a:xfrm flipV="1">
            <a:off x="3210606" y="3556677"/>
            <a:ext cx="555636" cy="115084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82F14159-F971-3F45-6836-141954FC1F09}"/>
              </a:ext>
            </a:extLst>
          </p:cNvPr>
          <p:cNvSpPr txBox="1"/>
          <p:nvPr/>
        </p:nvSpPr>
        <p:spPr>
          <a:xfrm>
            <a:off x="1385234" y="3873160"/>
            <a:ext cx="962699" cy="369332"/>
          </a:xfrm>
          <a:prstGeom prst="rect">
            <a:avLst/>
          </a:prstGeom>
          <a:noFill/>
        </p:spPr>
        <p:txBody>
          <a:bodyPr wrap="none" rtlCol="0">
            <a:spAutoFit/>
          </a:bodyPr>
          <a:lstStyle/>
          <a:p>
            <a:r>
              <a:rPr lang="en-US" b="1" dirty="0"/>
              <a:t>Batch 0</a:t>
            </a:r>
          </a:p>
        </p:txBody>
      </p:sp>
      <p:sp>
        <p:nvSpPr>
          <p:cNvPr id="31" name="TextBox 30">
            <a:extLst>
              <a:ext uri="{FF2B5EF4-FFF2-40B4-BE49-F238E27FC236}">
                <a16:creationId xmlns:a16="http://schemas.microsoft.com/office/drawing/2014/main" id="{EDF0F266-9060-5AFC-A42B-366376C17CC4}"/>
              </a:ext>
            </a:extLst>
          </p:cNvPr>
          <p:cNvSpPr txBox="1"/>
          <p:nvPr/>
        </p:nvSpPr>
        <p:spPr>
          <a:xfrm>
            <a:off x="1377985" y="5600114"/>
            <a:ext cx="962699" cy="369332"/>
          </a:xfrm>
          <a:prstGeom prst="rect">
            <a:avLst/>
          </a:prstGeom>
          <a:noFill/>
        </p:spPr>
        <p:txBody>
          <a:bodyPr wrap="none" rtlCol="0">
            <a:spAutoFit/>
          </a:bodyPr>
          <a:lstStyle/>
          <a:p>
            <a:r>
              <a:rPr lang="en-US" b="1" dirty="0"/>
              <a:t>Batch 1</a:t>
            </a:r>
          </a:p>
        </p:txBody>
      </p:sp>
      <p:sp>
        <p:nvSpPr>
          <p:cNvPr id="32" name="TextBox 31">
            <a:extLst>
              <a:ext uri="{FF2B5EF4-FFF2-40B4-BE49-F238E27FC236}">
                <a16:creationId xmlns:a16="http://schemas.microsoft.com/office/drawing/2014/main" id="{963F5378-BF68-D4F1-1787-D16B578E7C74}"/>
              </a:ext>
            </a:extLst>
          </p:cNvPr>
          <p:cNvSpPr txBox="1"/>
          <p:nvPr/>
        </p:nvSpPr>
        <p:spPr>
          <a:xfrm>
            <a:off x="2946787" y="2531306"/>
            <a:ext cx="819455" cy="369332"/>
          </a:xfrm>
          <a:prstGeom prst="rect">
            <a:avLst/>
          </a:prstGeom>
          <a:noFill/>
        </p:spPr>
        <p:txBody>
          <a:bodyPr wrap="none" rtlCol="0">
            <a:spAutoFit/>
          </a:bodyPr>
          <a:lstStyle/>
          <a:p>
            <a:r>
              <a:rPr lang="en-US" b="1" dirty="0"/>
              <a:t>GPU 0</a:t>
            </a:r>
          </a:p>
        </p:txBody>
      </p:sp>
      <p:sp>
        <p:nvSpPr>
          <p:cNvPr id="33" name="TextBox 32">
            <a:extLst>
              <a:ext uri="{FF2B5EF4-FFF2-40B4-BE49-F238E27FC236}">
                <a16:creationId xmlns:a16="http://schemas.microsoft.com/office/drawing/2014/main" id="{09CDD3E1-39C7-7CF8-1D1A-6A320238D234}"/>
              </a:ext>
            </a:extLst>
          </p:cNvPr>
          <p:cNvSpPr txBox="1"/>
          <p:nvPr/>
        </p:nvSpPr>
        <p:spPr>
          <a:xfrm>
            <a:off x="5040803" y="2530048"/>
            <a:ext cx="819455" cy="369332"/>
          </a:xfrm>
          <a:prstGeom prst="rect">
            <a:avLst/>
          </a:prstGeom>
          <a:noFill/>
        </p:spPr>
        <p:txBody>
          <a:bodyPr wrap="none" rtlCol="0">
            <a:spAutoFit/>
          </a:bodyPr>
          <a:lstStyle/>
          <a:p>
            <a:r>
              <a:rPr lang="en-US" b="1" dirty="0"/>
              <a:t>GPU 1</a:t>
            </a:r>
          </a:p>
        </p:txBody>
      </p:sp>
      <p:sp>
        <p:nvSpPr>
          <p:cNvPr id="34" name="TextBox 33">
            <a:extLst>
              <a:ext uri="{FF2B5EF4-FFF2-40B4-BE49-F238E27FC236}">
                <a16:creationId xmlns:a16="http://schemas.microsoft.com/office/drawing/2014/main" id="{34A18605-A31A-43F3-8F47-BA27DD539C57}"/>
              </a:ext>
            </a:extLst>
          </p:cNvPr>
          <p:cNvSpPr txBox="1"/>
          <p:nvPr/>
        </p:nvSpPr>
        <p:spPr>
          <a:xfrm>
            <a:off x="6992177" y="2533633"/>
            <a:ext cx="819455" cy="369332"/>
          </a:xfrm>
          <a:prstGeom prst="rect">
            <a:avLst/>
          </a:prstGeom>
          <a:noFill/>
        </p:spPr>
        <p:txBody>
          <a:bodyPr wrap="none" rtlCol="0">
            <a:spAutoFit/>
          </a:bodyPr>
          <a:lstStyle/>
          <a:p>
            <a:r>
              <a:rPr lang="en-US" b="1" dirty="0"/>
              <a:t>GPU 2</a:t>
            </a:r>
          </a:p>
        </p:txBody>
      </p:sp>
      <p:sp>
        <p:nvSpPr>
          <p:cNvPr id="35" name="TextBox 34">
            <a:extLst>
              <a:ext uri="{FF2B5EF4-FFF2-40B4-BE49-F238E27FC236}">
                <a16:creationId xmlns:a16="http://schemas.microsoft.com/office/drawing/2014/main" id="{A20955CC-A594-11EF-59EE-2B6BDFE165B3}"/>
              </a:ext>
            </a:extLst>
          </p:cNvPr>
          <p:cNvSpPr txBox="1"/>
          <p:nvPr/>
        </p:nvSpPr>
        <p:spPr>
          <a:xfrm>
            <a:off x="8835485" y="2530048"/>
            <a:ext cx="819455" cy="369332"/>
          </a:xfrm>
          <a:prstGeom prst="rect">
            <a:avLst/>
          </a:prstGeom>
          <a:noFill/>
        </p:spPr>
        <p:txBody>
          <a:bodyPr wrap="none" rtlCol="0">
            <a:spAutoFit/>
          </a:bodyPr>
          <a:lstStyle/>
          <a:p>
            <a:r>
              <a:rPr lang="en-US" b="1" dirty="0"/>
              <a:t>GPU 3</a:t>
            </a:r>
          </a:p>
        </p:txBody>
      </p:sp>
      <p:grpSp>
        <p:nvGrpSpPr>
          <p:cNvPr id="36" name="Group 35">
            <a:extLst>
              <a:ext uri="{FF2B5EF4-FFF2-40B4-BE49-F238E27FC236}">
                <a16:creationId xmlns:a16="http://schemas.microsoft.com/office/drawing/2014/main" id="{07DDE676-543C-ED2C-761E-A53DD8B41C65}"/>
              </a:ext>
            </a:extLst>
          </p:cNvPr>
          <p:cNvGrpSpPr/>
          <p:nvPr/>
        </p:nvGrpSpPr>
        <p:grpSpPr>
          <a:xfrm>
            <a:off x="4922795" y="3246658"/>
            <a:ext cx="374073" cy="379724"/>
            <a:chOff x="4765428" y="2790278"/>
            <a:chExt cx="374073" cy="379724"/>
          </a:xfrm>
        </p:grpSpPr>
        <p:sp>
          <p:nvSpPr>
            <p:cNvPr id="37" name="Oval 36">
              <a:extLst>
                <a:ext uri="{FF2B5EF4-FFF2-40B4-BE49-F238E27FC236}">
                  <a16:creationId xmlns:a16="http://schemas.microsoft.com/office/drawing/2014/main" id="{D86A8B2A-08C9-7D52-52B4-0C916C4BA135}"/>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38" name="TextBox 37">
              <a:extLst>
                <a:ext uri="{FF2B5EF4-FFF2-40B4-BE49-F238E27FC236}">
                  <a16:creationId xmlns:a16="http://schemas.microsoft.com/office/drawing/2014/main" id="{4ADBDEAC-94CE-FE4C-E63E-7E4ECC53B85F}"/>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0</a:t>
              </a:r>
              <a:endParaRPr lang="en-US" dirty="0">
                <a:solidFill>
                  <a:srgbClr val="C00000"/>
                </a:solidFill>
              </a:endParaRPr>
            </a:p>
          </p:txBody>
        </p:sp>
      </p:grpSp>
      <p:grpSp>
        <p:nvGrpSpPr>
          <p:cNvPr id="39" name="Group 38">
            <a:extLst>
              <a:ext uri="{FF2B5EF4-FFF2-40B4-BE49-F238E27FC236}">
                <a16:creationId xmlns:a16="http://schemas.microsoft.com/office/drawing/2014/main" id="{414CD1AB-9E26-D08A-A869-7A7286044E9D}"/>
              </a:ext>
            </a:extLst>
          </p:cNvPr>
          <p:cNvGrpSpPr/>
          <p:nvPr/>
        </p:nvGrpSpPr>
        <p:grpSpPr>
          <a:xfrm>
            <a:off x="4922795" y="3877605"/>
            <a:ext cx="374073" cy="379724"/>
            <a:chOff x="4765428" y="2790278"/>
            <a:chExt cx="374073" cy="379724"/>
          </a:xfrm>
        </p:grpSpPr>
        <p:sp>
          <p:nvSpPr>
            <p:cNvPr id="40" name="Oval 39">
              <a:extLst>
                <a:ext uri="{FF2B5EF4-FFF2-40B4-BE49-F238E27FC236}">
                  <a16:creationId xmlns:a16="http://schemas.microsoft.com/office/drawing/2014/main" id="{26792DE0-375E-69A6-D13F-A9F582DBA70E}"/>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1" name="TextBox 40">
              <a:extLst>
                <a:ext uri="{FF2B5EF4-FFF2-40B4-BE49-F238E27FC236}">
                  <a16:creationId xmlns:a16="http://schemas.microsoft.com/office/drawing/2014/main" id="{72014FAB-60EE-F1FF-F89D-67AEE4EDA2E3}"/>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3</a:t>
              </a:r>
              <a:endParaRPr lang="en-US" dirty="0">
                <a:solidFill>
                  <a:srgbClr val="C00000"/>
                </a:solidFill>
              </a:endParaRPr>
            </a:p>
          </p:txBody>
        </p:sp>
      </p:grpSp>
      <p:grpSp>
        <p:nvGrpSpPr>
          <p:cNvPr id="42" name="Group 41">
            <a:extLst>
              <a:ext uri="{FF2B5EF4-FFF2-40B4-BE49-F238E27FC236}">
                <a16:creationId xmlns:a16="http://schemas.microsoft.com/office/drawing/2014/main" id="{978E328E-CB61-E599-5C15-3782C2EE527E}"/>
              </a:ext>
            </a:extLst>
          </p:cNvPr>
          <p:cNvGrpSpPr/>
          <p:nvPr/>
        </p:nvGrpSpPr>
        <p:grpSpPr>
          <a:xfrm>
            <a:off x="4922794" y="4528909"/>
            <a:ext cx="374073" cy="379724"/>
            <a:chOff x="4765428" y="2790278"/>
            <a:chExt cx="374073" cy="379724"/>
          </a:xfrm>
        </p:grpSpPr>
        <p:sp>
          <p:nvSpPr>
            <p:cNvPr id="43" name="Oval 42">
              <a:extLst>
                <a:ext uri="{FF2B5EF4-FFF2-40B4-BE49-F238E27FC236}">
                  <a16:creationId xmlns:a16="http://schemas.microsoft.com/office/drawing/2014/main" id="{859CB61C-EC8C-A48C-FBC5-543008197B1D}"/>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44" name="TextBox 43">
              <a:extLst>
                <a:ext uri="{FF2B5EF4-FFF2-40B4-BE49-F238E27FC236}">
                  <a16:creationId xmlns:a16="http://schemas.microsoft.com/office/drawing/2014/main" id="{0A5C23D7-C667-EA6F-5975-8654DDEAE015}"/>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7</a:t>
              </a:r>
              <a:endParaRPr lang="en-US" dirty="0">
                <a:solidFill>
                  <a:srgbClr val="C00000"/>
                </a:solidFill>
              </a:endParaRPr>
            </a:p>
          </p:txBody>
        </p:sp>
      </p:grpSp>
      <p:grpSp>
        <p:nvGrpSpPr>
          <p:cNvPr id="45" name="Group 44">
            <a:extLst>
              <a:ext uri="{FF2B5EF4-FFF2-40B4-BE49-F238E27FC236}">
                <a16:creationId xmlns:a16="http://schemas.microsoft.com/office/drawing/2014/main" id="{660A7DFC-3451-9147-D888-A1800DFAD66A}"/>
              </a:ext>
            </a:extLst>
          </p:cNvPr>
          <p:cNvGrpSpPr/>
          <p:nvPr/>
        </p:nvGrpSpPr>
        <p:grpSpPr>
          <a:xfrm>
            <a:off x="5781366" y="3241007"/>
            <a:ext cx="374073" cy="379724"/>
            <a:chOff x="4765428" y="2790278"/>
            <a:chExt cx="374073" cy="379724"/>
          </a:xfrm>
        </p:grpSpPr>
        <p:sp>
          <p:nvSpPr>
            <p:cNvPr id="46" name="Oval 45">
              <a:extLst>
                <a:ext uri="{FF2B5EF4-FFF2-40B4-BE49-F238E27FC236}">
                  <a16:creationId xmlns:a16="http://schemas.microsoft.com/office/drawing/2014/main" id="{3DAE0515-9CDB-3861-B1BB-29E31602455B}"/>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47" name="TextBox 46">
              <a:extLst>
                <a:ext uri="{FF2B5EF4-FFF2-40B4-BE49-F238E27FC236}">
                  <a16:creationId xmlns:a16="http://schemas.microsoft.com/office/drawing/2014/main" id="{EA2FBBDC-7B5C-B070-B7CD-B0766DCA2396}"/>
                </a:ext>
              </a:extLst>
            </p:cNvPr>
            <p:cNvSpPr txBox="1"/>
            <p:nvPr/>
          </p:nvSpPr>
          <p:spPr>
            <a:xfrm>
              <a:off x="4798415" y="2800670"/>
              <a:ext cx="308098" cy="369332"/>
            </a:xfrm>
            <a:prstGeom prst="rect">
              <a:avLst/>
            </a:prstGeom>
            <a:noFill/>
          </p:spPr>
          <p:txBody>
            <a:bodyPr wrap="none" rtlCol="0">
              <a:spAutoFit/>
            </a:bodyPr>
            <a:lstStyle/>
            <a:p>
              <a:r>
                <a:rPr lang="en-US" altLang="zh-CN" dirty="0"/>
                <a:t>2</a:t>
              </a:r>
              <a:endParaRPr lang="en-US" dirty="0"/>
            </a:p>
          </p:txBody>
        </p:sp>
      </p:grpSp>
      <p:cxnSp>
        <p:nvCxnSpPr>
          <p:cNvPr id="48" name="Straight Arrow Connector 47">
            <a:extLst>
              <a:ext uri="{FF2B5EF4-FFF2-40B4-BE49-F238E27FC236}">
                <a16:creationId xmlns:a16="http://schemas.microsoft.com/office/drawing/2014/main" id="{9A597AD3-9216-BD02-FB25-869A229C2D91}"/>
              </a:ext>
            </a:extLst>
          </p:cNvPr>
          <p:cNvCxnSpPr>
            <a:cxnSpLocks/>
            <a:stCxn id="37" idx="6"/>
            <a:endCxn id="46" idx="2"/>
          </p:cNvCxnSpPr>
          <p:nvPr/>
        </p:nvCxnSpPr>
        <p:spPr>
          <a:xfrm flipV="1">
            <a:off x="5296868" y="3428044"/>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C45E204-61DE-D2AC-DA89-C31EC389546E}"/>
              </a:ext>
            </a:extLst>
          </p:cNvPr>
          <p:cNvCxnSpPr>
            <a:cxnSpLocks/>
          </p:cNvCxnSpPr>
          <p:nvPr/>
        </p:nvCxnSpPr>
        <p:spPr>
          <a:xfrm flipV="1">
            <a:off x="5296868" y="3509813"/>
            <a:ext cx="495842" cy="573577"/>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33D48839-70D2-5FA5-ADAB-4E3D7542EEC0}"/>
              </a:ext>
            </a:extLst>
          </p:cNvPr>
          <p:cNvCxnSpPr>
            <a:cxnSpLocks/>
          </p:cNvCxnSpPr>
          <p:nvPr/>
        </p:nvCxnSpPr>
        <p:spPr>
          <a:xfrm flipV="1">
            <a:off x="5300449" y="3582241"/>
            <a:ext cx="555636" cy="115084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67" name="Group 66">
            <a:extLst>
              <a:ext uri="{FF2B5EF4-FFF2-40B4-BE49-F238E27FC236}">
                <a16:creationId xmlns:a16="http://schemas.microsoft.com/office/drawing/2014/main" id="{331E3D6B-755D-E689-F3B4-9D7B4CB5F973}"/>
              </a:ext>
            </a:extLst>
          </p:cNvPr>
          <p:cNvGrpSpPr/>
          <p:nvPr/>
        </p:nvGrpSpPr>
        <p:grpSpPr>
          <a:xfrm>
            <a:off x="6893762" y="3239138"/>
            <a:ext cx="374073" cy="379724"/>
            <a:chOff x="4765428" y="2790278"/>
            <a:chExt cx="374073" cy="379724"/>
          </a:xfrm>
        </p:grpSpPr>
        <p:sp>
          <p:nvSpPr>
            <p:cNvPr id="68" name="Oval 67">
              <a:extLst>
                <a:ext uri="{FF2B5EF4-FFF2-40B4-BE49-F238E27FC236}">
                  <a16:creationId xmlns:a16="http://schemas.microsoft.com/office/drawing/2014/main" id="{53AC1728-01D0-2978-9AE5-F0E9F4BD1B04}"/>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69" name="TextBox 68">
              <a:extLst>
                <a:ext uri="{FF2B5EF4-FFF2-40B4-BE49-F238E27FC236}">
                  <a16:creationId xmlns:a16="http://schemas.microsoft.com/office/drawing/2014/main" id="{4B7DE29F-6709-62B1-A0E6-415F57C36C27}"/>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1</a:t>
              </a:r>
              <a:endParaRPr lang="en-US" dirty="0">
                <a:solidFill>
                  <a:srgbClr val="C00000"/>
                </a:solidFill>
              </a:endParaRPr>
            </a:p>
          </p:txBody>
        </p:sp>
      </p:grpSp>
      <p:grpSp>
        <p:nvGrpSpPr>
          <p:cNvPr id="70" name="Group 69">
            <a:extLst>
              <a:ext uri="{FF2B5EF4-FFF2-40B4-BE49-F238E27FC236}">
                <a16:creationId xmlns:a16="http://schemas.microsoft.com/office/drawing/2014/main" id="{87BC99D9-CAA5-BF19-8739-49BEFF2DB04E}"/>
              </a:ext>
            </a:extLst>
          </p:cNvPr>
          <p:cNvGrpSpPr/>
          <p:nvPr/>
        </p:nvGrpSpPr>
        <p:grpSpPr>
          <a:xfrm>
            <a:off x="7752333" y="3233487"/>
            <a:ext cx="374073" cy="379724"/>
            <a:chOff x="4765428" y="2790278"/>
            <a:chExt cx="374073" cy="379724"/>
          </a:xfrm>
        </p:grpSpPr>
        <p:sp>
          <p:nvSpPr>
            <p:cNvPr id="71" name="Oval 70">
              <a:extLst>
                <a:ext uri="{FF2B5EF4-FFF2-40B4-BE49-F238E27FC236}">
                  <a16:creationId xmlns:a16="http://schemas.microsoft.com/office/drawing/2014/main" id="{8D656838-C719-CB3B-7623-1E1964243AFF}"/>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72" name="TextBox 71">
              <a:extLst>
                <a:ext uri="{FF2B5EF4-FFF2-40B4-BE49-F238E27FC236}">
                  <a16:creationId xmlns:a16="http://schemas.microsoft.com/office/drawing/2014/main" id="{1BFC085C-EADB-3773-06A5-318C410C2542}"/>
                </a:ext>
              </a:extLst>
            </p:cNvPr>
            <p:cNvSpPr txBox="1"/>
            <p:nvPr/>
          </p:nvSpPr>
          <p:spPr>
            <a:xfrm>
              <a:off x="4798415" y="2800670"/>
              <a:ext cx="308098" cy="369332"/>
            </a:xfrm>
            <a:prstGeom prst="rect">
              <a:avLst/>
            </a:prstGeom>
            <a:noFill/>
          </p:spPr>
          <p:txBody>
            <a:bodyPr wrap="none" rtlCol="0">
              <a:spAutoFit/>
            </a:bodyPr>
            <a:lstStyle/>
            <a:p>
              <a:r>
                <a:rPr lang="en-US" altLang="zh-CN" dirty="0"/>
                <a:t>4</a:t>
              </a:r>
              <a:endParaRPr lang="en-US" dirty="0"/>
            </a:p>
          </p:txBody>
        </p:sp>
      </p:grpSp>
      <p:cxnSp>
        <p:nvCxnSpPr>
          <p:cNvPr id="73" name="Straight Arrow Connector 72">
            <a:extLst>
              <a:ext uri="{FF2B5EF4-FFF2-40B4-BE49-F238E27FC236}">
                <a16:creationId xmlns:a16="http://schemas.microsoft.com/office/drawing/2014/main" id="{E89B9AEF-C7D8-572F-028B-787E78E224DD}"/>
              </a:ext>
            </a:extLst>
          </p:cNvPr>
          <p:cNvCxnSpPr>
            <a:cxnSpLocks/>
            <a:stCxn id="68" idx="6"/>
            <a:endCxn id="71" idx="2"/>
          </p:cNvCxnSpPr>
          <p:nvPr/>
        </p:nvCxnSpPr>
        <p:spPr>
          <a:xfrm flipV="1">
            <a:off x="7267835" y="3420524"/>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81" name="Group 80">
            <a:extLst>
              <a:ext uri="{FF2B5EF4-FFF2-40B4-BE49-F238E27FC236}">
                <a16:creationId xmlns:a16="http://schemas.microsoft.com/office/drawing/2014/main" id="{86AA3E3B-BAA1-4D1F-61BB-A3756DA41CB5}"/>
              </a:ext>
            </a:extLst>
          </p:cNvPr>
          <p:cNvGrpSpPr/>
          <p:nvPr/>
        </p:nvGrpSpPr>
        <p:grpSpPr>
          <a:xfrm>
            <a:off x="8763580" y="3229664"/>
            <a:ext cx="374073" cy="379724"/>
            <a:chOff x="4765428" y="2790278"/>
            <a:chExt cx="374073" cy="379724"/>
          </a:xfrm>
        </p:grpSpPr>
        <p:sp>
          <p:nvSpPr>
            <p:cNvPr id="82" name="Oval 81">
              <a:extLst>
                <a:ext uri="{FF2B5EF4-FFF2-40B4-BE49-F238E27FC236}">
                  <a16:creationId xmlns:a16="http://schemas.microsoft.com/office/drawing/2014/main" id="{8116533E-7234-978A-14B4-FD9CCC129937}"/>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83" name="TextBox 82">
              <a:extLst>
                <a:ext uri="{FF2B5EF4-FFF2-40B4-BE49-F238E27FC236}">
                  <a16:creationId xmlns:a16="http://schemas.microsoft.com/office/drawing/2014/main" id="{BB5210EA-8322-4D64-5B46-8FC3C5E6B02E}"/>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0</a:t>
              </a:r>
              <a:endParaRPr lang="en-US" dirty="0">
                <a:solidFill>
                  <a:srgbClr val="C00000"/>
                </a:solidFill>
              </a:endParaRPr>
            </a:p>
          </p:txBody>
        </p:sp>
      </p:grpSp>
      <p:grpSp>
        <p:nvGrpSpPr>
          <p:cNvPr id="84" name="Group 83">
            <a:extLst>
              <a:ext uri="{FF2B5EF4-FFF2-40B4-BE49-F238E27FC236}">
                <a16:creationId xmlns:a16="http://schemas.microsoft.com/office/drawing/2014/main" id="{8AF7AFCC-D168-205B-DB64-E02A704102C2}"/>
              </a:ext>
            </a:extLst>
          </p:cNvPr>
          <p:cNvGrpSpPr/>
          <p:nvPr/>
        </p:nvGrpSpPr>
        <p:grpSpPr>
          <a:xfrm>
            <a:off x="8763580" y="3860611"/>
            <a:ext cx="374073" cy="379724"/>
            <a:chOff x="4765428" y="2790278"/>
            <a:chExt cx="374073" cy="379724"/>
          </a:xfrm>
        </p:grpSpPr>
        <p:sp>
          <p:nvSpPr>
            <p:cNvPr id="85" name="Oval 84">
              <a:extLst>
                <a:ext uri="{FF2B5EF4-FFF2-40B4-BE49-F238E27FC236}">
                  <a16:creationId xmlns:a16="http://schemas.microsoft.com/office/drawing/2014/main" id="{5D2971A1-3A99-BFBD-49FC-9B583D7BD653}"/>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86" name="TextBox 85">
              <a:extLst>
                <a:ext uri="{FF2B5EF4-FFF2-40B4-BE49-F238E27FC236}">
                  <a16:creationId xmlns:a16="http://schemas.microsoft.com/office/drawing/2014/main" id="{F608BD55-0C42-F7B9-47A7-0419EBDE2A96}"/>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3</a:t>
              </a:r>
              <a:endParaRPr lang="en-US" dirty="0">
                <a:solidFill>
                  <a:srgbClr val="C00000"/>
                </a:solidFill>
              </a:endParaRPr>
            </a:p>
          </p:txBody>
        </p:sp>
      </p:grpSp>
      <p:grpSp>
        <p:nvGrpSpPr>
          <p:cNvPr id="87" name="Group 86">
            <a:extLst>
              <a:ext uri="{FF2B5EF4-FFF2-40B4-BE49-F238E27FC236}">
                <a16:creationId xmlns:a16="http://schemas.microsoft.com/office/drawing/2014/main" id="{4BD2AEF1-2456-0402-61C0-4FB2AFEB40E6}"/>
              </a:ext>
            </a:extLst>
          </p:cNvPr>
          <p:cNvGrpSpPr/>
          <p:nvPr/>
        </p:nvGrpSpPr>
        <p:grpSpPr>
          <a:xfrm>
            <a:off x="8763579" y="4511915"/>
            <a:ext cx="374073" cy="379724"/>
            <a:chOff x="4765428" y="2790278"/>
            <a:chExt cx="374073" cy="379724"/>
          </a:xfrm>
        </p:grpSpPr>
        <p:sp>
          <p:nvSpPr>
            <p:cNvPr id="88" name="Oval 87">
              <a:extLst>
                <a:ext uri="{FF2B5EF4-FFF2-40B4-BE49-F238E27FC236}">
                  <a16:creationId xmlns:a16="http://schemas.microsoft.com/office/drawing/2014/main" id="{2C44BC87-83F1-404E-6647-B89717E0E4FA}"/>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89" name="TextBox 88">
              <a:extLst>
                <a:ext uri="{FF2B5EF4-FFF2-40B4-BE49-F238E27FC236}">
                  <a16:creationId xmlns:a16="http://schemas.microsoft.com/office/drawing/2014/main" id="{BB24A5DC-EABC-8CA2-82D7-7B1A9157EE44}"/>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4</a:t>
              </a:r>
              <a:endParaRPr lang="en-US" dirty="0">
                <a:solidFill>
                  <a:srgbClr val="C00000"/>
                </a:solidFill>
              </a:endParaRPr>
            </a:p>
          </p:txBody>
        </p:sp>
      </p:grpSp>
      <p:grpSp>
        <p:nvGrpSpPr>
          <p:cNvPr id="90" name="Group 89">
            <a:extLst>
              <a:ext uri="{FF2B5EF4-FFF2-40B4-BE49-F238E27FC236}">
                <a16:creationId xmlns:a16="http://schemas.microsoft.com/office/drawing/2014/main" id="{F0E8C2C4-33BB-1083-5E90-1B4F0D44CE00}"/>
              </a:ext>
            </a:extLst>
          </p:cNvPr>
          <p:cNvGrpSpPr/>
          <p:nvPr/>
        </p:nvGrpSpPr>
        <p:grpSpPr>
          <a:xfrm>
            <a:off x="9622151" y="3224013"/>
            <a:ext cx="374073" cy="379724"/>
            <a:chOff x="4765428" y="2790278"/>
            <a:chExt cx="374073" cy="379724"/>
          </a:xfrm>
        </p:grpSpPr>
        <p:sp>
          <p:nvSpPr>
            <p:cNvPr id="91" name="Oval 90">
              <a:extLst>
                <a:ext uri="{FF2B5EF4-FFF2-40B4-BE49-F238E27FC236}">
                  <a16:creationId xmlns:a16="http://schemas.microsoft.com/office/drawing/2014/main" id="{F4DCF28E-7F65-5450-23CD-8B55B8384050}"/>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92" name="TextBox 91">
              <a:extLst>
                <a:ext uri="{FF2B5EF4-FFF2-40B4-BE49-F238E27FC236}">
                  <a16:creationId xmlns:a16="http://schemas.microsoft.com/office/drawing/2014/main" id="{3A301EEF-B969-BBDE-151A-CE8DBF2CF930}"/>
                </a:ext>
              </a:extLst>
            </p:cNvPr>
            <p:cNvSpPr txBox="1"/>
            <p:nvPr/>
          </p:nvSpPr>
          <p:spPr>
            <a:xfrm>
              <a:off x="4798415" y="2800670"/>
              <a:ext cx="308098" cy="369332"/>
            </a:xfrm>
            <a:prstGeom prst="rect">
              <a:avLst/>
            </a:prstGeom>
            <a:noFill/>
          </p:spPr>
          <p:txBody>
            <a:bodyPr wrap="none" rtlCol="0">
              <a:spAutoFit/>
            </a:bodyPr>
            <a:lstStyle/>
            <a:p>
              <a:r>
                <a:rPr lang="en-US" dirty="0"/>
                <a:t>6</a:t>
              </a:r>
            </a:p>
          </p:txBody>
        </p:sp>
      </p:grpSp>
      <p:cxnSp>
        <p:nvCxnSpPr>
          <p:cNvPr id="93" name="Straight Arrow Connector 92">
            <a:extLst>
              <a:ext uri="{FF2B5EF4-FFF2-40B4-BE49-F238E27FC236}">
                <a16:creationId xmlns:a16="http://schemas.microsoft.com/office/drawing/2014/main" id="{1971362F-4F8B-62D4-2638-52E6D4AEEEFA}"/>
              </a:ext>
            </a:extLst>
          </p:cNvPr>
          <p:cNvCxnSpPr>
            <a:cxnSpLocks/>
            <a:stCxn id="82" idx="6"/>
            <a:endCxn id="91" idx="2"/>
          </p:cNvCxnSpPr>
          <p:nvPr/>
        </p:nvCxnSpPr>
        <p:spPr>
          <a:xfrm flipV="1">
            <a:off x="9137653" y="3411050"/>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EEEE38CF-2696-9E0C-AFDC-51A74CBD7DD0}"/>
              </a:ext>
            </a:extLst>
          </p:cNvPr>
          <p:cNvCxnSpPr>
            <a:cxnSpLocks/>
          </p:cNvCxnSpPr>
          <p:nvPr/>
        </p:nvCxnSpPr>
        <p:spPr>
          <a:xfrm flipV="1">
            <a:off x="9137653" y="3492819"/>
            <a:ext cx="495842" cy="573577"/>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671AEA23-9A29-C995-2568-4EA94BBB61FE}"/>
              </a:ext>
            </a:extLst>
          </p:cNvPr>
          <p:cNvCxnSpPr>
            <a:cxnSpLocks/>
          </p:cNvCxnSpPr>
          <p:nvPr/>
        </p:nvCxnSpPr>
        <p:spPr>
          <a:xfrm flipV="1">
            <a:off x="9141234" y="3565247"/>
            <a:ext cx="555636" cy="115084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5BCBDD23-0A3B-EB5F-B7A2-88647C915042}"/>
              </a:ext>
            </a:extLst>
          </p:cNvPr>
          <p:cNvCxnSpPr/>
          <p:nvPr/>
        </p:nvCxnSpPr>
        <p:spPr>
          <a:xfrm flipH="1" flipV="1">
            <a:off x="3207024" y="4226114"/>
            <a:ext cx="1011891" cy="1743332"/>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3125E57A-8230-B701-B0C9-184FB6BAC123}"/>
              </a:ext>
            </a:extLst>
          </p:cNvPr>
          <p:cNvCxnSpPr>
            <a:cxnSpLocks/>
          </p:cNvCxnSpPr>
          <p:nvPr/>
        </p:nvCxnSpPr>
        <p:spPr>
          <a:xfrm flipV="1">
            <a:off x="4330589" y="4220463"/>
            <a:ext cx="577022" cy="1748983"/>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3ACEDBB9-9596-D069-B819-48724F5AAF84}"/>
              </a:ext>
            </a:extLst>
          </p:cNvPr>
          <p:cNvCxnSpPr>
            <a:cxnSpLocks/>
          </p:cNvCxnSpPr>
          <p:nvPr/>
        </p:nvCxnSpPr>
        <p:spPr>
          <a:xfrm flipV="1">
            <a:off x="4497227" y="4119363"/>
            <a:ext cx="4157886" cy="1858870"/>
          </a:xfrm>
          <a:prstGeom prst="straightConnector1">
            <a:avLst/>
          </a:prstGeom>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536664A0-1C3B-4222-9F74-17D04ABE86B6}"/>
              </a:ext>
            </a:extLst>
          </p:cNvPr>
          <p:cNvSpPr txBox="1"/>
          <p:nvPr/>
        </p:nvSpPr>
        <p:spPr>
          <a:xfrm>
            <a:off x="2958432" y="5972981"/>
            <a:ext cx="5191101" cy="646331"/>
          </a:xfrm>
          <a:prstGeom prst="rect">
            <a:avLst/>
          </a:prstGeom>
          <a:noFill/>
        </p:spPr>
        <p:txBody>
          <a:bodyPr wrap="none" rtlCol="0">
            <a:spAutoFit/>
          </a:bodyPr>
          <a:lstStyle/>
          <a:p>
            <a:r>
              <a:rPr lang="en-US" dirty="0">
                <a:solidFill>
                  <a:srgbClr val="0070C0"/>
                </a:solidFill>
              </a:rPr>
              <a:t>Vertex 3’s feature vector is loaded 3 times to GPUs </a:t>
            </a:r>
          </a:p>
          <a:p>
            <a:r>
              <a:rPr lang="en-US" dirty="0">
                <a:solidFill>
                  <a:srgbClr val="0070C0"/>
                </a:solidFill>
              </a:rPr>
              <a:t>through slow PCIe!</a:t>
            </a:r>
          </a:p>
        </p:txBody>
      </p:sp>
      <p:pic>
        <p:nvPicPr>
          <p:cNvPr id="105" name="Graphic 104" descr="Warning outline">
            <a:extLst>
              <a:ext uri="{FF2B5EF4-FFF2-40B4-BE49-F238E27FC236}">
                <a16:creationId xmlns:a16="http://schemas.microsoft.com/office/drawing/2014/main" id="{3F36024E-F487-5766-B81F-045ECDBC27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3537" y="5978419"/>
            <a:ext cx="484886" cy="484886"/>
          </a:xfrm>
          <a:prstGeom prst="rect">
            <a:avLst/>
          </a:prstGeom>
        </p:spPr>
      </p:pic>
      <p:sp>
        <p:nvSpPr>
          <p:cNvPr id="106" name="TextBox 105">
            <a:extLst>
              <a:ext uri="{FF2B5EF4-FFF2-40B4-BE49-F238E27FC236}">
                <a16:creationId xmlns:a16="http://schemas.microsoft.com/office/drawing/2014/main" id="{90C0A280-A59B-96AC-B8E4-860187627254}"/>
              </a:ext>
            </a:extLst>
          </p:cNvPr>
          <p:cNvSpPr txBox="1"/>
          <p:nvPr/>
        </p:nvSpPr>
        <p:spPr>
          <a:xfrm>
            <a:off x="8868806" y="6009024"/>
            <a:ext cx="2111475" cy="461665"/>
          </a:xfrm>
          <a:prstGeom prst="rect">
            <a:avLst/>
          </a:prstGeom>
          <a:noFill/>
        </p:spPr>
        <p:txBody>
          <a:bodyPr wrap="none" rtlCol="0">
            <a:spAutoFit/>
          </a:bodyPr>
          <a:lstStyle/>
          <a:p>
            <a:r>
              <a:rPr lang="en-US" sz="2400" dirty="0">
                <a:solidFill>
                  <a:srgbClr val="C00000"/>
                </a:solidFill>
              </a:rPr>
              <a:t>Redundant IO!</a:t>
            </a:r>
          </a:p>
        </p:txBody>
      </p:sp>
      <p:sp>
        <p:nvSpPr>
          <p:cNvPr id="4" name="Slide Number Placeholder 3">
            <a:extLst>
              <a:ext uri="{FF2B5EF4-FFF2-40B4-BE49-F238E27FC236}">
                <a16:creationId xmlns:a16="http://schemas.microsoft.com/office/drawing/2014/main" id="{2A1A9781-44DD-C040-B79F-4BD78F412712}"/>
              </a:ext>
            </a:extLst>
          </p:cNvPr>
          <p:cNvSpPr>
            <a:spLocks noGrp="1"/>
          </p:cNvSpPr>
          <p:nvPr>
            <p:ph type="sldNum" sz="quarter" idx="12"/>
          </p:nvPr>
        </p:nvSpPr>
        <p:spPr/>
        <p:txBody>
          <a:bodyPr/>
          <a:lstStyle/>
          <a:p>
            <a:fld id="{7B8E230A-344C-314A-99D7-8592764412A6}" type="slidenum">
              <a:rPr lang="en-US" smtClean="0"/>
              <a:t>90</a:t>
            </a:fld>
            <a:endParaRPr lang="en-US"/>
          </a:p>
        </p:txBody>
      </p:sp>
    </p:spTree>
    <p:extLst>
      <p:ext uri="{BB962C8B-B14F-4D97-AF65-F5344CB8AC3E}">
        <p14:creationId xmlns:p14="http://schemas.microsoft.com/office/powerpoint/2010/main" val="391508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EF3C-A562-6A0F-7ECB-9E38613FCDAF}"/>
              </a:ext>
            </a:extLst>
          </p:cNvPr>
          <p:cNvSpPr>
            <a:spLocks noGrp="1"/>
          </p:cNvSpPr>
          <p:nvPr>
            <p:ph type="title"/>
          </p:nvPr>
        </p:nvSpPr>
        <p:spPr/>
        <p:txBody>
          <a:bodyPr/>
          <a:lstStyle/>
          <a:p>
            <a:r>
              <a:rPr lang="en-US" dirty="0"/>
              <a:t>Redundant IO/Data Reuse</a:t>
            </a:r>
          </a:p>
        </p:txBody>
      </p:sp>
      <p:sp>
        <p:nvSpPr>
          <p:cNvPr id="3" name="Content Placeholder 2">
            <a:extLst>
              <a:ext uri="{FF2B5EF4-FFF2-40B4-BE49-F238E27FC236}">
                <a16:creationId xmlns:a16="http://schemas.microsoft.com/office/drawing/2014/main" id="{62DD8639-7FD1-4098-9328-13670F8600B4}"/>
              </a:ext>
            </a:extLst>
          </p:cNvPr>
          <p:cNvSpPr>
            <a:spLocks noGrp="1"/>
          </p:cNvSpPr>
          <p:nvPr>
            <p:ph idx="1"/>
          </p:nvPr>
        </p:nvSpPr>
        <p:spPr>
          <a:xfrm>
            <a:off x="838200" y="1825625"/>
            <a:ext cx="10515600" cy="595064"/>
          </a:xfrm>
        </p:spPr>
        <p:txBody>
          <a:bodyPr/>
          <a:lstStyle/>
          <a:p>
            <a:pPr>
              <a:buFont typeface="Wingdings" pitchFamily="2" charset="2"/>
              <a:buChar char="ü"/>
            </a:pPr>
            <a:r>
              <a:rPr lang="en-US" dirty="0"/>
              <a:t> Inter-GPU Communication</a:t>
            </a:r>
          </a:p>
        </p:txBody>
      </p:sp>
      <p:sp>
        <p:nvSpPr>
          <p:cNvPr id="63" name="Slide Number Placeholder 62">
            <a:extLst>
              <a:ext uri="{FF2B5EF4-FFF2-40B4-BE49-F238E27FC236}">
                <a16:creationId xmlns:a16="http://schemas.microsoft.com/office/drawing/2014/main" id="{24B60687-C869-3060-C9BC-FAFBBCE1597A}"/>
              </a:ext>
            </a:extLst>
          </p:cNvPr>
          <p:cNvSpPr>
            <a:spLocks noGrp="1"/>
          </p:cNvSpPr>
          <p:nvPr>
            <p:ph type="sldNum" sz="quarter" idx="12"/>
          </p:nvPr>
        </p:nvSpPr>
        <p:spPr/>
        <p:txBody>
          <a:bodyPr/>
          <a:lstStyle/>
          <a:p>
            <a:fld id="{7B8E230A-344C-314A-99D7-8592764412A6}" type="slidenum">
              <a:rPr lang="en-US" smtClean="0"/>
              <a:t>91</a:t>
            </a:fld>
            <a:endParaRPr lang="en-US"/>
          </a:p>
        </p:txBody>
      </p:sp>
      <p:sp>
        <p:nvSpPr>
          <p:cNvPr id="65" name="TextBox 64">
            <a:extLst>
              <a:ext uri="{FF2B5EF4-FFF2-40B4-BE49-F238E27FC236}">
                <a16:creationId xmlns:a16="http://schemas.microsoft.com/office/drawing/2014/main" id="{23792F88-44DB-DA4B-0DD2-E51B11D6DB71}"/>
              </a:ext>
            </a:extLst>
          </p:cNvPr>
          <p:cNvSpPr txBox="1"/>
          <p:nvPr/>
        </p:nvSpPr>
        <p:spPr>
          <a:xfrm>
            <a:off x="704327" y="4247255"/>
            <a:ext cx="962699" cy="369332"/>
          </a:xfrm>
          <a:prstGeom prst="rect">
            <a:avLst/>
          </a:prstGeom>
          <a:noFill/>
        </p:spPr>
        <p:txBody>
          <a:bodyPr wrap="none" rtlCol="0">
            <a:spAutoFit/>
          </a:bodyPr>
          <a:lstStyle/>
          <a:p>
            <a:r>
              <a:rPr lang="en-US" b="1" dirty="0"/>
              <a:t>Batch 0</a:t>
            </a:r>
          </a:p>
        </p:txBody>
      </p:sp>
      <p:sp>
        <p:nvSpPr>
          <p:cNvPr id="66" name="TextBox 65">
            <a:extLst>
              <a:ext uri="{FF2B5EF4-FFF2-40B4-BE49-F238E27FC236}">
                <a16:creationId xmlns:a16="http://schemas.microsoft.com/office/drawing/2014/main" id="{1CBC879F-4C42-04A0-377A-3E77D9C3B657}"/>
              </a:ext>
            </a:extLst>
          </p:cNvPr>
          <p:cNvSpPr txBox="1"/>
          <p:nvPr/>
        </p:nvSpPr>
        <p:spPr>
          <a:xfrm>
            <a:off x="2240620" y="2478315"/>
            <a:ext cx="819455" cy="369332"/>
          </a:xfrm>
          <a:prstGeom prst="rect">
            <a:avLst/>
          </a:prstGeom>
          <a:noFill/>
        </p:spPr>
        <p:txBody>
          <a:bodyPr wrap="none" rtlCol="0">
            <a:spAutoFit/>
          </a:bodyPr>
          <a:lstStyle/>
          <a:p>
            <a:r>
              <a:rPr lang="en-US" b="1" dirty="0"/>
              <a:t>GPU 0</a:t>
            </a:r>
          </a:p>
        </p:txBody>
      </p:sp>
      <p:sp>
        <p:nvSpPr>
          <p:cNvPr id="67" name="TextBox 66">
            <a:extLst>
              <a:ext uri="{FF2B5EF4-FFF2-40B4-BE49-F238E27FC236}">
                <a16:creationId xmlns:a16="http://schemas.microsoft.com/office/drawing/2014/main" id="{C059056C-D370-453B-32B9-0B66C986D569}"/>
              </a:ext>
            </a:extLst>
          </p:cNvPr>
          <p:cNvSpPr txBox="1"/>
          <p:nvPr/>
        </p:nvSpPr>
        <p:spPr>
          <a:xfrm>
            <a:off x="4334636" y="2477057"/>
            <a:ext cx="819455" cy="369332"/>
          </a:xfrm>
          <a:prstGeom prst="rect">
            <a:avLst/>
          </a:prstGeom>
          <a:noFill/>
        </p:spPr>
        <p:txBody>
          <a:bodyPr wrap="none" rtlCol="0">
            <a:spAutoFit/>
          </a:bodyPr>
          <a:lstStyle/>
          <a:p>
            <a:r>
              <a:rPr lang="en-US" b="1" dirty="0"/>
              <a:t>GPU 1</a:t>
            </a:r>
          </a:p>
        </p:txBody>
      </p:sp>
      <p:sp>
        <p:nvSpPr>
          <p:cNvPr id="70" name="TextBox 69">
            <a:extLst>
              <a:ext uri="{FF2B5EF4-FFF2-40B4-BE49-F238E27FC236}">
                <a16:creationId xmlns:a16="http://schemas.microsoft.com/office/drawing/2014/main" id="{2293C5B9-DEF5-6CC6-C4E4-594C26CFCB0D}"/>
              </a:ext>
            </a:extLst>
          </p:cNvPr>
          <p:cNvSpPr txBox="1"/>
          <p:nvPr/>
        </p:nvSpPr>
        <p:spPr>
          <a:xfrm>
            <a:off x="6286010" y="2480642"/>
            <a:ext cx="819455" cy="369332"/>
          </a:xfrm>
          <a:prstGeom prst="rect">
            <a:avLst/>
          </a:prstGeom>
          <a:noFill/>
        </p:spPr>
        <p:txBody>
          <a:bodyPr wrap="none" rtlCol="0">
            <a:spAutoFit/>
          </a:bodyPr>
          <a:lstStyle/>
          <a:p>
            <a:r>
              <a:rPr lang="en-US" b="1" dirty="0"/>
              <a:t>GPU 2</a:t>
            </a:r>
          </a:p>
        </p:txBody>
      </p:sp>
      <p:sp>
        <p:nvSpPr>
          <p:cNvPr id="78" name="TextBox 77">
            <a:extLst>
              <a:ext uri="{FF2B5EF4-FFF2-40B4-BE49-F238E27FC236}">
                <a16:creationId xmlns:a16="http://schemas.microsoft.com/office/drawing/2014/main" id="{1EF0B292-6975-95B9-7CF3-67BE00DD00B4}"/>
              </a:ext>
            </a:extLst>
          </p:cNvPr>
          <p:cNvSpPr txBox="1"/>
          <p:nvPr/>
        </p:nvSpPr>
        <p:spPr>
          <a:xfrm>
            <a:off x="8129318" y="2477057"/>
            <a:ext cx="819455" cy="369332"/>
          </a:xfrm>
          <a:prstGeom prst="rect">
            <a:avLst/>
          </a:prstGeom>
          <a:noFill/>
        </p:spPr>
        <p:txBody>
          <a:bodyPr wrap="none" rtlCol="0">
            <a:spAutoFit/>
          </a:bodyPr>
          <a:lstStyle/>
          <a:p>
            <a:r>
              <a:rPr lang="en-US" b="1" dirty="0"/>
              <a:t>GPU 3</a:t>
            </a:r>
          </a:p>
        </p:txBody>
      </p:sp>
      <p:cxnSp>
        <p:nvCxnSpPr>
          <p:cNvPr id="88" name="Straight Arrow Connector 87">
            <a:extLst>
              <a:ext uri="{FF2B5EF4-FFF2-40B4-BE49-F238E27FC236}">
                <a16:creationId xmlns:a16="http://schemas.microsoft.com/office/drawing/2014/main" id="{34C31452-E018-F768-45CE-A8650A22BFEE}"/>
              </a:ext>
            </a:extLst>
          </p:cNvPr>
          <p:cNvCxnSpPr>
            <a:cxnSpLocks/>
          </p:cNvCxnSpPr>
          <p:nvPr/>
        </p:nvCxnSpPr>
        <p:spPr>
          <a:xfrm>
            <a:off x="1828803" y="2477057"/>
            <a:ext cx="0" cy="3996175"/>
          </a:xfrm>
          <a:prstGeom prst="straightConnector1">
            <a:avLst/>
          </a:prstGeom>
          <a:ln w="38100">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92" name="Rounded Rectangle 91">
            <a:extLst>
              <a:ext uri="{FF2B5EF4-FFF2-40B4-BE49-F238E27FC236}">
                <a16:creationId xmlns:a16="http://schemas.microsoft.com/office/drawing/2014/main" id="{A32ABAB8-EC52-0FC7-DC35-CB7127723E38}"/>
              </a:ext>
            </a:extLst>
          </p:cNvPr>
          <p:cNvSpPr/>
          <p:nvPr/>
        </p:nvSpPr>
        <p:spPr>
          <a:xfrm>
            <a:off x="2018120" y="2885792"/>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FE629F08-358F-9E06-4325-1A581224C0A2}"/>
              </a:ext>
            </a:extLst>
          </p:cNvPr>
          <p:cNvSpPr txBox="1"/>
          <p:nvPr/>
        </p:nvSpPr>
        <p:spPr>
          <a:xfrm>
            <a:off x="2291872" y="2931975"/>
            <a:ext cx="665567" cy="461665"/>
          </a:xfrm>
          <a:prstGeom prst="rect">
            <a:avLst/>
          </a:prstGeom>
          <a:noFill/>
        </p:spPr>
        <p:txBody>
          <a:bodyPr wrap="none" rtlCol="0">
            <a:spAutoFit/>
          </a:bodyPr>
          <a:lstStyle/>
          <a:p>
            <a:r>
              <a:rPr lang="en-US" sz="2400" dirty="0">
                <a:solidFill>
                  <a:srgbClr val="C00000"/>
                </a:solidFill>
              </a:rPr>
              <a:t>0, 1</a:t>
            </a:r>
          </a:p>
        </p:txBody>
      </p:sp>
      <p:sp>
        <p:nvSpPr>
          <p:cNvPr id="94" name="Rounded Rectangle 93">
            <a:extLst>
              <a:ext uri="{FF2B5EF4-FFF2-40B4-BE49-F238E27FC236}">
                <a16:creationId xmlns:a16="http://schemas.microsoft.com/office/drawing/2014/main" id="{1D9071D4-442E-84DD-2A00-5424198426B7}"/>
              </a:ext>
            </a:extLst>
          </p:cNvPr>
          <p:cNvSpPr/>
          <p:nvPr/>
        </p:nvSpPr>
        <p:spPr>
          <a:xfrm>
            <a:off x="4048524" y="2885792"/>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9195FA67-8C94-4E1F-5F30-70BBA5EFF616}"/>
              </a:ext>
            </a:extLst>
          </p:cNvPr>
          <p:cNvSpPr txBox="1"/>
          <p:nvPr/>
        </p:nvSpPr>
        <p:spPr>
          <a:xfrm>
            <a:off x="4333955" y="2933825"/>
            <a:ext cx="665567" cy="461665"/>
          </a:xfrm>
          <a:prstGeom prst="rect">
            <a:avLst/>
          </a:prstGeom>
          <a:noFill/>
        </p:spPr>
        <p:txBody>
          <a:bodyPr wrap="none" rtlCol="0">
            <a:spAutoFit/>
          </a:bodyPr>
          <a:lstStyle/>
          <a:p>
            <a:r>
              <a:rPr lang="en-US" sz="2400" dirty="0">
                <a:solidFill>
                  <a:srgbClr val="C00000"/>
                </a:solidFill>
              </a:rPr>
              <a:t>2, 3</a:t>
            </a:r>
          </a:p>
        </p:txBody>
      </p:sp>
      <p:sp>
        <p:nvSpPr>
          <p:cNvPr id="97" name="Rounded Rectangle 96">
            <a:extLst>
              <a:ext uri="{FF2B5EF4-FFF2-40B4-BE49-F238E27FC236}">
                <a16:creationId xmlns:a16="http://schemas.microsoft.com/office/drawing/2014/main" id="{D51CBA70-04C5-2DEC-1451-F9873D2B2415}"/>
              </a:ext>
            </a:extLst>
          </p:cNvPr>
          <p:cNvSpPr/>
          <p:nvPr/>
        </p:nvSpPr>
        <p:spPr>
          <a:xfrm>
            <a:off x="6044435" y="2885792"/>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98368B51-7C24-C39E-F04B-61441DD916F5}"/>
              </a:ext>
            </a:extLst>
          </p:cNvPr>
          <p:cNvSpPr txBox="1"/>
          <p:nvPr/>
        </p:nvSpPr>
        <p:spPr>
          <a:xfrm>
            <a:off x="6439080" y="2940940"/>
            <a:ext cx="349776" cy="461665"/>
          </a:xfrm>
          <a:prstGeom prst="rect">
            <a:avLst/>
          </a:prstGeom>
          <a:noFill/>
        </p:spPr>
        <p:txBody>
          <a:bodyPr wrap="none" rtlCol="0">
            <a:spAutoFit/>
          </a:bodyPr>
          <a:lstStyle/>
          <a:p>
            <a:r>
              <a:rPr lang="en-US" sz="2400" dirty="0">
                <a:solidFill>
                  <a:srgbClr val="C00000"/>
                </a:solidFill>
              </a:rPr>
              <a:t>4</a:t>
            </a:r>
          </a:p>
        </p:txBody>
      </p:sp>
      <p:sp>
        <p:nvSpPr>
          <p:cNvPr id="99" name="Rounded Rectangle 98">
            <a:extLst>
              <a:ext uri="{FF2B5EF4-FFF2-40B4-BE49-F238E27FC236}">
                <a16:creationId xmlns:a16="http://schemas.microsoft.com/office/drawing/2014/main" id="{6C62D3D9-9073-576C-4D16-C8D38AA36CE8}"/>
              </a:ext>
            </a:extLst>
          </p:cNvPr>
          <p:cNvSpPr/>
          <p:nvPr/>
        </p:nvSpPr>
        <p:spPr>
          <a:xfrm>
            <a:off x="7915760" y="2888724"/>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29104274-BD02-8322-0CBB-6CBBF9B2C95E}"/>
              </a:ext>
            </a:extLst>
          </p:cNvPr>
          <p:cNvSpPr txBox="1"/>
          <p:nvPr/>
        </p:nvSpPr>
        <p:spPr>
          <a:xfrm>
            <a:off x="8322821" y="2953818"/>
            <a:ext cx="349776" cy="461665"/>
          </a:xfrm>
          <a:prstGeom prst="rect">
            <a:avLst/>
          </a:prstGeom>
          <a:noFill/>
        </p:spPr>
        <p:txBody>
          <a:bodyPr wrap="none" rtlCol="0">
            <a:spAutoFit/>
          </a:bodyPr>
          <a:lstStyle/>
          <a:p>
            <a:r>
              <a:rPr lang="en-US" sz="2400" dirty="0">
                <a:solidFill>
                  <a:srgbClr val="C00000"/>
                </a:solidFill>
              </a:rPr>
              <a:t>7</a:t>
            </a:r>
          </a:p>
        </p:txBody>
      </p:sp>
      <p:sp>
        <p:nvSpPr>
          <p:cNvPr id="106" name="Rounded Rectangle 105">
            <a:extLst>
              <a:ext uri="{FF2B5EF4-FFF2-40B4-BE49-F238E27FC236}">
                <a16:creationId xmlns:a16="http://schemas.microsoft.com/office/drawing/2014/main" id="{4264D492-F32B-DE5E-3C23-47D1ED296718}"/>
              </a:ext>
            </a:extLst>
          </p:cNvPr>
          <p:cNvSpPr/>
          <p:nvPr/>
        </p:nvSpPr>
        <p:spPr>
          <a:xfrm>
            <a:off x="2004649" y="3914224"/>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3A0074F3-2E80-3CEF-98EF-7871BEA886F0}"/>
              </a:ext>
            </a:extLst>
          </p:cNvPr>
          <p:cNvSpPr txBox="1"/>
          <p:nvPr/>
        </p:nvSpPr>
        <p:spPr>
          <a:xfrm>
            <a:off x="2126718" y="3978979"/>
            <a:ext cx="981359" cy="461665"/>
          </a:xfrm>
          <a:prstGeom prst="rect">
            <a:avLst/>
          </a:prstGeom>
          <a:noFill/>
        </p:spPr>
        <p:txBody>
          <a:bodyPr wrap="none" rtlCol="0">
            <a:spAutoFit/>
          </a:bodyPr>
          <a:lstStyle/>
          <a:p>
            <a:r>
              <a:rPr lang="en-US" sz="2400" dirty="0">
                <a:solidFill>
                  <a:srgbClr val="C00000"/>
                </a:solidFill>
              </a:rPr>
              <a:t>1, 3, 4</a:t>
            </a:r>
          </a:p>
        </p:txBody>
      </p:sp>
      <p:sp>
        <p:nvSpPr>
          <p:cNvPr id="109" name="Rounded Rectangle 108">
            <a:extLst>
              <a:ext uri="{FF2B5EF4-FFF2-40B4-BE49-F238E27FC236}">
                <a16:creationId xmlns:a16="http://schemas.microsoft.com/office/drawing/2014/main" id="{D4AE0EF0-7585-F767-72E7-201118D6AEE4}"/>
              </a:ext>
            </a:extLst>
          </p:cNvPr>
          <p:cNvSpPr/>
          <p:nvPr/>
        </p:nvSpPr>
        <p:spPr>
          <a:xfrm>
            <a:off x="4050572" y="3909817"/>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4E2B3D7-7B54-8D5C-8AD3-F0715AF2A34D}"/>
              </a:ext>
            </a:extLst>
          </p:cNvPr>
          <p:cNvSpPr txBox="1"/>
          <p:nvPr/>
        </p:nvSpPr>
        <p:spPr>
          <a:xfrm>
            <a:off x="4199077" y="3962785"/>
            <a:ext cx="981359" cy="461665"/>
          </a:xfrm>
          <a:prstGeom prst="rect">
            <a:avLst/>
          </a:prstGeom>
          <a:noFill/>
        </p:spPr>
        <p:txBody>
          <a:bodyPr wrap="none" rtlCol="0">
            <a:spAutoFit/>
          </a:bodyPr>
          <a:lstStyle/>
          <a:p>
            <a:r>
              <a:rPr lang="en-US" sz="2400" dirty="0">
                <a:solidFill>
                  <a:srgbClr val="C00000"/>
                </a:solidFill>
              </a:rPr>
              <a:t>0, 3, 7</a:t>
            </a:r>
          </a:p>
        </p:txBody>
      </p:sp>
      <p:sp>
        <p:nvSpPr>
          <p:cNvPr id="111" name="Rounded Rectangle 110">
            <a:extLst>
              <a:ext uri="{FF2B5EF4-FFF2-40B4-BE49-F238E27FC236}">
                <a16:creationId xmlns:a16="http://schemas.microsoft.com/office/drawing/2014/main" id="{3A880884-580C-BBF7-7450-458126B61C8F}"/>
              </a:ext>
            </a:extLst>
          </p:cNvPr>
          <p:cNvSpPr/>
          <p:nvPr/>
        </p:nvSpPr>
        <p:spPr>
          <a:xfrm>
            <a:off x="6044435" y="3906115"/>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6D0432F6-2394-C250-9349-C3F830DAC7D4}"/>
              </a:ext>
            </a:extLst>
          </p:cNvPr>
          <p:cNvSpPr txBox="1"/>
          <p:nvPr/>
        </p:nvSpPr>
        <p:spPr>
          <a:xfrm>
            <a:off x="6483448" y="3970256"/>
            <a:ext cx="349776" cy="461665"/>
          </a:xfrm>
          <a:prstGeom prst="rect">
            <a:avLst/>
          </a:prstGeom>
          <a:noFill/>
        </p:spPr>
        <p:txBody>
          <a:bodyPr wrap="none" rtlCol="0">
            <a:spAutoFit/>
          </a:bodyPr>
          <a:lstStyle/>
          <a:p>
            <a:r>
              <a:rPr lang="en-US" sz="2400" dirty="0">
                <a:solidFill>
                  <a:srgbClr val="C00000"/>
                </a:solidFill>
              </a:rPr>
              <a:t>1</a:t>
            </a:r>
          </a:p>
        </p:txBody>
      </p:sp>
      <p:sp>
        <p:nvSpPr>
          <p:cNvPr id="113" name="Rounded Rectangle 112">
            <a:extLst>
              <a:ext uri="{FF2B5EF4-FFF2-40B4-BE49-F238E27FC236}">
                <a16:creationId xmlns:a16="http://schemas.microsoft.com/office/drawing/2014/main" id="{F54C8473-166B-AB4A-E66D-9470456CF673}"/>
              </a:ext>
            </a:extLst>
          </p:cNvPr>
          <p:cNvSpPr/>
          <p:nvPr/>
        </p:nvSpPr>
        <p:spPr>
          <a:xfrm>
            <a:off x="7915760" y="3906115"/>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B72D6620-5578-A754-1FDD-43F7664E43B8}"/>
              </a:ext>
            </a:extLst>
          </p:cNvPr>
          <p:cNvSpPr txBox="1"/>
          <p:nvPr/>
        </p:nvSpPr>
        <p:spPr>
          <a:xfrm>
            <a:off x="8056228" y="3962785"/>
            <a:ext cx="981359" cy="461665"/>
          </a:xfrm>
          <a:prstGeom prst="rect">
            <a:avLst/>
          </a:prstGeom>
          <a:noFill/>
        </p:spPr>
        <p:txBody>
          <a:bodyPr wrap="none" rtlCol="0">
            <a:spAutoFit/>
          </a:bodyPr>
          <a:lstStyle/>
          <a:p>
            <a:r>
              <a:rPr lang="en-US" sz="2400" dirty="0">
                <a:solidFill>
                  <a:srgbClr val="C00000"/>
                </a:solidFill>
              </a:rPr>
              <a:t>0, 3, 4</a:t>
            </a:r>
          </a:p>
        </p:txBody>
      </p:sp>
      <p:cxnSp>
        <p:nvCxnSpPr>
          <p:cNvPr id="115" name="Straight Arrow Connector 114">
            <a:extLst>
              <a:ext uri="{FF2B5EF4-FFF2-40B4-BE49-F238E27FC236}">
                <a16:creationId xmlns:a16="http://schemas.microsoft.com/office/drawing/2014/main" id="{2E012A04-54EF-D242-F2AD-BEA3B8588CD9}"/>
              </a:ext>
            </a:extLst>
          </p:cNvPr>
          <p:cNvCxnSpPr>
            <a:cxnSpLocks/>
            <a:stCxn id="92" idx="2"/>
            <a:endCxn id="109" idx="0"/>
          </p:cNvCxnSpPr>
          <p:nvPr/>
        </p:nvCxnSpPr>
        <p:spPr>
          <a:xfrm>
            <a:off x="2634443" y="3429000"/>
            <a:ext cx="2032452" cy="480817"/>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71227852-A4B7-927B-A8F9-33DD541E0594}"/>
              </a:ext>
            </a:extLst>
          </p:cNvPr>
          <p:cNvCxnSpPr>
            <a:cxnSpLocks/>
          </p:cNvCxnSpPr>
          <p:nvPr/>
        </p:nvCxnSpPr>
        <p:spPr>
          <a:xfrm flipH="1">
            <a:off x="2670395" y="3455629"/>
            <a:ext cx="6022" cy="473886"/>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609176A0-B929-B849-9601-66147FF40E6C}"/>
              </a:ext>
            </a:extLst>
          </p:cNvPr>
          <p:cNvCxnSpPr>
            <a:cxnSpLocks/>
          </p:cNvCxnSpPr>
          <p:nvPr/>
        </p:nvCxnSpPr>
        <p:spPr>
          <a:xfrm>
            <a:off x="2912543" y="3419839"/>
            <a:ext cx="3747146" cy="473817"/>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7D86168D-C5DA-B578-FAF8-94DCAC57DDDB}"/>
              </a:ext>
            </a:extLst>
          </p:cNvPr>
          <p:cNvCxnSpPr>
            <a:cxnSpLocks/>
          </p:cNvCxnSpPr>
          <p:nvPr/>
        </p:nvCxnSpPr>
        <p:spPr>
          <a:xfrm>
            <a:off x="3237294" y="3408250"/>
            <a:ext cx="5198640" cy="511801"/>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FB377D0E-54C0-EE10-F67C-4CD36D434F1A}"/>
              </a:ext>
            </a:extLst>
          </p:cNvPr>
          <p:cNvCxnSpPr>
            <a:cxnSpLocks/>
            <a:stCxn id="94" idx="2"/>
          </p:cNvCxnSpPr>
          <p:nvPr/>
        </p:nvCxnSpPr>
        <p:spPr>
          <a:xfrm flipH="1">
            <a:off x="2787329" y="3429000"/>
            <a:ext cx="1877518" cy="500515"/>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9F35999D-836D-062E-9174-ED0BB65E3A0C}"/>
              </a:ext>
            </a:extLst>
          </p:cNvPr>
          <p:cNvCxnSpPr>
            <a:cxnSpLocks/>
          </p:cNvCxnSpPr>
          <p:nvPr/>
        </p:nvCxnSpPr>
        <p:spPr>
          <a:xfrm>
            <a:off x="4664847" y="3415483"/>
            <a:ext cx="0" cy="493784"/>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1" name="Straight Arrow Connector 120">
            <a:extLst>
              <a:ext uri="{FF2B5EF4-FFF2-40B4-BE49-F238E27FC236}">
                <a16:creationId xmlns:a16="http://schemas.microsoft.com/office/drawing/2014/main" id="{B4A2D007-4E39-9CB2-B4FF-BFC2BF07ED21}"/>
              </a:ext>
            </a:extLst>
          </p:cNvPr>
          <p:cNvCxnSpPr>
            <a:cxnSpLocks/>
            <a:stCxn id="94" idx="2"/>
            <a:endCxn id="113" idx="0"/>
          </p:cNvCxnSpPr>
          <p:nvPr/>
        </p:nvCxnSpPr>
        <p:spPr>
          <a:xfrm>
            <a:off x="4664847" y="3429000"/>
            <a:ext cx="3867236" cy="477115"/>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A67A0C2C-6FDD-A855-8556-BF2F44C7111F}"/>
              </a:ext>
            </a:extLst>
          </p:cNvPr>
          <p:cNvCxnSpPr>
            <a:cxnSpLocks/>
          </p:cNvCxnSpPr>
          <p:nvPr/>
        </p:nvCxnSpPr>
        <p:spPr>
          <a:xfrm flipH="1">
            <a:off x="3147693" y="3447548"/>
            <a:ext cx="3471527" cy="474583"/>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3" name="Straight Arrow Connector 122">
            <a:extLst>
              <a:ext uri="{FF2B5EF4-FFF2-40B4-BE49-F238E27FC236}">
                <a16:creationId xmlns:a16="http://schemas.microsoft.com/office/drawing/2014/main" id="{FFF9FEEE-0BD1-0FE0-8A94-6FE687DC654C}"/>
              </a:ext>
            </a:extLst>
          </p:cNvPr>
          <p:cNvCxnSpPr>
            <a:cxnSpLocks/>
            <a:endCxn id="113" idx="0"/>
          </p:cNvCxnSpPr>
          <p:nvPr/>
        </p:nvCxnSpPr>
        <p:spPr>
          <a:xfrm>
            <a:off x="6737201" y="3465064"/>
            <a:ext cx="1794882" cy="441051"/>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24" name="Straight Arrow Connector 123">
            <a:extLst>
              <a:ext uri="{FF2B5EF4-FFF2-40B4-BE49-F238E27FC236}">
                <a16:creationId xmlns:a16="http://schemas.microsoft.com/office/drawing/2014/main" id="{3A307894-C062-C023-7617-798779DB470F}"/>
              </a:ext>
            </a:extLst>
          </p:cNvPr>
          <p:cNvCxnSpPr>
            <a:cxnSpLocks/>
            <a:endCxn id="109" idx="0"/>
          </p:cNvCxnSpPr>
          <p:nvPr/>
        </p:nvCxnSpPr>
        <p:spPr>
          <a:xfrm flipH="1">
            <a:off x="4666895" y="3456346"/>
            <a:ext cx="3842368" cy="453471"/>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grpSp>
        <p:nvGrpSpPr>
          <p:cNvPr id="145" name="Group 144">
            <a:extLst>
              <a:ext uri="{FF2B5EF4-FFF2-40B4-BE49-F238E27FC236}">
                <a16:creationId xmlns:a16="http://schemas.microsoft.com/office/drawing/2014/main" id="{833A8CE8-D72A-9DE9-45EF-5F4ACA2C5A48}"/>
              </a:ext>
            </a:extLst>
          </p:cNvPr>
          <p:cNvGrpSpPr/>
          <p:nvPr/>
        </p:nvGrpSpPr>
        <p:grpSpPr>
          <a:xfrm>
            <a:off x="2034346" y="4668811"/>
            <a:ext cx="374073" cy="379724"/>
            <a:chOff x="4765428" y="2790278"/>
            <a:chExt cx="374073" cy="379724"/>
          </a:xfrm>
        </p:grpSpPr>
        <p:sp>
          <p:nvSpPr>
            <p:cNvPr id="146" name="Oval 145">
              <a:extLst>
                <a:ext uri="{FF2B5EF4-FFF2-40B4-BE49-F238E27FC236}">
                  <a16:creationId xmlns:a16="http://schemas.microsoft.com/office/drawing/2014/main" id="{E80FD2E3-41D2-BA73-B396-EB8A64CDDF46}"/>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47" name="TextBox 146">
              <a:extLst>
                <a:ext uri="{FF2B5EF4-FFF2-40B4-BE49-F238E27FC236}">
                  <a16:creationId xmlns:a16="http://schemas.microsoft.com/office/drawing/2014/main" id="{51EADB97-A02C-0D69-4226-23FCE68972F7}"/>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1</a:t>
              </a:r>
              <a:endParaRPr lang="en-US" dirty="0">
                <a:solidFill>
                  <a:srgbClr val="C00000"/>
                </a:solidFill>
              </a:endParaRPr>
            </a:p>
          </p:txBody>
        </p:sp>
      </p:grpSp>
      <p:grpSp>
        <p:nvGrpSpPr>
          <p:cNvPr id="148" name="Group 147">
            <a:extLst>
              <a:ext uri="{FF2B5EF4-FFF2-40B4-BE49-F238E27FC236}">
                <a16:creationId xmlns:a16="http://schemas.microsoft.com/office/drawing/2014/main" id="{B39A3E5E-EC40-7FB7-A258-EB3A05290EB0}"/>
              </a:ext>
            </a:extLst>
          </p:cNvPr>
          <p:cNvGrpSpPr/>
          <p:nvPr/>
        </p:nvGrpSpPr>
        <p:grpSpPr>
          <a:xfrm>
            <a:off x="2034346" y="5299758"/>
            <a:ext cx="374073" cy="379724"/>
            <a:chOff x="4765428" y="2790278"/>
            <a:chExt cx="374073" cy="379724"/>
          </a:xfrm>
        </p:grpSpPr>
        <p:sp>
          <p:nvSpPr>
            <p:cNvPr id="149" name="Oval 148">
              <a:extLst>
                <a:ext uri="{FF2B5EF4-FFF2-40B4-BE49-F238E27FC236}">
                  <a16:creationId xmlns:a16="http://schemas.microsoft.com/office/drawing/2014/main" id="{110508BC-CED4-C4A7-9F2A-E0B644C80864}"/>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0" name="TextBox 149">
              <a:extLst>
                <a:ext uri="{FF2B5EF4-FFF2-40B4-BE49-F238E27FC236}">
                  <a16:creationId xmlns:a16="http://schemas.microsoft.com/office/drawing/2014/main" id="{47107151-DA14-D8E0-53B3-22F6E0A50A1B}"/>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3</a:t>
              </a:r>
              <a:endParaRPr lang="en-US" dirty="0">
                <a:solidFill>
                  <a:srgbClr val="C00000"/>
                </a:solidFill>
              </a:endParaRPr>
            </a:p>
          </p:txBody>
        </p:sp>
      </p:grpSp>
      <p:grpSp>
        <p:nvGrpSpPr>
          <p:cNvPr id="151" name="Group 150">
            <a:extLst>
              <a:ext uri="{FF2B5EF4-FFF2-40B4-BE49-F238E27FC236}">
                <a16:creationId xmlns:a16="http://schemas.microsoft.com/office/drawing/2014/main" id="{44B1EBBB-B9C1-79C3-42A4-A456AFFD0B28}"/>
              </a:ext>
            </a:extLst>
          </p:cNvPr>
          <p:cNvGrpSpPr/>
          <p:nvPr/>
        </p:nvGrpSpPr>
        <p:grpSpPr>
          <a:xfrm>
            <a:off x="2034345" y="5951062"/>
            <a:ext cx="374073" cy="379724"/>
            <a:chOff x="4765428" y="2790278"/>
            <a:chExt cx="374073" cy="379724"/>
          </a:xfrm>
        </p:grpSpPr>
        <p:sp>
          <p:nvSpPr>
            <p:cNvPr id="152" name="Oval 151">
              <a:extLst>
                <a:ext uri="{FF2B5EF4-FFF2-40B4-BE49-F238E27FC236}">
                  <a16:creationId xmlns:a16="http://schemas.microsoft.com/office/drawing/2014/main" id="{0BD4E502-D644-1303-E009-AC795044039C}"/>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3" name="TextBox 152">
              <a:extLst>
                <a:ext uri="{FF2B5EF4-FFF2-40B4-BE49-F238E27FC236}">
                  <a16:creationId xmlns:a16="http://schemas.microsoft.com/office/drawing/2014/main" id="{E7909424-E22F-F4D7-1370-E81DE5AEFF8C}"/>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4</a:t>
              </a:r>
              <a:endParaRPr lang="en-US" dirty="0">
                <a:solidFill>
                  <a:srgbClr val="C00000"/>
                </a:solidFill>
              </a:endParaRPr>
            </a:p>
          </p:txBody>
        </p:sp>
      </p:grpSp>
      <p:grpSp>
        <p:nvGrpSpPr>
          <p:cNvPr id="154" name="Group 153">
            <a:extLst>
              <a:ext uri="{FF2B5EF4-FFF2-40B4-BE49-F238E27FC236}">
                <a16:creationId xmlns:a16="http://schemas.microsoft.com/office/drawing/2014/main" id="{486D2A71-2664-C10B-E643-3B48C2A3A6AE}"/>
              </a:ext>
            </a:extLst>
          </p:cNvPr>
          <p:cNvGrpSpPr/>
          <p:nvPr/>
        </p:nvGrpSpPr>
        <p:grpSpPr>
          <a:xfrm>
            <a:off x="2892917" y="4663160"/>
            <a:ext cx="374073" cy="379724"/>
            <a:chOff x="4765428" y="2790278"/>
            <a:chExt cx="374073" cy="379724"/>
          </a:xfrm>
        </p:grpSpPr>
        <p:sp>
          <p:nvSpPr>
            <p:cNvPr id="155" name="Oval 154">
              <a:extLst>
                <a:ext uri="{FF2B5EF4-FFF2-40B4-BE49-F238E27FC236}">
                  <a16:creationId xmlns:a16="http://schemas.microsoft.com/office/drawing/2014/main" id="{993B7B62-C62D-3888-76B3-0F26F1C83FCB}"/>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56" name="TextBox 155">
              <a:extLst>
                <a:ext uri="{FF2B5EF4-FFF2-40B4-BE49-F238E27FC236}">
                  <a16:creationId xmlns:a16="http://schemas.microsoft.com/office/drawing/2014/main" id="{D6CF2F00-530A-04B2-9551-1B6D4F266626}"/>
                </a:ext>
              </a:extLst>
            </p:cNvPr>
            <p:cNvSpPr txBox="1"/>
            <p:nvPr/>
          </p:nvSpPr>
          <p:spPr>
            <a:xfrm>
              <a:off x="4798415" y="2800670"/>
              <a:ext cx="308098" cy="369332"/>
            </a:xfrm>
            <a:prstGeom prst="rect">
              <a:avLst/>
            </a:prstGeom>
            <a:noFill/>
          </p:spPr>
          <p:txBody>
            <a:bodyPr wrap="none" rtlCol="0">
              <a:spAutoFit/>
            </a:bodyPr>
            <a:lstStyle/>
            <a:p>
              <a:r>
                <a:rPr lang="en-US" altLang="zh-CN" dirty="0"/>
                <a:t>0</a:t>
              </a:r>
              <a:endParaRPr lang="en-US" dirty="0"/>
            </a:p>
          </p:txBody>
        </p:sp>
      </p:grpSp>
      <p:cxnSp>
        <p:nvCxnSpPr>
          <p:cNvPr id="157" name="Straight Arrow Connector 156">
            <a:extLst>
              <a:ext uri="{FF2B5EF4-FFF2-40B4-BE49-F238E27FC236}">
                <a16:creationId xmlns:a16="http://schemas.microsoft.com/office/drawing/2014/main" id="{8EC3C6D1-D087-7870-3DF1-E6C05F5DDB5B}"/>
              </a:ext>
            </a:extLst>
          </p:cNvPr>
          <p:cNvCxnSpPr>
            <a:cxnSpLocks/>
            <a:stCxn id="146" idx="6"/>
            <a:endCxn id="155" idx="2"/>
          </p:cNvCxnSpPr>
          <p:nvPr/>
        </p:nvCxnSpPr>
        <p:spPr>
          <a:xfrm flipV="1">
            <a:off x="2408419" y="4850197"/>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C3D256F1-57AE-AD8E-322E-8CD34A1A177A}"/>
              </a:ext>
            </a:extLst>
          </p:cNvPr>
          <p:cNvCxnSpPr>
            <a:cxnSpLocks/>
          </p:cNvCxnSpPr>
          <p:nvPr/>
        </p:nvCxnSpPr>
        <p:spPr>
          <a:xfrm flipV="1">
            <a:off x="2408419" y="4931966"/>
            <a:ext cx="495842" cy="573577"/>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6AFB166B-B3C5-609A-ED81-CD6ED64E20BC}"/>
              </a:ext>
            </a:extLst>
          </p:cNvPr>
          <p:cNvCxnSpPr>
            <a:cxnSpLocks/>
          </p:cNvCxnSpPr>
          <p:nvPr/>
        </p:nvCxnSpPr>
        <p:spPr>
          <a:xfrm flipV="1">
            <a:off x="2412000" y="5004394"/>
            <a:ext cx="555636" cy="115084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60" name="Group 159">
            <a:extLst>
              <a:ext uri="{FF2B5EF4-FFF2-40B4-BE49-F238E27FC236}">
                <a16:creationId xmlns:a16="http://schemas.microsoft.com/office/drawing/2014/main" id="{5D7C108A-9D34-93D9-2457-19257371566D}"/>
              </a:ext>
            </a:extLst>
          </p:cNvPr>
          <p:cNvGrpSpPr/>
          <p:nvPr/>
        </p:nvGrpSpPr>
        <p:grpSpPr>
          <a:xfrm>
            <a:off x="4072234" y="4694375"/>
            <a:ext cx="374073" cy="379724"/>
            <a:chOff x="4765428" y="2790278"/>
            <a:chExt cx="374073" cy="379724"/>
          </a:xfrm>
        </p:grpSpPr>
        <p:sp>
          <p:nvSpPr>
            <p:cNvPr id="161" name="Oval 160">
              <a:extLst>
                <a:ext uri="{FF2B5EF4-FFF2-40B4-BE49-F238E27FC236}">
                  <a16:creationId xmlns:a16="http://schemas.microsoft.com/office/drawing/2014/main" id="{721E19D8-C39A-0A8A-88F1-653920EF555F}"/>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62" name="TextBox 161">
              <a:extLst>
                <a:ext uri="{FF2B5EF4-FFF2-40B4-BE49-F238E27FC236}">
                  <a16:creationId xmlns:a16="http://schemas.microsoft.com/office/drawing/2014/main" id="{FB06075D-8DB5-2B2B-A8FB-64B6C5EC89D8}"/>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0</a:t>
              </a:r>
              <a:endParaRPr lang="en-US" dirty="0">
                <a:solidFill>
                  <a:srgbClr val="C00000"/>
                </a:solidFill>
              </a:endParaRPr>
            </a:p>
          </p:txBody>
        </p:sp>
      </p:grpSp>
      <p:grpSp>
        <p:nvGrpSpPr>
          <p:cNvPr id="163" name="Group 162">
            <a:extLst>
              <a:ext uri="{FF2B5EF4-FFF2-40B4-BE49-F238E27FC236}">
                <a16:creationId xmlns:a16="http://schemas.microsoft.com/office/drawing/2014/main" id="{AEAFB93A-8C30-66DF-F563-65FC9C0073EF}"/>
              </a:ext>
            </a:extLst>
          </p:cNvPr>
          <p:cNvGrpSpPr/>
          <p:nvPr/>
        </p:nvGrpSpPr>
        <p:grpSpPr>
          <a:xfrm>
            <a:off x="4072234" y="5325322"/>
            <a:ext cx="374073" cy="379724"/>
            <a:chOff x="4765428" y="2790278"/>
            <a:chExt cx="374073" cy="379724"/>
          </a:xfrm>
        </p:grpSpPr>
        <p:sp>
          <p:nvSpPr>
            <p:cNvPr id="164" name="Oval 163">
              <a:extLst>
                <a:ext uri="{FF2B5EF4-FFF2-40B4-BE49-F238E27FC236}">
                  <a16:creationId xmlns:a16="http://schemas.microsoft.com/office/drawing/2014/main" id="{6254990A-1CC1-E068-4740-1D10810E1251}"/>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65" name="TextBox 164">
              <a:extLst>
                <a:ext uri="{FF2B5EF4-FFF2-40B4-BE49-F238E27FC236}">
                  <a16:creationId xmlns:a16="http://schemas.microsoft.com/office/drawing/2014/main" id="{FC4C0ABB-559A-D8D3-5EB8-30546BF5A787}"/>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3</a:t>
              </a:r>
              <a:endParaRPr lang="en-US" dirty="0">
                <a:solidFill>
                  <a:srgbClr val="C00000"/>
                </a:solidFill>
              </a:endParaRPr>
            </a:p>
          </p:txBody>
        </p:sp>
      </p:grpSp>
      <p:grpSp>
        <p:nvGrpSpPr>
          <p:cNvPr id="166" name="Group 165">
            <a:extLst>
              <a:ext uri="{FF2B5EF4-FFF2-40B4-BE49-F238E27FC236}">
                <a16:creationId xmlns:a16="http://schemas.microsoft.com/office/drawing/2014/main" id="{E10543E8-783E-AF73-6A2B-A51BDFD5EAF0}"/>
              </a:ext>
            </a:extLst>
          </p:cNvPr>
          <p:cNvGrpSpPr/>
          <p:nvPr/>
        </p:nvGrpSpPr>
        <p:grpSpPr>
          <a:xfrm>
            <a:off x="4072233" y="5976626"/>
            <a:ext cx="374073" cy="379724"/>
            <a:chOff x="4765428" y="2790278"/>
            <a:chExt cx="374073" cy="379724"/>
          </a:xfrm>
        </p:grpSpPr>
        <p:sp>
          <p:nvSpPr>
            <p:cNvPr id="167" name="Oval 166">
              <a:extLst>
                <a:ext uri="{FF2B5EF4-FFF2-40B4-BE49-F238E27FC236}">
                  <a16:creationId xmlns:a16="http://schemas.microsoft.com/office/drawing/2014/main" id="{0DE4370E-3FA1-BF93-F0C9-2BD12EE5E229}"/>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68" name="TextBox 167">
              <a:extLst>
                <a:ext uri="{FF2B5EF4-FFF2-40B4-BE49-F238E27FC236}">
                  <a16:creationId xmlns:a16="http://schemas.microsoft.com/office/drawing/2014/main" id="{CBCAEE1E-D8D3-4131-29C0-F0926D5C98AE}"/>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7</a:t>
              </a:r>
              <a:endParaRPr lang="en-US" dirty="0">
                <a:solidFill>
                  <a:srgbClr val="C00000"/>
                </a:solidFill>
              </a:endParaRPr>
            </a:p>
          </p:txBody>
        </p:sp>
      </p:grpSp>
      <p:grpSp>
        <p:nvGrpSpPr>
          <p:cNvPr id="169" name="Group 168">
            <a:extLst>
              <a:ext uri="{FF2B5EF4-FFF2-40B4-BE49-F238E27FC236}">
                <a16:creationId xmlns:a16="http://schemas.microsoft.com/office/drawing/2014/main" id="{7F5D9A1B-3E30-A74E-F1E6-A269A4577617}"/>
              </a:ext>
            </a:extLst>
          </p:cNvPr>
          <p:cNvGrpSpPr/>
          <p:nvPr/>
        </p:nvGrpSpPr>
        <p:grpSpPr>
          <a:xfrm>
            <a:off x="4930805" y="4688724"/>
            <a:ext cx="374073" cy="379724"/>
            <a:chOff x="4765428" y="2790278"/>
            <a:chExt cx="374073" cy="379724"/>
          </a:xfrm>
        </p:grpSpPr>
        <p:sp>
          <p:nvSpPr>
            <p:cNvPr id="170" name="Oval 169">
              <a:extLst>
                <a:ext uri="{FF2B5EF4-FFF2-40B4-BE49-F238E27FC236}">
                  <a16:creationId xmlns:a16="http://schemas.microsoft.com/office/drawing/2014/main" id="{C6DD95F6-F347-D754-FD09-87EA6C5E2E40}"/>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71" name="TextBox 170">
              <a:extLst>
                <a:ext uri="{FF2B5EF4-FFF2-40B4-BE49-F238E27FC236}">
                  <a16:creationId xmlns:a16="http://schemas.microsoft.com/office/drawing/2014/main" id="{603C21B9-7CA3-C7B5-B1A3-526BA486C220}"/>
                </a:ext>
              </a:extLst>
            </p:cNvPr>
            <p:cNvSpPr txBox="1"/>
            <p:nvPr/>
          </p:nvSpPr>
          <p:spPr>
            <a:xfrm>
              <a:off x="4798415" y="2800670"/>
              <a:ext cx="308098" cy="369332"/>
            </a:xfrm>
            <a:prstGeom prst="rect">
              <a:avLst/>
            </a:prstGeom>
            <a:noFill/>
          </p:spPr>
          <p:txBody>
            <a:bodyPr wrap="none" rtlCol="0">
              <a:spAutoFit/>
            </a:bodyPr>
            <a:lstStyle/>
            <a:p>
              <a:r>
                <a:rPr lang="en-US" altLang="zh-CN" dirty="0"/>
                <a:t>2</a:t>
              </a:r>
              <a:endParaRPr lang="en-US" dirty="0"/>
            </a:p>
          </p:txBody>
        </p:sp>
      </p:grpSp>
      <p:cxnSp>
        <p:nvCxnSpPr>
          <p:cNvPr id="172" name="Straight Arrow Connector 171">
            <a:extLst>
              <a:ext uri="{FF2B5EF4-FFF2-40B4-BE49-F238E27FC236}">
                <a16:creationId xmlns:a16="http://schemas.microsoft.com/office/drawing/2014/main" id="{AC13A2AB-6300-0A7E-48FD-799CA8A8E2F0}"/>
              </a:ext>
            </a:extLst>
          </p:cNvPr>
          <p:cNvCxnSpPr>
            <a:cxnSpLocks/>
            <a:stCxn id="161" idx="6"/>
            <a:endCxn id="170" idx="2"/>
          </p:cNvCxnSpPr>
          <p:nvPr/>
        </p:nvCxnSpPr>
        <p:spPr>
          <a:xfrm flipV="1">
            <a:off x="4446307" y="4875761"/>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3" name="Straight Arrow Connector 172">
            <a:extLst>
              <a:ext uri="{FF2B5EF4-FFF2-40B4-BE49-F238E27FC236}">
                <a16:creationId xmlns:a16="http://schemas.microsoft.com/office/drawing/2014/main" id="{C180ADDC-2308-30EB-CE8D-42AEEECB2C11}"/>
              </a:ext>
            </a:extLst>
          </p:cNvPr>
          <p:cNvCxnSpPr>
            <a:cxnSpLocks/>
          </p:cNvCxnSpPr>
          <p:nvPr/>
        </p:nvCxnSpPr>
        <p:spPr>
          <a:xfrm flipV="1">
            <a:off x="4446307" y="4957530"/>
            <a:ext cx="495842" cy="573577"/>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692D6FE9-AD8B-E7B3-FA7B-749A415731A3}"/>
              </a:ext>
            </a:extLst>
          </p:cNvPr>
          <p:cNvCxnSpPr>
            <a:cxnSpLocks/>
          </p:cNvCxnSpPr>
          <p:nvPr/>
        </p:nvCxnSpPr>
        <p:spPr>
          <a:xfrm flipV="1">
            <a:off x="4449888" y="5029958"/>
            <a:ext cx="555636" cy="115084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75" name="Group 174">
            <a:extLst>
              <a:ext uri="{FF2B5EF4-FFF2-40B4-BE49-F238E27FC236}">
                <a16:creationId xmlns:a16="http://schemas.microsoft.com/office/drawing/2014/main" id="{99663286-342A-ADE5-100D-7FA388A020B3}"/>
              </a:ext>
            </a:extLst>
          </p:cNvPr>
          <p:cNvGrpSpPr/>
          <p:nvPr/>
        </p:nvGrpSpPr>
        <p:grpSpPr>
          <a:xfrm>
            <a:off x="6063983" y="4686855"/>
            <a:ext cx="374073" cy="379724"/>
            <a:chOff x="4765428" y="2790278"/>
            <a:chExt cx="374073" cy="379724"/>
          </a:xfrm>
        </p:grpSpPr>
        <p:sp>
          <p:nvSpPr>
            <p:cNvPr id="176" name="Oval 175">
              <a:extLst>
                <a:ext uri="{FF2B5EF4-FFF2-40B4-BE49-F238E27FC236}">
                  <a16:creationId xmlns:a16="http://schemas.microsoft.com/office/drawing/2014/main" id="{EB4D3D71-43A9-2050-DF1B-74EBD91CE9AC}"/>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77" name="TextBox 176">
              <a:extLst>
                <a:ext uri="{FF2B5EF4-FFF2-40B4-BE49-F238E27FC236}">
                  <a16:creationId xmlns:a16="http://schemas.microsoft.com/office/drawing/2014/main" id="{E39EB09D-AB8C-9C80-F873-CD3C923861DE}"/>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1</a:t>
              </a:r>
              <a:endParaRPr lang="en-US" dirty="0">
                <a:solidFill>
                  <a:srgbClr val="C00000"/>
                </a:solidFill>
              </a:endParaRPr>
            </a:p>
          </p:txBody>
        </p:sp>
      </p:grpSp>
      <p:grpSp>
        <p:nvGrpSpPr>
          <p:cNvPr id="178" name="Group 177">
            <a:extLst>
              <a:ext uri="{FF2B5EF4-FFF2-40B4-BE49-F238E27FC236}">
                <a16:creationId xmlns:a16="http://schemas.microsoft.com/office/drawing/2014/main" id="{1CD53438-F1D6-B2AE-26EC-34F146832519}"/>
              </a:ext>
            </a:extLst>
          </p:cNvPr>
          <p:cNvGrpSpPr/>
          <p:nvPr/>
        </p:nvGrpSpPr>
        <p:grpSpPr>
          <a:xfrm>
            <a:off x="6922554" y="4681204"/>
            <a:ext cx="374073" cy="379724"/>
            <a:chOff x="4765428" y="2790278"/>
            <a:chExt cx="374073" cy="379724"/>
          </a:xfrm>
        </p:grpSpPr>
        <p:sp>
          <p:nvSpPr>
            <p:cNvPr id="179" name="Oval 178">
              <a:extLst>
                <a:ext uri="{FF2B5EF4-FFF2-40B4-BE49-F238E27FC236}">
                  <a16:creationId xmlns:a16="http://schemas.microsoft.com/office/drawing/2014/main" id="{2810CAEA-8858-4CC7-DEE0-BDD8564F3F82}"/>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80" name="TextBox 179">
              <a:extLst>
                <a:ext uri="{FF2B5EF4-FFF2-40B4-BE49-F238E27FC236}">
                  <a16:creationId xmlns:a16="http://schemas.microsoft.com/office/drawing/2014/main" id="{A148B256-21B5-A923-8895-563A23BBB7AB}"/>
                </a:ext>
              </a:extLst>
            </p:cNvPr>
            <p:cNvSpPr txBox="1"/>
            <p:nvPr/>
          </p:nvSpPr>
          <p:spPr>
            <a:xfrm>
              <a:off x="4798415" y="2800670"/>
              <a:ext cx="308098" cy="369332"/>
            </a:xfrm>
            <a:prstGeom prst="rect">
              <a:avLst/>
            </a:prstGeom>
            <a:noFill/>
          </p:spPr>
          <p:txBody>
            <a:bodyPr wrap="none" rtlCol="0">
              <a:spAutoFit/>
            </a:bodyPr>
            <a:lstStyle/>
            <a:p>
              <a:r>
                <a:rPr lang="en-US" altLang="zh-CN" dirty="0"/>
                <a:t>4</a:t>
              </a:r>
              <a:endParaRPr lang="en-US" dirty="0"/>
            </a:p>
          </p:txBody>
        </p:sp>
      </p:grpSp>
      <p:cxnSp>
        <p:nvCxnSpPr>
          <p:cNvPr id="181" name="Straight Arrow Connector 180">
            <a:extLst>
              <a:ext uri="{FF2B5EF4-FFF2-40B4-BE49-F238E27FC236}">
                <a16:creationId xmlns:a16="http://schemas.microsoft.com/office/drawing/2014/main" id="{5B3A6D9C-D57B-4FF9-F970-90C6DB546748}"/>
              </a:ext>
            </a:extLst>
          </p:cNvPr>
          <p:cNvCxnSpPr>
            <a:cxnSpLocks/>
            <a:stCxn id="176" idx="6"/>
            <a:endCxn id="179" idx="2"/>
          </p:cNvCxnSpPr>
          <p:nvPr/>
        </p:nvCxnSpPr>
        <p:spPr>
          <a:xfrm flipV="1">
            <a:off x="6438056" y="4868241"/>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82" name="Group 181">
            <a:extLst>
              <a:ext uri="{FF2B5EF4-FFF2-40B4-BE49-F238E27FC236}">
                <a16:creationId xmlns:a16="http://schemas.microsoft.com/office/drawing/2014/main" id="{B764DD10-55FD-A18B-CDBC-06C7C676B164}"/>
              </a:ext>
            </a:extLst>
          </p:cNvPr>
          <p:cNvGrpSpPr/>
          <p:nvPr/>
        </p:nvGrpSpPr>
        <p:grpSpPr>
          <a:xfrm>
            <a:off x="7964974" y="4677381"/>
            <a:ext cx="374073" cy="379724"/>
            <a:chOff x="4765428" y="2790278"/>
            <a:chExt cx="374073" cy="379724"/>
          </a:xfrm>
        </p:grpSpPr>
        <p:sp>
          <p:nvSpPr>
            <p:cNvPr id="183" name="Oval 182">
              <a:extLst>
                <a:ext uri="{FF2B5EF4-FFF2-40B4-BE49-F238E27FC236}">
                  <a16:creationId xmlns:a16="http://schemas.microsoft.com/office/drawing/2014/main" id="{E1B9BC46-71AD-2BC1-B443-D38531D48321}"/>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84" name="TextBox 183">
              <a:extLst>
                <a:ext uri="{FF2B5EF4-FFF2-40B4-BE49-F238E27FC236}">
                  <a16:creationId xmlns:a16="http://schemas.microsoft.com/office/drawing/2014/main" id="{BE983F75-7638-0CC6-B3AD-C4356B680584}"/>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0</a:t>
              </a:r>
              <a:endParaRPr lang="en-US" dirty="0">
                <a:solidFill>
                  <a:srgbClr val="C00000"/>
                </a:solidFill>
              </a:endParaRPr>
            </a:p>
          </p:txBody>
        </p:sp>
      </p:grpSp>
      <p:grpSp>
        <p:nvGrpSpPr>
          <p:cNvPr id="185" name="Group 184">
            <a:extLst>
              <a:ext uri="{FF2B5EF4-FFF2-40B4-BE49-F238E27FC236}">
                <a16:creationId xmlns:a16="http://schemas.microsoft.com/office/drawing/2014/main" id="{394AAB9A-215E-E29C-84A3-C8BA2DDEC2CB}"/>
              </a:ext>
            </a:extLst>
          </p:cNvPr>
          <p:cNvGrpSpPr/>
          <p:nvPr/>
        </p:nvGrpSpPr>
        <p:grpSpPr>
          <a:xfrm>
            <a:off x="7964974" y="5308328"/>
            <a:ext cx="374073" cy="379724"/>
            <a:chOff x="4765428" y="2790278"/>
            <a:chExt cx="374073" cy="379724"/>
          </a:xfrm>
        </p:grpSpPr>
        <p:sp>
          <p:nvSpPr>
            <p:cNvPr id="186" name="Oval 185">
              <a:extLst>
                <a:ext uri="{FF2B5EF4-FFF2-40B4-BE49-F238E27FC236}">
                  <a16:creationId xmlns:a16="http://schemas.microsoft.com/office/drawing/2014/main" id="{2D1E6943-35C0-B46A-3D3F-BDEE2B6B764F}"/>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87" name="TextBox 186">
              <a:extLst>
                <a:ext uri="{FF2B5EF4-FFF2-40B4-BE49-F238E27FC236}">
                  <a16:creationId xmlns:a16="http://schemas.microsoft.com/office/drawing/2014/main" id="{5E6E6FFD-0CDB-BD72-5BAB-08FA65BA924F}"/>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3</a:t>
              </a:r>
              <a:endParaRPr lang="en-US" dirty="0">
                <a:solidFill>
                  <a:srgbClr val="C00000"/>
                </a:solidFill>
              </a:endParaRPr>
            </a:p>
          </p:txBody>
        </p:sp>
      </p:grpSp>
      <p:grpSp>
        <p:nvGrpSpPr>
          <p:cNvPr id="188" name="Group 187">
            <a:extLst>
              <a:ext uri="{FF2B5EF4-FFF2-40B4-BE49-F238E27FC236}">
                <a16:creationId xmlns:a16="http://schemas.microsoft.com/office/drawing/2014/main" id="{51753D0F-3A69-9B34-EEAB-FB55BDAD7E1F}"/>
              </a:ext>
            </a:extLst>
          </p:cNvPr>
          <p:cNvGrpSpPr/>
          <p:nvPr/>
        </p:nvGrpSpPr>
        <p:grpSpPr>
          <a:xfrm>
            <a:off x="7964973" y="5959632"/>
            <a:ext cx="374073" cy="379724"/>
            <a:chOff x="4765428" y="2790278"/>
            <a:chExt cx="374073" cy="379724"/>
          </a:xfrm>
        </p:grpSpPr>
        <p:sp>
          <p:nvSpPr>
            <p:cNvPr id="189" name="Oval 188">
              <a:extLst>
                <a:ext uri="{FF2B5EF4-FFF2-40B4-BE49-F238E27FC236}">
                  <a16:creationId xmlns:a16="http://schemas.microsoft.com/office/drawing/2014/main" id="{8198CE18-2F4C-93DF-D159-43D251257C2F}"/>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90" name="TextBox 189">
              <a:extLst>
                <a:ext uri="{FF2B5EF4-FFF2-40B4-BE49-F238E27FC236}">
                  <a16:creationId xmlns:a16="http://schemas.microsoft.com/office/drawing/2014/main" id="{6713F3EB-883E-DFB5-4630-082D4F533BCB}"/>
                </a:ext>
              </a:extLst>
            </p:cNvPr>
            <p:cNvSpPr txBox="1"/>
            <p:nvPr/>
          </p:nvSpPr>
          <p:spPr>
            <a:xfrm>
              <a:off x="4798415" y="2800670"/>
              <a:ext cx="308098" cy="369332"/>
            </a:xfrm>
            <a:prstGeom prst="rect">
              <a:avLst/>
            </a:prstGeom>
            <a:noFill/>
          </p:spPr>
          <p:txBody>
            <a:bodyPr wrap="none" rtlCol="0">
              <a:spAutoFit/>
            </a:bodyPr>
            <a:lstStyle/>
            <a:p>
              <a:r>
                <a:rPr lang="en-US" altLang="zh-CN" dirty="0">
                  <a:solidFill>
                    <a:srgbClr val="C00000"/>
                  </a:solidFill>
                </a:rPr>
                <a:t>4</a:t>
              </a:r>
              <a:endParaRPr lang="en-US" dirty="0">
                <a:solidFill>
                  <a:srgbClr val="C00000"/>
                </a:solidFill>
              </a:endParaRPr>
            </a:p>
          </p:txBody>
        </p:sp>
      </p:grpSp>
      <p:grpSp>
        <p:nvGrpSpPr>
          <p:cNvPr id="191" name="Group 190">
            <a:extLst>
              <a:ext uri="{FF2B5EF4-FFF2-40B4-BE49-F238E27FC236}">
                <a16:creationId xmlns:a16="http://schemas.microsoft.com/office/drawing/2014/main" id="{EF0D4877-4309-2E5D-91A4-93C10B7E1463}"/>
              </a:ext>
            </a:extLst>
          </p:cNvPr>
          <p:cNvGrpSpPr/>
          <p:nvPr/>
        </p:nvGrpSpPr>
        <p:grpSpPr>
          <a:xfrm>
            <a:off x="8823545" y="4671730"/>
            <a:ext cx="374073" cy="379724"/>
            <a:chOff x="4765428" y="2790278"/>
            <a:chExt cx="374073" cy="379724"/>
          </a:xfrm>
        </p:grpSpPr>
        <p:sp>
          <p:nvSpPr>
            <p:cNvPr id="192" name="Oval 191">
              <a:extLst>
                <a:ext uri="{FF2B5EF4-FFF2-40B4-BE49-F238E27FC236}">
                  <a16:creationId xmlns:a16="http://schemas.microsoft.com/office/drawing/2014/main" id="{3927B8B5-78D2-F76D-2E1B-A2A2D0E400D5}"/>
                </a:ext>
              </a:extLst>
            </p:cNvPr>
            <p:cNvSpPr/>
            <p:nvPr/>
          </p:nvSpPr>
          <p:spPr>
            <a:xfrm>
              <a:off x="4765428" y="2790278"/>
              <a:ext cx="374073" cy="37407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193" name="TextBox 192">
              <a:extLst>
                <a:ext uri="{FF2B5EF4-FFF2-40B4-BE49-F238E27FC236}">
                  <a16:creationId xmlns:a16="http://schemas.microsoft.com/office/drawing/2014/main" id="{86DAA376-98E9-162A-4DFC-B00D8474033C}"/>
                </a:ext>
              </a:extLst>
            </p:cNvPr>
            <p:cNvSpPr txBox="1"/>
            <p:nvPr/>
          </p:nvSpPr>
          <p:spPr>
            <a:xfrm>
              <a:off x="4798415" y="2800670"/>
              <a:ext cx="308098" cy="369332"/>
            </a:xfrm>
            <a:prstGeom prst="rect">
              <a:avLst/>
            </a:prstGeom>
            <a:noFill/>
          </p:spPr>
          <p:txBody>
            <a:bodyPr wrap="none" rtlCol="0">
              <a:spAutoFit/>
            </a:bodyPr>
            <a:lstStyle/>
            <a:p>
              <a:r>
                <a:rPr lang="en-US" dirty="0"/>
                <a:t>6</a:t>
              </a:r>
            </a:p>
          </p:txBody>
        </p:sp>
      </p:grpSp>
      <p:cxnSp>
        <p:nvCxnSpPr>
          <p:cNvPr id="194" name="Straight Arrow Connector 193">
            <a:extLst>
              <a:ext uri="{FF2B5EF4-FFF2-40B4-BE49-F238E27FC236}">
                <a16:creationId xmlns:a16="http://schemas.microsoft.com/office/drawing/2014/main" id="{025C3305-F77B-8AA9-EF69-382F295AFD11}"/>
              </a:ext>
            </a:extLst>
          </p:cNvPr>
          <p:cNvCxnSpPr>
            <a:cxnSpLocks/>
            <a:stCxn id="183" idx="6"/>
            <a:endCxn id="192" idx="2"/>
          </p:cNvCxnSpPr>
          <p:nvPr/>
        </p:nvCxnSpPr>
        <p:spPr>
          <a:xfrm flipV="1">
            <a:off x="8339047" y="4858767"/>
            <a:ext cx="484498" cy="5651"/>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E5FD94BE-9ABF-1D12-F8C3-6AD54A9DBB81}"/>
              </a:ext>
            </a:extLst>
          </p:cNvPr>
          <p:cNvCxnSpPr>
            <a:cxnSpLocks/>
          </p:cNvCxnSpPr>
          <p:nvPr/>
        </p:nvCxnSpPr>
        <p:spPr>
          <a:xfrm flipV="1">
            <a:off x="8339047" y="4940536"/>
            <a:ext cx="495842" cy="573577"/>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6" name="Straight Arrow Connector 195">
            <a:extLst>
              <a:ext uri="{FF2B5EF4-FFF2-40B4-BE49-F238E27FC236}">
                <a16:creationId xmlns:a16="http://schemas.microsoft.com/office/drawing/2014/main" id="{3EAF8163-7612-D4AA-1BFF-069C492D8B54}"/>
              </a:ext>
            </a:extLst>
          </p:cNvPr>
          <p:cNvCxnSpPr>
            <a:cxnSpLocks/>
          </p:cNvCxnSpPr>
          <p:nvPr/>
        </p:nvCxnSpPr>
        <p:spPr>
          <a:xfrm flipV="1">
            <a:off x="8342628" y="5012964"/>
            <a:ext cx="555636" cy="1150844"/>
          </a:xfrm>
          <a:prstGeom prst="straightConnector1">
            <a:avLst/>
          </a:prstGeom>
          <a:ln w="254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7" name="TextBox 196">
            <a:extLst>
              <a:ext uri="{FF2B5EF4-FFF2-40B4-BE49-F238E27FC236}">
                <a16:creationId xmlns:a16="http://schemas.microsoft.com/office/drawing/2014/main" id="{C1CD49AE-201E-2B1A-1095-B7E70BA26D18}"/>
              </a:ext>
            </a:extLst>
          </p:cNvPr>
          <p:cNvSpPr txBox="1"/>
          <p:nvPr/>
        </p:nvSpPr>
        <p:spPr>
          <a:xfrm>
            <a:off x="9438506" y="3728751"/>
            <a:ext cx="2326342" cy="646331"/>
          </a:xfrm>
          <a:prstGeom prst="rect">
            <a:avLst/>
          </a:prstGeom>
          <a:noFill/>
        </p:spPr>
        <p:txBody>
          <a:bodyPr wrap="none" rtlCol="0">
            <a:spAutoFit/>
          </a:bodyPr>
          <a:lstStyle/>
          <a:p>
            <a:r>
              <a:rPr lang="en-US" b="1" dirty="0">
                <a:solidFill>
                  <a:schemeClr val="accent6"/>
                </a:solidFill>
              </a:rPr>
              <a:t>Inter-GPU broadcast</a:t>
            </a:r>
          </a:p>
          <a:p>
            <a:r>
              <a:rPr lang="en-US" b="1" u="sng" dirty="0">
                <a:solidFill>
                  <a:schemeClr val="accent6"/>
                </a:solidFill>
              </a:rPr>
              <a:t>through fast </a:t>
            </a:r>
            <a:r>
              <a:rPr lang="en-US" b="1" u="sng" dirty="0" err="1">
                <a:solidFill>
                  <a:schemeClr val="accent6"/>
                </a:solidFill>
              </a:rPr>
              <a:t>NVLink</a:t>
            </a:r>
            <a:endParaRPr lang="en-US" b="1" u="sng" dirty="0">
              <a:solidFill>
                <a:schemeClr val="accent6"/>
              </a:solidFill>
            </a:endParaRPr>
          </a:p>
        </p:txBody>
      </p:sp>
      <p:pic>
        <p:nvPicPr>
          <p:cNvPr id="198" name="Graphic 197" descr="Smiling face outline with solid fill">
            <a:extLst>
              <a:ext uri="{FF2B5EF4-FFF2-40B4-BE49-F238E27FC236}">
                <a16:creationId xmlns:a16="http://schemas.microsoft.com/office/drawing/2014/main" id="{49EB4FFF-5127-3D7E-C370-508F5E2B9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4445" y="2941497"/>
            <a:ext cx="483838" cy="483838"/>
          </a:xfrm>
          <a:prstGeom prst="rect">
            <a:avLst/>
          </a:prstGeom>
        </p:spPr>
      </p:pic>
      <p:sp>
        <p:nvSpPr>
          <p:cNvPr id="199" name="TextBox 198">
            <a:extLst>
              <a:ext uri="{FF2B5EF4-FFF2-40B4-BE49-F238E27FC236}">
                <a16:creationId xmlns:a16="http://schemas.microsoft.com/office/drawing/2014/main" id="{6A832ACC-3A16-8ED2-4903-09814DD5CCC7}"/>
              </a:ext>
            </a:extLst>
          </p:cNvPr>
          <p:cNvSpPr txBox="1"/>
          <p:nvPr/>
        </p:nvSpPr>
        <p:spPr>
          <a:xfrm>
            <a:off x="9792666" y="2998750"/>
            <a:ext cx="2093522" cy="400110"/>
          </a:xfrm>
          <a:prstGeom prst="rect">
            <a:avLst/>
          </a:prstGeom>
          <a:noFill/>
        </p:spPr>
        <p:txBody>
          <a:bodyPr wrap="none" rtlCol="0">
            <a:spAutoFit/>
          </a:bodyPr>
          <a:lstStyle/>
          <a:p>
            <a:r>
              <a:rPr lang="en-US" sz="2000" dirty="0">
                <a:solidFill>
                  <a:srgbClr val="C00000"/>
                </a:solidFill>
              </a:rPr>
              <a:t>No redundant IO!</a:t>
            </a:r>
          </a:p>
        </p:txBody>
      </p:sp>
    </p:spTree>
    <p:extLst>
      <p:ext uri="{BB962C8B-B14F-4D97-AF65-F5344CB8AC3E}">
        <p14:creationId xmlns:p14="http://schemas.microsoft.com/office/powerpoint/2010/main" val="44149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0C92-9285-D01E-B696-1B1E15E1A1A6}"/>
              </a:ext>
            </a:extLst>
          </p:cNvPr>
          <p:cNvSpPr>
            <a:spLocks noGrp="1"/>
          </p:cNvSpPr>
          <p:nvPr>
            <p:ph type="title"/>
          </p:nvPr>
        </p:nvSpPr>
        <p:spPr/>
        <p:txBody>
          <a:bodyPr/>
          <a:lstStyle/>
          <a:p>
            <a:r>
              <a:rPr lang="en-US" dirty="0"/>
              <a:t>Redundant IO/Data Reuse</a:t>
            </a:r>
          </a:p>
        </p:txBody>
      </p:sp>
      <p:sp>
        <p:nvSpPr>
          <p:cNvPr id="3" name="Content Placeholder 2">
            <a:extLst>
              <a:ext uri="{FF2B5EF4-FFF2-40B4-BE49-F238E27FC236}">
                <a16:creationId xmlns:a16="http://schemas.microsoft.com/office/drawing/2014/main" id="{809AA7E8-AD58-6A54-6065-B0147AE1A01E}"/>
              </a:ext>
            </a:extLst>
          </p:cNvPr>
          <p:cNvSpPr>
            <a:spLocks noGrp="1"/>
          </p:cNvSpPr>
          <p:nvPr>
            <p:ph idx="1"/>
          </p:nvPr>
        </p:nvSpPr>
        <p:spPr>
          <a:xfrm>
            <a:off x="838200" y="1825625"/>
            <a:ext cx="10515600" cy="574943"/>
          </a:xfrm>
        </p:spPr>
        <p:txBody>
          <a:bodyPr/>
          <a:lstStyle/>
          <a:p>
            <a:pPr>
              <a:buFont typeface="Wingdings" pitchFamily="2" charset="2"/>
              <a:buChar char="ü"/>
            </a:pPr>
            <a:r>
              <a:rPr lang="en-US" dirty="0"/>
              <a:t> Intra-GPU Data Reuse</a:t>
            </a:r>
          </a:p>
          <a:p>
            <a:endParaRPr lang="en-US" dirty="0"/>
          </a:p>
        </p:txBody>
      </p:sp>
      <p:sp>
        <p:nvSpPr>
          <p:cNvPr id="4" name="TextBox 3">
            <a:extLst>
              <a:ext uri="{FF2B5EF4-FFF2-40B4-BE49-F238E27FC236}">
                <a16:creationId xmlns:a16="http://schemas.microsoft.com/office/drawing/2014/main" id="{2FAB1E9F-9121-2278-916A-CA83FD7D17F4}"/>
              </a:ext>
            </a:extLst>
          </p:cNvPr>
          <p:cNvSpPr txBox="1"/>
          <p:nvPr/>
        </p:nvSpPr>
        <p:spPr>
          <a:xfrm>
            <a:off x="704327" y="3491443"/>
            <a:ext cx="962699" cy="369332"/>
          </a:xfrm>
          <a:prstGeom prst="rect">
            <a:avLst/>
          </a:prstGeom>
          <a:noFill/>
        </p:spPr>
        <p:txBody>
          <a:bodyPr wrap="none" rtlCol="0">
            <a:spAutoFit/>
          </a:bodyPr>
          <a:lstStyle/>
          <a:p>
            <a:r>
              <a:rPr lang="en-US" b="1" dirty="0"/>
              <a:t>Batch 0</a:t>
            </a:r>
          </a:p>
        </p:txBody>
      </p:sp>
      <p:sp>
        <p:nvSpPr>
          <p:cNvPr id="5" name="TextBox 4">
            <a:extLst>
              <a:ext uri="{FF2B5EF4-FFF2-40B4-BE49-F238E27FC236}">
                <a16:creationId xmlns:a16="http://schemas.microsoft.com/office/drawing/2014/main" id="{22060B1E-C0D1-CCAC-4A91-37B32D240DB4}"/>
              </a:ext>
            </a:extLst>
          </p:cNvPr>
          <p:cNvSpPr txBox="1"/>
          <p:nvPr/>
        </p:nvSpPr>
        <p:spPr>
          <a:xfrm>
            <a:off x="2240620" y="2478315"/>
            <a:ext cx="819455" cy="369332"/>
          </a:xfrm>
          <a:prstGeom prst="rect">
            <a:avLst/>
          </a:prstGeom>
          <a:noFill/>
        </p:spPr>
        <p:txBody>
          <a:bodyPr wrap="none" rtlCol="0">
            <a:spAutoFit/>
          </a:bodyPr>
          <a:lstStyle/>
          <a:p>
            <a:r>
              <a:rPr lang="en-US" b="1" dirty="0"/>
              <a:t>GPU 0</a:t>
            </a:r>
          </a:p>
        </p:txBody>
      </p:sp>
      <p:sp>
        <p:nvSpPr>
          <p:cNvPr id="6" name="TextBox 5">
            <a:extLst>
              <a:ext uri="{FF2B5EF4-FFF2-40B4-BE49-F238E27FC236}">
                <a16:creationId xmlns:a16="http://schemas.microsoft.com/office/drawing/2014/main" id="{436AC2EB-CF0F-401F-B4CC-C032EB997DFA}"/>
              </a:ext>
            </a:extLst>
          </p:cNvPr>
          <p:cNvSpPr txBox="1"/>
          <p:nvPr/>
        </p:nvSpPr>
        <p:spPr>
          <a:xfrm>
            <a:off x="4334636" y="2477057"/>
            <a:ext cx="819455" cy="369332"/>
          </a:xfrm>
          <a:prstGeom prst="rect">
            <a:avLst/>
          </a:prstGeom>
          <a:noFill/>
        </p:spPr>
        <p:txBody>
          <a:bodyPr wrap="none" rtlCol="0">
            <a:spAutoFit/>
          </a:bodyPr>
          <a:lstStyle/>
          <a:p>
            <a:r>
              <a:rPr lang="en-US" b="1" dirty="0"/>
              <a:t>GPU 1</a:t>
            </a:r>
          </a:p>
        </p:txBody>
      </p:sp>
      <p:sp>
        <p:nvSpPr>
          <p:cNvPr id="7" name="TextBox 6">
            <a:extLst>
              <a:ext uri="{FF2B5EF4-FFF2-40B4-BE49-F238E27FC236}">
                <a16:creationId xmlns:a16="http://schemas.microsoft.com/office/drawing/2014/main" id="{D82C0385-91E0-2C1B-67EA-40F5E332A3B9}"/>
              </a:ext>
            </a:extLst>
          </p:cNvPr>
          <p:cNvSpPr txBox="1"/>
          <p:nvPr/>
        </p:nvSpPr>
        <p:spPr>
          <a:xfrm>
            <a:off x="6286010" y="2480642"/>
            <a:ext cx="819455" cy="369332"/>
          </a:xfrm>
          <a:prstGeom prst="rect">
            <a:avLst/>
          </a:prstGeom>
          <a:noFill/>
        </p:spPr>
        <p:txBody>
          <a:bodyPr wrap="none" rtlCol="0">
            <a:spAutoFit/>
          </a:bodyPr>
          <a:lstStyle/>
          <a:p>
            <a:r>
              <a:rPr lang="en-US" b="1" dirty="0"/>
              <a:t>GPU 2</a:t>
            </a:r>
          </a:p>
        </p:txBody>
      </p:sp>
      <p:sp>
        <p:nvSpPr>
          <p:cNvPr id="8" name="TextBox 7">
            <a:extLst>
              <a:ext uri="{FF2B5EF4-FFF2-40B4-BE49-F238E27FC236}">
                <a16:creationId xmlns:a16="http://schemas.microsoft.com/office/drawing/2014/main" id="{62513D97-79DB-E90D-3BFC-0A7A766BF46F}"/>
              </a:ext>
            </a:extLst>
          </p:cNvPr>
          <p:cNvSpPr txBox="1"/>
          <p:nvPr/>
        </p:nvSpPr>
        <p:spPr>
          <a:xfrm>
            <a:off x="8129318" y="2477057"/>
            <a:ext cx="819455" cy="369332"/>
          </a:xfrm>
          <a:prstGeom prst="rect">
            <a:avLst/>
          </a:prstGeom>
          <a:noFill/>
        </p:spPr>
        <p:txBody>
          <a:bodyPr wrap="none" rtlCol="0">
            <a:spAutoFit/>
          </a:bodyPr>
          <a:lstStyle/>
          <a:p>
            <a:r>
              <a:rPr lang="en-US" b="1" dirty="0"/>
              <a:t>GPU 3</a:t>
            </a:r>
          </a:p>
        </p:txBody>
      </p:sp>
      <p:cxnSp>
        <p:nvCxnSpPr>
          <p:cNvPr id="31" name="Straight Arrow Connector 30">
            <a:extLst>
              <a:ext uri="{FF2B5EF4-FFF2-40B4-BE49-F238E27FC236}">
                <a16:creationId xmlns:a16="http://schemas.microsoft.com/office/drawing/2014/main" id="{B87D4F33-8693-BA36-88EC-B7E51D3022A7}"/>
              </a:ext>
            </a:extLst>
          </p:cNvPr>
          <p:cNvCxnSpPr>
            <a:cxnSpLocks/>
          </p:cNvCxnSpPr>
          <p:nvPr/>
        </p:nvCxnSpPr>
        <p:spPr>
          <a:xfrm>
            <a:off x="1828803" y="2477057"/>
            <a:ext cx="0" cy="3996175"/>
          </a:xfrm>
          <a:prstGeom prst="straightConnector1">
            <a:avLst/>
          </a:prstGeom>
          <a:ln w="38100">
            <a:solidFill>
              <a:schemeClr val="tx1">
                <a:lumMod val="50000"/>
                <a:lumOff val="50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2C45A92A-ACEE-8029-78D2-0C0765681C0B}"/>
              </a:ext>
            </a:extLst>
          </p:cNvPr>
          <p:cNvSpPr txBox="1"/>
          <p:nvPr/>
        </p:nvSpPr>
        <p:spPr>
          <a:xfrm>
            <a:off x="766740" y="5320983"/>
            <a:ext cx="962699" cy="369332"/>
          </a:xfrm>
          <a:prstGeom prst="rect">
            <a:avLst/>
          </a:prstGeom>
          <a:noFill/>
        </p:spPr>
        <p:txBody>
          <a:bodyPr wrap="none" rtlCol="0">
            <a:spAutoFit/>
          </a:bodyPr>
          <a:lstStyle/>
          <a:p>
            <a:r>
              <a:rPr lang="en-US" b="1" dirty="0"/>
              <a:t>Batch 1</a:t>
            </a:r>
          </a:p>
        </p:txBody>
      </p:sp>
      <p:sp>
        <p:nvSpPr>
          <p:cNvPr id="36" name="Rounded Rectangle 35">
            <a:extLst>
              <a:ext uri="{FF2B5EF4-FFF2-40B4-BE49-F238E27FC236}">
                <a16:creationId xmlns:a16="http://schemas.microsoft.com/office/drawing/2014/main" id="{695259C6-9FD7-179C-C311-42D3FE54A5A4}"/>
              </a:ext>
            </a:extLst>
          </p:cNvPr>
          <p:cNvSpPr/>
          <p:nvPr/>
        </p:nvSpPr>
        <p:spPr>
          <a:xfrm>
            <a:off x="2018120" y="2885792"/>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11B6F77-50E7-238B-8CFA-B90D2FB1F885}"/>
              </a:ext>
            </a:extLst>
          </p:cNvPr>
          <p:cNvSpPr txBox="1"/>
          <p:nvPr/>
        </p:nvSpPr>
        <p:spPr>
          <a:xfrm>
            <a:off x="2291872" y="2931975"/>
            <a:ext cx="665567" cy="461665"/>
          </a:xfrm>
          <a:prstGeom prst="rect">
            <a:avLst/>
          </a:prstGeom>
          <a:noFill/>
        </p:spPr>
        <p:txBody>
          <a:bodyPr wrap="none" rtlCol="0">
            <a:spAutoFit/>
          </a:bodyPr>
          <a:lstStyle/>
          <a:p>
            <a:r>
              <a:rPr lang="en-US" sz="2400" dirty="0">
                <a:solidFill>
                  <a:srgbClr val="C00000"/>
                </a:solidFill>
              </a:rPr>
              <a:t>0, 1</a:t>
            </a:r>
          </a:p>
        </p:txBody>
      </p:sp>
      <p:sp>
        <p:nvSpPr>
          <p:cNvPr id="38" name="Rounded Rectangle 37">
            <a:extLst>
              <a:ext uri="{FF2B5EF4-FFF2-40B4-BE49-F238E27FC236}">
                <a16:creationId xmlns:a16="http://schemas.microsoft.com/office/drawing/2014/main" id="{04B455FC-9124-6477-D740-3A61F1982D5D}"/>
              </a:ext>
            </a:extLst>
          </p:cNvPr>
          <p:cNvSpPr/>
          <p:nvPr/>
        </p:nvSpPr>
        <p:spPr>
          <a:xfrm>
            <a:off x="4048524" y="2885792"/>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CC05B0-3EA5-0069-C23B-13241E6D3D4B}"/>
              </a:ext>
            </a:extLst>
          </p:cNvPr>
          <p:cNvSpPr txBox="1"/>
          <p:nvPr/>
        </p:nvSpPr>
        <p:spPr>
          <a:xfrm>
            <a:off x="4333955" y="2933825"/>
            <a:ext cx="665567" cy="461665"/>
          </a:xfrm>
          <a:prstGeom prst="rect">
            <a:avLst/>
          </a:prstGeom>
          <a:noFill/>
        </p:spPr>
        <p:txBody>
          <a:bodyPr wrap="none" rtlCol="0">
            <a:spAutoFit/>
          </a:bodyPr>
          <a:lstStyle/>
          <a:p>
            <a:r>
              <a:rPr lang="en-US" sz="2400" dirty="0">
                <a:solidFill>
                  <a:srgbClr val="C00000"/>
                </a:solidFill>
              </a:rPr>
              <a:t>2, 3</a:t>
            </a:r>
          </a:p>
        </p:txBody>
      </p:sp>
      <p:sp>
        <p:nvSpPr>
          <p:cNvPr id="40" name="Rounded Rectangle 39">
            <a:extLst>
              <a:ext uri="{FF2B5EF4-FFF2-40B4-BE49-F238E27FC236}">
                <a16:creationId xmlns:a16="http://schemas.microsoft.com/office/drawing/2014/main" id="{755736BF-0BE3-3422-7730-A9BADFEC1338}"/>
              </a:ext>
            </a:extLst>
          </p:cNvPr>
          <p:cNvSpPr/>
          <p:nvPr/>
        </p:nvSpPr>
        <p:spPr>
          <a:xfrm>
            <a:off x="6044435" y="2885792"/>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FA4A71C3-0C00-A122-E53A-5287625D9589}"/>
              </a:ext>
            </a:extLst>
          </p:cNvPr>
          <p:cNvSpPr txBox="1"/>
          <p:nvPr/>
        </p:nvSpPr>
        <p:spPr>
          <a:xfrm>
            <a:off x="6439080" y="2940940"/>
            <a:ext cx="349776" cy="461665"/>
          </a:xfrm>
          <a:prstGeom prst="rect">
            <a:avLst/>
          </a:prstGeom>
          <a:noFill/>
        </p:spPr>
        <p:txBody>
          <a:bodyPr wrap="none" rtlCol="0">
            <a:spAutoFit/>
          </a:bodyPr>
          <a:lstStyle/>
          <a:p>
            <a:r>
              <a:rPr lang="en-US" sz="2400" dirty="0">
                <a:solidFill>
                  <a:srgbClr val="C00000"/>
                </a:solidFill>
              </a:rPr>
              <a:t>4</a:t>
            </a:r>
          </a:p>
        </p:txBody>
      </p:sp>
      <p:sp>
        <p:nvSpPr>
          <p:cNvPr id="42" name="Rounded Rectangle 41">
            <a:extLst>
              <a:ext uri="{FF2B5EF4-FFF2-40B4-BE49-F238E27FC236}">
                <a16:creationId xmlns:a16="http://schemas.microsoft.com/office/drawing/2014/main" id="{DA8ED861-F5C6-E6C9-E9E9-3FC58B66D7B5}"/>
              </a:ext>
            </a:extLst>
          </p:cNvPr>
          <p:cNvSpPr/>
          <p:nvPr/>
        </p:nvSpPr>
        <p:spPr>
          <a:xfrm>
            <a:off x="7915760" y="2888724"/>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F01899B-6C24-B9F2-97E1-A335CA2443D5}"/>
              </a:ext>
            </a:extLst>
          </p:cNvPr>
          <p:cNvSpPr txBox="1"/>
          <p:nvPr/>
        </p:nvSpPr>
        <p:spPr>
          <a:xfrm>
            <a:off x="8322821" y="2953818"/>
            <a:ext cx="349776" cy="461665"/>
          </a:xfrm>
          <a:prstGeom prst="rect">
            <a:avLst/>
          </a:prstGeom>
          <a:noFill/>
        </p:spPr>
        <p:txBody>
          <a:bodyPr wrap="none" rtlCol="0">
            <a:spAutoFit/>
          </a:bodyPr>
          <a:lstStyle/>
          <a:p>
            <a:r>
              <a:rPr lang="en-US" sz="2400" dirty="0">
                <a:solidFill>
                  <a:srgbClr val="C00000"/>
                </a:solidFill>
              </a:rPr>
              <a:t>7</a:t>
            </a:r>
          </a:p>
        </p:txBody>
      </p:sp>
      <p:sp>
        <p:nvSpPr>
          <p:cNvPr id="44" name="Rounded Rectangle 43">
            <a:extLst>
              <a:ext uri="{FF2B5EF4-FFF2-40B4-BE49-F238E27FC236}">
                <a16:creationId xmlns:a16="http://schemas.microsoft.com/office/drawing/2014/main" id="{D138C280-A4DF-9F30-B2FF-53A9F992ABCB}"/>
              </a:ext>
            </a:extLst>
          </p:cNvPr>
          <p:cNvSpPr/>
          <p:nvPr/>
        </p:nvSpPr>
        <p:spPr>
          <a:xfrm>
            <a:off x="2004649" y="3914224"/>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0C910BD-6663-6821-0FFE-363A5CCC3413}"/>
              </a:ext>
            </a:extLst>
          </p:cNvPr>
          <p:cNvSpPr txBox="1"/>
          <p:nvPr/>
        </p:nvSpPr>
        <p:spPr>
          <a:xfrm>
            <a:off x="2126718" y="3978979"/>
            <a:ext cx="981359" cy="461665"/>
          </a:xfrm>
          <a:prstGeom prst="rect">
            <a:avLst/>
          </a:prstGeom>
          <a:noFill/>
        </p:spPr>
        <p:txBody>
          <a:bodyPr wrap="none" rtlCol="0">
            <a:spAutoFit/>
          </a:bodyPr>
          <a:lstStyle/>
          <a:p>
            <a:r>
              <a:rPr lang="en-US" sz="2400" dirty="0">
                <a:solidFill>
                  <a:srgbClr val="C00000"/>
                </a:solidFill>
              </a:rPr>
              <a:t>1, 3, 4</a:t>
            </a:r>
          </a:p>
        </p:txBody>
      </p:sp>
      <p:sp>
        <p:nvSpPr>
          <p:cNvPr id="46" name="Rounded Rectangle 45">
            <a:extLst>
              <a:ext uri="{FF2B5EF4-FFF2-40B4-BE49-F238E27FC236}">
                <a16:creationId xmlns:a16="http://schemas.microsoft.com/office/drawing/2014/main" id="{735AE0F7-EB10-18FB-1518-78BB29E9AAF9}"/>
              </a:ext>
            </a:extLst>
          </p:cNvPr>
          <p:cNvSpPr/>
          <p:nvPr/>
        </p:nvSpPr>
        <p:spPr>
          <a:xfrm>
            <a:off x="4050572" y="3909817"/>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C01AB78-3328-7A3A-2706-319E3CC1BDFE}"/>
              </a:ext>
            </a:extLst>
          </p:cNvPr>
          <p:cNvSpPr txBox="1"/>
          <p:nvPr/>
        </p:nvSpPr>
        <p:spPr>
          <a:xfrm>
            <a:off x="4199077" y="3962785"/>
            <a:ext cx="981359" cy="461665"/>
          </a:xfrm>
          <a:prstGeom prst="rect">
            <a:avLst/>
          </a:prstGeom>
          <a:noFill/>
        </p:spPr>
        <p:txBody>
          <a:bodyPr wrap="none" rtlCol="0">
            <a:spAutoFit/>
          </a:bodyPr>
          <a:lstStyle/>
          <a:p>
            <a:r>
              <a:rPr lang="en-US" sz="2400" dirty="0">
                <a:solidFill>
                  <a:srgbClr val="C00000"/>
                </a:solidFill>
              </a:rPr>
              <a:t>0, 3, 7</a:t>
            </a:r>
          </a:p>
        </p:txBody>
      </p:sp>
      <p:sp>
        <p:nvSpPr>
          <p:cNvPr id="48" name="Rounded Rectangle 47">
            <a:extLst>
              <a:ext uri="{FF2B5EF4-FFF2-40B4-BE49-F238E27FC236}">
                <a16:creationId xmlns:a16="http://schemas.microsoft.com/office/drawing/2014/main" id="{9BF8F5B5-C3DA-3F13-F2D0-EE031CFC405F}"/>
              </a:ext>
            </a:extLst>
          </p:cNvPr>
          <p:cNvSpPr/>
          <p:nvPr/>
        </p:nvSpPr>
        <p:spPr>
          <a:xfrm>
            <a:off x="6044435" y="3906115"/>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F032BD1-67D5-CCA3-AFE8-D9E88A7803B3}"/>
              </a:ext>
            </a:extLst>
          </p:cNvPr>
          <p:cNvSpPr txBox="1"/>
          <p:nvPr/>
        </p:nvSpPr>
        <p:spPr>
          <a:xfrm>
            <a:off x="6483448" y="3970256"/>
            <a:ext cx="349776" cy="461665"/>
          </a:xfrm>
          <a:prstGeom prst="rect">
            <a:avLst/>
          </a:prstGeom>
          <a:noFill/>
        </p:spPr>
        <p:txBody>
          <a:bodyPr wrap="none" rtlCol="0">
            <a:spAutoFit/>
          </a:bodyPr>
          <a:lstStyle/>
          <a:p>
            <a:r>
              <a:rPr lang="en-US" sz="2400" dirty="0">
                <a:solidFill>
                  <a:srgbClr val="C00000"/>
                </a:solidFill>
              </a:rPr>
              <a:t>1</a:t>
            </a:r>
          </a:p>
        </p:txBody>
      </p:sp>
      <p:sp>
        <p:nvSpPr>
          <p:cNvPr id="50" name="Rounded Rectangle 49">
            <a:extLst>
              <a:ext uri="{FF2B5EF4-FFF2-40B4-BE49-F238E27FC236}">
                <a16:creationId xmlns:a16="http://schemas.microsoft.com/office/drawing/2014/main" id="{03BEB6C2-BFB9-3A27-BA92-8BA9960BA265}"/>
              </a:ext>
            </a:extLst>
          </p:cNvPr>
          <p:cNvSpPr/>
          <p:nvPr/>
        </p:nvSpPr>
        <p:spPr>
          <a:xfrm>
            <a:off x="7915760" y="3906115"/>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C52A972A-B411-6BFB-3BE4-01DD16DFB7D7}"/>
              </a:ext>
            </a:extLst>
          </p:cNvPr>
          <p:cNvSpPr txBox="1"/>
          <p:nvPr/>
        </p:nvSpPr>
        <p:spPr>
          <a:xfrm>
            <a:off x="8056228" y="3962785"/>
            <a:ext cx="981359" cy="461665"/>
          </a:xfrm>
          <a:prstGeom prst="rect">
            <a:avLst/>
          </a:prstGeom>
          <a:noFill/>
        </p:spPr>
        <p:txBody>
          <a:bodyPr wrap="none" rtlCol="0">
            <a:spAutoFit/>
          </a:bodyPr>
          <a:lstStyle/>
          <a:p>
            <a:r>
              <a:rPr lang="en-US" sz="2400" dirty="0">
                <a:solidFill>
                  <a:srgbClr val="C00000"/>
                </a:solidFill>
              </a:rPr>
              <a:t>0, 3, 4</a:t>
            </a:r>
          </a:p>
        </p:txBody>
      </p:sp>
      <p:cxnSp>
        <p:nvCxnSpPr>
          <p:cNvPr id="52" name="Straight Arrow Connector 51">
            <a:extLst>
              <a:ext uri="{FF2B5EF4-FFF2-40B4-BE49-F238E27FC236}">
                <a16:creationId xmlns:a16="http://schemas.microsoft.com/office/drawing/2014/main" id="{F96BF920-0128-0061-1ED0-0F2E531E433C}"/>
              </a:ext>
            </a:extLst>
          </p:cNvPr>
          <p:cNvCxnSpPr>
            <a:cxnSpLocks/>
            <a:stCxn id="36" idx="2"/>
            <a:endCxn id="46" idx="0"/>
          </p:cNvCxnSpPr>
          <p:nvPr/>
        </p:nvCxnSpPr>
        <p:spPr>
          <a:xfrm>
            <a:off x="2634443" y="3429000"/>
            <a:ext cx="2032452" cy="480817"/>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A99C86FB-498C-A62A-29F9-A9E593FA1FB8}"/>
              </a:ext>
            </a:extLst>
          </p:cNvPr>
          <p:cNvCxnSpPr>
            <a:cxnSpLocks/>
          </p:cNvCxnSpPr>
          <p:nvPr/>
        </p:nvCxnSpPr>
        <p:spPr>
          <a:xfrm flipH="1">
            <a:off x="2670395" y="3455629"/>
            <a:ext cx="6022" cy="473886"/>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3BFC3F91-ADCA-CB74-6CA2-51AE18917EBF}"/>
              </a:ext>
            </a:extLst>
          </p:cNvPr>
          <p:cNvCxnSpPr>
            <a:cxnSpLocks/>
          </p:cNvCxnSpPr>
          <p:nvPr/>
        </p:nvCxnSpPr>
        <p:spPr>
          <a:xfrm>
            <a:off x="2912543" y="3419839"/>
            <a:ext cx="3747146" cy="473817"/>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6BF79328-AC20-1687-D045-611A94018841}"/>
              </a:ext>
            </a:extLst>
          </p:cNvPr>
          <p:cNvCxnSpPr>
            <a:cxnSpLocks/>
          </p:cNvCxnSpPr>
          <p:nvPr/>
        </p:nvCxnSpPr>
        <p:spPr>
          <a:xfrm>
            <a:off x="3237294" y="3408250"/>
            <a:ext cx="5198640" cy="511801"/>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E9689A17-2D93-B730-5E52-91C752F70818}"/>
              </a:ext>
            </a:extLst>
          </p:cNvPr>
          <p:cNvCxnSpPr>
            <a:cxnSpLocks/>
            <a:stCxn id="38" idx="2"/>
          </p:cNvCxnSpPr>
          <p:nvPr/>
        </p:nvCxnSpPr>
        <p:spPr>
          <a:xfrm flipH="1">
            <a:off x="2787329" y="3429000"/>
            <a:ext cx="1877518" cy="500515"/>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BF350F1-5D5F-8BB5-3070-7491E9B93A6A}"/>
              </a:ext>
            </a:extLst>
          </p:cNvPr>
          <p:cNvCxnSpPr>
            <a:cxnSpLocks/>
          </p:cNvCxnSpPr>
          <p:nvPr/>
        </p:nvCxnSpPr>
        <p:spPr>
          <a:xfrm>
            <a:off x="4664847" y="3415483"/>
            <a:ext cx="0" cy="493784"/>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E7B227AC-0DF4-E3CE-1B8C-2C3DA288004B}"/>
              </a:ext>
            </a:extLst>
          </p:cNvPr>
          <p:cNvCxnSpPr>
            <a:cxnSpLocks/>
            <a:stCxn id="38" idx="2"/>
            <a:endCxn id="50" idx="0"/>
          </p:cNvCxnSpPr>
          <p:nvPr/>
        </p:nvCxnSpPr>
        <p:spPr>
          <a:xfrm>
            <a:off x="4664847" y="3429000"/>
            <a:ext cx="3867236" cy="477115"/>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311A6A2D-2856-AC0C-C2EC-A30D5072D56D}"/>
              </a:ext>
            </a:extLst>
          </p:cNvPr>
          <p:cNvCxnSpPr>
            <a:cxnSpLocks/>
          </p:cNvCxnSpPr>
          <p:nvPr/>
        </p:nvCxnSpPr>
        <p:spPr>
          <a:xfrm flipH="1">
            <a:off x="3147693" y="3447548"/>
            <a:ext cx="3471527" cy="474583"/>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6C6AE492-48F7-96CC-9300-58C4BE73F393}"/>
              </a:ext>
            </a:extLst>
          </p:cNvPr>
          <p:cNvCxnSpPr>
            <a:cxnSpLocks/>
            <a:endCxn id="50" idx="0"/>
          </p:cNvCxnSpPr>
          <p:nvPr/>
        </p:nvCxnSpPr>
        <p:spPr>
          <a:xfrm>
            <a:off x="6737201" y="3465064"/>
            <a:ext cx="1794882" cy="441051"/>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1" name="Straight Arrow Connector 60">
            <a:extLst>
              <a:ext uri="{FF2B5EF4-FFF2-40B4-BE49-F238E27FC236}">
                <a16:creationId xmlns:a16="http://schemas.microsoft.com/office/drawing/2014/main" id="{3F2AD1CF-B65E-F0D7-425B-360F72F38BCA}"/>
              </a:ext>
            </a:extLst>
          </p:cNvPr>
          <p:cNvCxnSpPr>
            <a:cxnSpLocks/>
            <a:endCxn id="46" idx="0"/>
          </p:cNvCxnSpPr>
          <p:nvPr/>
        </p:nvCxnSpPr>
        <p:spPr>
          <a:xfrm flipH="1">
            <a:off x="4666895" y="3456346"/>
            <a:ext cx="3842368" cy="453471"/>
          </a:xfrm>
          <a:prstGeom prst="straightConnector1">
            <a:avLst/>
          </a:prstGeom>
          <a:ln w="25400">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sp>
        <p:nvSpPr>
          <p:cNvPr id="65" name="Rounded Rectangle 64">
            <a:extLst>
              <a:ext uri="{FF2B5EF4-FFF2-40B4-BE49-F238E27FC236}">
                <a16:creationId xmlns:a16="http://schemas.microsoft.com/office/drawing/2014/main" id="{6838B325-2850-D2C3-88B9-1C048499447D}"/>
              </a:ext>
            </a:extLst>
          </p:cNvPr>
          <p:cNvSpPr/>
          <p:nvPr/>
        </p:nvSpPr>
        <p:spPr>
          <a:xfrm>
            <a:off x="2015444" y="5841636"/>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38F708C3-8C44-E01E-D207-31E948317212}"/>
              </a:ext>
            </a:extLst>
          </p:cNvPr>
          <p:cNvSpPr txBox="1"/>
          <p:nvPr/>
        </p:nvSpPr>
        <p:spPr>
          <a:xfrm>
            <a:off x="2449767" y="5907888"/>
            <a:ext cx="349776" cy="461665"/>
          </a:xfrm>
          <a:prstGeom prst="rect">
            <a:avLst/>
          </a:prstGeom>
          <a:noFill/>
        </p:spPr>
        <p:txBody>
          <a:bodyPr wrap="none" rtlCol="0">
            <a:spAutoFit/>
          </a:bodyPr>
          <a:lstStyle/>
          <a:p>
            <a:r>
              <a:rPr lang="en-US" sz="2400" dirty="0">
                <a:solidFill>
                  <a:srgbClr val="C00000"/>
                </a:solidFill>
              </a:rPr>
              <a:t>6</a:t>
            </a:r>
          </a:p>
        </p:txBody>
      </p:sp>
      <p:sp>
        <p:nvSpPr>
          <p:cNvPr id="78" name="Rounded Rectangle 77">
            <a:extLst>
              <a:ext uri="{FF2B5EF4-FFF2-40B4-BE49-F238E27FC236}">
                <a16:creationId xmlns:a16="http://schemas.microsoft.com/office/drawing/2014/main" id="{16DDD00A-D8F7-B0B6-BDD8-D5A5A624597D}"/>
              </a:ext>
            </a:extLst>
          </p:cNvPr>
          <p:cNvSpPr/>
          <p:nvPr/>
        </p:nvSpPr>
        <p:spPr>
          <a:xfrm>
            <a:off x="4048524" y="4802320"/>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4EC82E0D-DFCE-7A2D-09C9-52BF4A2046E9}"/>
              </a:ext>
            </a:extLst>
          </p:cNvPr>
          <p:cNvSpPr txBox="1"/>
          <p:nvPr/>
        </p:nvSpPr>
        <p:spPr>
          <a:xfrm>
            <a:off x="4333955" y="4859318"/>
            <a:ext cx="665567" cy="461665"/>
          </a:xfrm>
          <a:prstGeom prst="rect">
            <a:avLst/>
          </a:prstGeom>
          <a:noFill/>
        </p:spPr>
        <p:txBody>
          <a:bodyPr wrap="none" rtlCol="0">
            <a:spAutoFit/>
          </a:bodyPr>
          <a:lstStyle/>
          <a:p>
            <a:r>
              <a:rPr lang="en-US" sz="2400" dirty="0">
                <a:solidFill>
                  <a:srgbClr val="C00000"/>
                </a:solidFill>
              </a:rPr>
              <a:t>2, 3</a:t>
            </a:r>
          </a:p>
        </p:txBody>
      </p:sp>
      <p:sp>
        <p:nvSpPr>
          <p:cNvPr id="80" name="Rounded Rectangle 79">
            <a:extLst>
              <a:ext uri="{FF2B5EF4-FFF2-40B4-BE49-F238E27FC236}">
                <a16:creationId xmlns:a16="http://schemas.microsoft.com/office/drawing/2014/main" id="{05900DE2-2179-BECC-B49C-70D420672C2F}"/>
              </a:ext>
            </a:extLst>
          </p:cNvPr>
          <p:cNvSpPr/>
          <p:nvPr/>
        </p:nvSpPr>
        <p:spPr>
          <a:xfrm>
            <a:off x="4050572" y="5826345"/>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4A84C79C-9A3F-9ED2-6074-3692AA719F22}"/>
              </a:ext>
            </a:extLst>
          </p:cNvPr>
          <p:cNvSpPr txBox="1"/>
          <p:nvPr/>
        </p:nvSpPr>
        <p:spPr>
          <a:xfrm>
            <a:off x="4199077" y="5879313"/>
            <a:ext cx="981359" cy="461665"/>
          </a:xfrm>
          <a:prstGeom prst="rect">
            <a:avLst/>
          </a:prstGeom>
          <a:noFill/>
        </p:spPr>
        <p:txBody>
          <a:bodyPr wrap="none" rtlCol="0">
            <a:spAutoFit/>
          </a:bodyPr>
          <a:lstStyle/>
          <a:p>
            <a:r>
              <a:rPr lang="en-US" sz="2400" dirty="0">
                <a:solidFill>
                  <a:srgbClr val="C00000"/>
                </a:solidFill>
              </a:rPr>
              <a:t>2, 5, 6</a:t>
            </a:r>
          </a:p>
        </p:txBody>
      </p:sp>
      <p:sp>
        <p:nvSpPr>
          <p:cNvPr id="87" name="Rounded Rectangle 86">
            <a:extLst>
              <a:ext uri="{FF2B5EF4-FFF2-40B4-BE49-F238E27FC236}">
                <a16:creationId xmlns:a16="http://schemas.microsoft.com/office/drawing/2014/main" id="{7B11FF0F-3BEC-8681-AC81-9A6BD7BEFF4D}"/>
              </a:ext>
            </a:extLst>
          </p:cNvPr>
          <p:cNvSpPr/>
          <p:nvPr/>
        </p:nvSpPr>
        <p:spPr>
          <a:xfrm>
            <a:off x="6044436" y="4777448"/>
            <a:ext cx="481387" cy="5273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B805EEF8-B7AA-1C0A-2A79-DA27041DB22C}"/>
              </a:ext>
            </a:extLst>
          </p:cNvPr>
          <p:cNvSpPr txBox="1"/>
          <p:nvPr/>
        </p:nvSpPr>
        <p:spPr>
          <a:xfrm>
            <a:off x="6112324" y="4833152"/>
            <a:ext cx="349776" cy="461665"/>
          </a:xfrm>
          <a:prstGeom prst="rect">
            <a:avLst/>
          </a:prstGeom>
          <a:noFill/>
        </p:spPr>
        <p:txBody>
          <a:bodyPr wrap="none" rtlCol="0">
            <a:spAutoFit/>
          </a:bodyPr>
          <a:lstStyle/>
          <a:p>
            <a:r>
              <a:rPr lang="en-US" sz="2400" dirty="0">
                <a:solidFill>
                  <a:srgbClr val="C00000"/>
                </a:solidFill>
              </a:rPr>
              <a:t>4</a:t>
            </a:r>
          </a:p>
        </p:txBody>
      </p:sp>
      <p:sp>
        <p:nvSpPr>
          <p:cNvPr id="89" name="Rounded Rectangle 88">
            <a:extLst>
              <a:ext uri="{FF2B5EF4-FFF2-40B4-BE49-F238E27FC236}">
                <a16:creationId xmlns:a16="http://schemas.microsoft.com/office/drawing/2014/main" id="{6B9BA835-3049-F667-9B3A-D9FE1022B4DA}"/>
              </a:ext>
            </a:extLst>
          </p:cNvPr>
          <p:cNvSpPr/>
          <p:nvPr/>
        </p:nvSpPr>
        <p:spPr>
          <a:xfrm>
            <a:off x="6044435" y="5797770"/>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438453C9-41AF-5184-A279-76C54A87E7F3}"/>
              </a:ext>
            </a:extLst>
          </p:cNvPr>
          <p:cNvSpPr txBox="1"/>
          <p:nvPr/>
        </p:nvSpPr>
        <p:spPr>
          <a:xfrm>
            <a:off x="6331045" y="5861911"/>
            <a:ext cx="665567" cy="461665"/>
          </a:xfrm>
          <a:prstGeom prst="rect">
            <a:avLst/>
          </a:prstGeom>
          <a:noFill/>
        </p:spPr>
        <p:txBody>
          <a:bodyPr wrap="none" rtlCol="0">
            <a:spAutoFit/>
          </a:bodyPr>
          <a:lstStyle/>
          <a:p>
            <a:r>
              <a:rPr lang="en-US" sz="2400" dirty="0">
                <a:solidFill>
                  <a:srgbClr val="C00000"/>
                </a:solidFill>
              </a:rPr>
              <a:t>2, 4</a:t>
            </a:r>
          </a:p>
        </p:txBody>
      </p:sp>
      <p:sp>
        <p:nvSpPr>
          <p:cNvPr id="93" name="Rounded Rectangle 92">
            <a:extLst>
              <a:ext uri="{FF2B5EF4-FFF2-40B4-BE49-F238E27FC236}">
                <a16:creationId xmlns:a16="http://schemas.microsoft.com/office/drawing/2014/main" id="{AC914901-1737-CDFA-EB93-A13A7433EC69}"/>
              </a:ext>
            </a:extLst>
          </p:cNvPr>
          <p:cNvSpPr/>
          <p:nvPr/>
        </p:nvSpPr>
        <p:spPr>
          <a:xfrm>
            <a:off x="7915760" y="4762977"/>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ABC755CC-7396-B230-AF78-6E9F8CDF2D10}"/>
              </a:ext>
            </a:extLst>
          </p:cNvPr>
          <p:cNvSpPr txBox="1"/>
          <p:nvPr/>
        </p:nvSpPr>
        <p:spPr>
          <a:xfrm>
            <a:off x="8322821" y="4828071"/>
            <a:ext cx="349776" cy="461665"/>
          </a:xfrm>
          <a:prstGeom prst="rect">
            <a:avLst/>
          </a:prstGeom>
          <a:noFill/>
        </p:spPr>
        <p:txBody>
          <a:bodyPr wrap="none" rtlCol="0">
            <a:spAutoFit/>
          </a:bodyPr>
          <a:lstStyle/>
          <a:p>
            <a:r>
              <a:rPr lang="en-US" sz="2400" dirty="0">
                <a:solidFill>
                  <a:srgbClr val="C00000"/>
                </a:solidFill>
              </a:rPr>
              <a:t>6</a:t>
            </a:r>
          </a:p>
        </p:txBody>
      </p:sp>
      <p:sp>
        <p:nvSpPr>
          <p:cNvPr id="95" name="Rounded Rectangle 94">
            <a:extLst>
              <a:ext uri="{FF2B5EF4-FFF2-40B4-BE49-F238E27FC236}">
                <a16:creationId xmlns:a16="http://schemas.microsoft.com/office/drawing/2014/main" id="{A22F6FA6-AC5F-A8FB-52E9-9FDF60B85A51}"/>
              </a:ext>
            </a:extLst>
          </p:cNvPr>
          <p:cNvSpPr/>
          <p:nvPr/>
        </p:nvSpPr>
        <p:spPr>
          <a:xfrm>
            <a:off x="7915760" y="5780368"/>
            <a:ext cx="1232645" cy="5432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377B8AE2-EE8E-FEFE-0441-3A9D3DE445C9}"/>
              </a:ext>
            </a:extLst>
          </p:cNvPr>
          <p:cNvSpPr txBox="1"/>
          <p:nvPr/>
        </p:nvSpPr>
        <p:spPr>
          <a:xfrm>
            <a:off x="8056228" y="5826021"/>
            <a:ext cx="981359" cy="461665"/>
          </a:xfrm>
          <a:prstGeom prst="rect">
            <a:avLst/>
          </a:prstGeom>
          <a:noFill/>
        </p:spPr>
        <p:txBody>
          <a:bodyPr wrap="none" rtlCol="0">
            <a:spAutoFit/>
          </a:bodyPr>
          <a:lstStyle/>
          <a:p>
            <a:r>
              <a:rPr lang="en-US" sz="2400" dirty="0">
                <a:solidFill>
                  <a:srgbClr val="C00000"/>
                </a:solidFill>
              </a:rPr>
              <a:t>2, 3, 6</a:t>
            </a:r>
          </a:p>
        </p:txBody>
      </p:sp>
      <p:cxnSp>
        <p:nvCxnSpPr>
          <p:cNvPr id="97" name="Straight Arrow Connector 96">
            <a:extLst>
              <a:ext uri="{FF2B5EF4-FFF2-40B4-BE49-F238E27FC236}">
                <a16:creationId xmlns:a16="http://schemas.microsoft.com/office/drawing/2014/main" id="{98127509-791F-914B-7B57-070871FC840B}"/>
              </a:ext>
            </a:extLst>
          </p:cNvPr>
          <p:cNvCxnSpPr>
            <a:cxnSpLocks/>
          </p:cNvCxnSpPr>
          <p:nvPr/>
        </p:nvCxnSpPr>
        <p:spPr>
          <a:xfrm>
            <a:off x="1828803" y="4628586"/>
            <a:ext cx="8130985" cy="0"/>
          </a:xfrm>
          <a:prstGeom prst="straightConnector1">
            <a:avLst/>
          </a:prstGeom>
          <a:ln w="38100">
            <a:solidFill>
              <a:schemeClr val="tx1">
                <a:lumMod val="50000"/>
                <a:lumOff val="50000"/>
              </a:schemeClr>
            </a:solidFill>
            <a:prstDash val="dashDot"/>
            <a:tailEnd type="none"/>
          </a:ln>
        </p:spPr>
        <p:style>
          <a:lnRef idx="2">
            <a:schemeClr val="accent1"/>
          </a:lnRef>
          <a:fillRef idx="0">
            <a:schemeClr val="accent1"/>
          </a:fillRef>
          <a:effectRef idx="1">
            <a:schemeClr val="accent1"/>
          </a:effectRef>
          <a:fontRef idx="minor">
            <a:schemeClr val="tx1"/>
          </a:fontRef>
        </p:style>
      </p:cxnSp>
      <p:sp>
        <p:nvSpPr>
          <p:cNvPr id="102" name="Rounded Rectangle 101">
            <a:extLst>
              <a:ext uri="{FF2B5EF4-FFF2-40B4-BE49-F238E27FC236}">
                <a16:creationId xmlns:a16="http://schemas.microsoft.com/office/drawing/2014/main" id="{DAD32B3E-C3F7-4C73-04BA-F82EAF18887E}"/>
              </a:ext>
            </a:extLst>
          </p:cNvPr>
          <p:cNvSpPr/>
          <p:nvPr/>
        </p:nvSpPr>
        <p:spPr>
          <a:xfrm>
            <a:off x="6755397" y="4777448"/>
            <a:ext cx="481387" cy="527308"/>
          </a:xfrm>
          <a:prstGeom prst="roundRect">
            <a:avLst/>
          </a:prstGeom>
          <a:noFill/>
          <a:ln w="317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AC07697E-EC08-E9D9-FF79-9D6A4685E77F}"/>
              </a:ext>
            </a:extLst>
          </p:cNvPr>
          <p:cNvSpPr txBox="1"/>
          <p:nvPr/>
        </p:nvSpPr>
        <p:spPr>
          <a:xfrm>
            <a:off x="6823285" y="4843091"/>
            <a:ext cx="349776" cy="461665"/>
          </a:xfrm>
          <a:prstGeom prst="rect">
            <a:avLst/>
          </a:prstGeom>
          <a:noFill/>
        </p:spPr>
        <p:txBody>
          <a:bodyPr wrap="none" rtlCol="0">
            <a:spAutoFit/>
          </a:bodyPr>
          <a:lstStyle/>
          <a:p>
            <a:r>
              <a:rPr lang="en-US" sz="2400" dirty="0">
                <a:solidFill>
                  <a:srgbClr val="C00000"/>
                </a:solidFill>
              </a:rPr>
              <a:t>5</a:t>
            </a:r>
          </a:p>
        </p:txBody>
      </p:sp>
      <p:sp>
        <p:nvSpPr>
          <p:cNvPr id="104" name="Curved Right Arrow 103">
            <a:extLst>
              <a:ext uri="{FF2B5EF4-FFF2-40B4-BE49-F238E27FC236}">
                <a16:creationId xmlns:a16="http://schemas.microsoft.com/office/drawing/2014/main" id="{4186C5B0-DB22-305E-2E7E-556384385DCC}"/>
              </a:ext>
            </a:extLst>
          </p:cNvPr>
          <p:cNvSpPr/>
          <p:nvPr/>
        </p:nvSpPr>
        <p:spPr>
          <a:xfrm>
            <a:off x="3343227" y="3149700"/>
            <a:ext cx="657564" cy="2043953"/>
          </a:xfrm>
          <a:prstGeom prst="curvedRightArrow">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5" name="Curved Right Arrow 104">
            <a:extLst>
              <a:ext uri="{FF2B5EF4-FFF2-40B4-BE49-F238E27FC236}">
                <a16:creationId xmlns:a16="http://schemas.microsoft.com/office/drawing/2014/main" id="{E7E053ED-6CBD-CE59-D774-0C1120325A50}"/>
              </a:ext>
            </a:extLst>
          </p:cNvPr>
          <p:cNvSpPr/>
          <p:nvPr/>
        </p:nvSpPr>
        <p:spPr>
          <a:xfrm>
            <a:off x="5346402" y="3149700"/>
            <a:ext cx="657564" cy="2043953"/>
          </a:xfrm>
          <a:prstGeom prst="curved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 name="Graphic 9" descr="Processor with solid fill">
            <a:extLst>
              <a:ext uri="{FF2B5EF4-FFF2-40B4-BE49-F238E27FC236}">
                <a16:creationId xmlns:a16="http://schemas.microsoft.com/office/drawing/2014/main" id="{C5A33894-DD58-C343-F02C-8A7CC9B943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6794" y="4683935"/>
            <a:ext cx="714333" cy="714333"/>
          </a:xfrm>
          <a:prstGeom prst="rect">
            <a:avLst/>
          </a:prstGeom>
        </p:spPr>
      </p:pic>
      <p:sp>
        <p:nvSpPr>
          <p:cNvPr id="11" name="TextBox 10">
            <a:extLst>
              <a:ext uri="{FF2B5EF4-FFF2-40B4-BE49-F238E27FC236}">
                <a16:creationId xmlns:a16="http://schemas.microsoft.com/office/drawing/2014/main" id="{AE7F6D06-2609-4AC7-980D-D3F2619391CF}"/>
              </a:ext>
            </a:extLst>
          </p:cNvPr>
          <p:cNvSpPr txBox="1"/>
          <p:nvPr/>
        </p:nvSpPr>
        <p:spPr>
          <a:xfrm>
            <a:off x="10968647" y="4871825"/>
            <a:ext cx="596638" cy="338554"/>
          </a:xfrm>
          <a:prstGeom prst="rect">
            <a:avLst/>
          </a:prstGeom>
          <a:noFill/>
        </p:spPr>
        <p:txBody>
          <a:bodyPr wrap="none" rtlCol="0">
            <a:spAutoFit/>
          </a:bodyPr>
          <a:lstStyle/>
          <a:p>
            <a:r>
              <a:rPr lang="en-US" sz="1600" b="1" dirty="0"/>
              <a:t>CPU</a:t>
            </a:r>
          </a:p>
        </p:txBody>
      </p:sp>
      <p:sp>
        <p:nvSpPr>
          <p:cNvPr id="13" name="Left Arrow 12">
            <a:extLst>
              <a:ext uri="{FF2B5EF4-FFF2-40B4-BE49-F238E27FC236}">
                <a16:creationId xmlns:a16="http://schemas.microsoft.com/office/drawing/2014/main" id="{598B2DA9-53ED-0744-00D1-253D5EB70971}"/>
              </a:ext>
            </a:extLst>
          </p:cNvPr>
          <p:cNvSpPr/>
          <p:nvPr/>
        </p:nvSpPr>
        <p:spPr>
          <a:xfrm>
            <a:off x="7105465" y="4832502"/>
            <a:ext cx="3160342" cy="396944"/>
          </a:xfrm>
          <a:prstGeom prst="leftArrow">
            <a:avLst/>
          </a:prstGeom>
          <a:solidFill>
            <a:srgbClr val="7030A0">
              <a:alpha val="28000"/>
            </a:srgbClr>
          </a:solidFill>
          <a:ln>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A895075-7D9C-E07A-D225-2BCFF898A817}"/>
              </a:ext>
            </a:extLst>
          </p:cNvPr>
          <p:cNvSpPr txBox="1"/>
          <p:nvPr/>
        </p:nvSpPr>
        <p:spPr>
          <a:xfrm>
            <a:off x="5181880" y="5406302"/>
            <a:ext cx="1253869" cy="369332"/>
          </a:xfrm>
          <a:prstGeom prst="rect">
            <a:avLst/>
          </a:prstGeom>
          <a:noFill/>
        </p:spPr>
        <p:txBody>
          <a:bodyPr wrap="none" rtlCol="0">
            <a:spAutoFit/>
          </a:bodyPr>
          <a:lstStyle/>
          <a:p>
            <a:r>
              <a:rPr lang="en-US" b="1" dirty="0">
                <a:solidFill>
                  <a:schemeClr val="accent6"/>
                </a:solidFill>
              </a:rPr>
              <a:t>Broadcast</a:t>
            </a:r>
          </a:p>
        </p:txBody>
      </p:sp>
      <p:sp>
        <p:nvSpPr>
          <p:cNvPr id="9" name="Slide Number Placeholder 8">
            <a:extLst>
              <a:ext uri="{FF2B5EF4-FFF2-40B4-BE49-F238E27FC236}">
                <a16:creationId xmlns:a16="http://schemas.microsoft.com/office/drawing/2014/main" id="{4C9E3831-4832-7E3F-5436-7FCCD906F5B3}"/>
              </a:ext>
            </a:extLst>
          </p:cNvPr>
          <p:cNvSpPr>
            <a:spLocks noGrp="1"/>
          </p:cNvSpPr>
          <p:nvPr>
            <p:ph type="sldNum" sz="quarter" idx="12"/>
          </p:nvPr>
        </p:nvSpPr>
        <p:spPr/>
        <p:txBody>
          <a:bodyPr/>
          <a:lstStyle/>
          <a:p>
            <a:fld id="{7B8E230A-344C-314A-99D7-8592764412A6}" type="slidenum">
              <a:rPr lang="en-US" smtClean="0"/>
              <a:t>92</a:t>
            </a:fld>
            <a:endParaRPr lang="en-US"/>
          </a:p>
        </p:txBody>
      </p:sp>
    </p:spTree>
    <p:extLst>
      <p:ext uri="{BB962C8B-B14F-4D97-AF65-F5344CB8AC3E}">
        <p14:creationId xmlns:p14="http://schemas.microsoft.com/office/powerpoint/2010/main" val="249828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p:bldP spid="102" grpId="0" animBg="1"/>
      <p:bldP spid="103" grpId="0"/>
      <p:bldP spid="104" grpId="0" animBg="1"/>
      <p:bldP spid="105" grpId="0" animBg="1"/>
      <p:bldP spid="11" grpId="0"/>
      <p:bldP spid="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6C6F-62BA-E201-1453-C8975C0AB7A7}"/>
              </a:ext>
            </a:extLst>
          </p:cNvPr>
          <p:cNvSpPr>
            <a:spLocks noGrp="1"/>
          </p:cNvSpPr>
          <p:nvPr>
            <p:ph type="title"/>
          </p:nvPr>
        </p:nvSpPr>
        <p:spPr/>
        <p:txBody>
          <a:bodyPr/>
          <a:lstStyle/>
          <a:p>
            <a:r>
              <a:rPr lang="en-US" dirty="0"/>
              <a:t>Staleness Tolerance</a:t>
            </a:r>
          </a:p>
        </p:txBody>
      </p:sp>
      <p:sp>
        <p:nvSpPr>
          <p:cNvPr id="3" name="Content Placeholder 2">
            <a:extLst>
              <a:ext uri="{FF2B5EF4-FFF2-40B4-BE49-F238E27FC236}">
                <a16:creationId xmlns:a16="http://schemas.microsoft.com/office/drawing/2014/main" id="{757247FD-6A62-C23F-A099-5385060B7CBC}"/>
              </a:ext>
            </a:extLst>
          </p:cNvPr>
          <p:cNvSpPr>
            <a:spLocks noGrp="1"/>
          </p:cNvSpPr>
          <p:nvPr>
            <p:ph idx="1"/>
          </p:nvPr>
        </p:nvSpPr>
        <p:spPr>
          <a:xfrm>
            <a:off x="838200" y="2685081"/>
            <a:ext cx="10515600" cy="3509963"/>
          </a:xfrm>
        </p:spPr>
        <p:txBody>
          <a:bodyPr>
            <a:normAutofit/>
          </a:bodyPr>
          <a:lstStyle/>
          <a:p>
            <a:pPr marL="0" indent="0">
              <a:buNone/>
            </a:pPr>
            <a:r>
              <a:rPr lang="en-US" sz="3200" dirty="0">
                <a:solidFill>
                  <a:srgbClr val="C00000"/>
                </a:solidFill>
              </a:rPr>
              <a:t>Embedding Staleness</a:t>
            </a:r>
          </a:p>
          <a:p>
            <a:pPr lvl="1">
              <a:buFont typeface="Wingdings" pitchFamily="2" charset="2"/>
              <a:buChar char="Ø"/>
            </a:pPr>
            <a:r>
              <a:rPr lang="en-US" sz="2800" dirty="0"/>
              <a:t> </a:t>
            </a:r>
            <a:r>
              <a:rPr lang="en-US" sz="2800" dirty="0" err="1"/>
              <a:t>DistGNN</a:t>
            </a:r>
            <a:r>
              <a:rPr lang="en-US" sz="2800" dirty="0"/>
              <a:t> [</a:t>
            </a:r>
            <a:r>
              <a:rPr lang="en-US" sz="2800" dirty="0">
                <a:solidFill>
                  <a:schemeClr val="accent2"/>
                </a:solidFill>
              </a:rPr>
              <a:t>SC’21</a:t>
            </a:r>
            <a:r>
              <a:rPr lang="en-US" sz="2800" dirty="0"/>
              <a:t>]</a:t>
            </a:r>
          </a:p>
          <a:p>
            <a:pPr lvl="1">
              <a:buFont typeface="Wingdings" pitchFamily="2" charset="2"/>
              <a:buChar char="Ø"/>
            </a:pPr>
            <a:r>
              <a:rPr lang="en-US" sz="2800" dirty="0"/>
              <a:t> </a:t>
            </a:r>
            <a:r>
              <a:rPr lang="en-US" sz="2800" dirty="0" err="1"/>
              <a:t>Sancus</a:t>
            </a:r>
            <a:r>
              <a:rPr lang="en-US" sz="2800" dirty="0"/>
              <a:t> [</a:t>
            </a:r>
            <a:r>
              <a:rPr lang="en-US" sz="2800" dirty="0">
                <a:solidFill>
                  <a:schemeClr val="accent2"/>
                </a:solidFill>
              </a:rPr>
              <a:t>VLDB’22 best paper</a:t>
            </a:r>
            <a:r>
              <a:rPr lang="en-US" sz="2800" dirty="0"/>
              <a:t>]</a:t>
            </a:r>
          </a:p>
          <a:p>
            <a:pPr lvl="1">
              <a:buFont typeface="Wingdings" pitchFamily="2" charset="2"/>
              <a:buChar char="Ø"/>
            </a:pPr>
            <a:endParaRPr lang="en-US" sz="2800" dirty="0"/>
          </a:p>
          <a:p>
            <a:pPr marL="0" indent="0">
              <a:buNone/>
            </a:pPr>
            <a:r>
              <a:rPr lang="en-US" sz="3200" dirty="0">
                <a:solidFill>
                  <a:schemeClr val="accent6">
                    <a:lumMod val="75000"/>
                  </a:schemeClr>
                </a:solidFill>
              </a:rPr>
              <a:t>Weight/Gradient Staleness</a:t>
            </a:r>
          </a:p>
          <a:p>
            <a:pPr lvl="1">
              <a:buFont typeface="Wingdings" pitchFamily="2" charset="2"/>
              <a:buChar char="Ø"/>
            </a:pPr>
            <a:r>
              <a:rPr lang="en-US" sz="2800" dirty="0"/>
              <a:t> P3 [</a:t>
            </a:r>
            <a:r>
              <a:rPr lang="en-US" sz="2800" dirty="0">
                <a:solidFill>
                  <a:schemeClr val="accent2"/>
                </a:solidFill>
              </a:rPr>
              <a:t>OSDI’21</a:t>
            </a:r>
            <a:r>
              <a:rPr lang="en-US" sz="2800" dirty="0"/>
              <a:t>]</a:t>
            </a:r>
          </a:p>
          <a:p>
            <a:pPr lvl="1">
              <a:buFont typeface="Wingdings" pitchFamily="2" charset="2"/>
              <a:buChar char="Ø"/>
            </a:pPr>
            <a:r>
              <a:rPr lang="en-US" sz="2800" dirty="0"/>
              <a:t> </a:t>
            </a:r>
            <a:r>
              <a:rPr lang="en-US" sz="2800" dirty="0" err="1"/>
              <a:t>Dorylus</a:t>
            </a:r>
            <a:r>
              <a:rPr lang="en-US" sz="2800" dirty="0"/>
              <a:t> [</a:t>
            </a:r>
            <a:r>
              <a:rPr lang="en-US" sz="2800" dirty="0">
                <a:solidFill>
                  <a:schemeClr val="accent2"/>
                </a:solidFill>
              </a:rPr>
              <a:t>OSDI’21</a:t>
            </a:r>
            <a:r>
              <a:rPr lang="en-US" sz="2800" dirty="0"/>
              <a:t>]</a:t>
            </a:r>
          </a:p>
        </p:txBody>
      </p:sp>
      <p:sp>
        <p:nvSpPr>
          <p:cNvPr id="4" name="Slide Number Placeholder 3">
            <a:extLst>
              <a:ext uri="{FF2B5EF4-FFF2-40B4-BE49-F238E27FC236}">
                <a16:creationId xmlns:a16="http://schemas.microsoft.com/office/drawing/2014/main" id="{C2163AA7-DD3F-6582-6415-50DA42CA4BDF}"/>
              </a:ext>
            </a:extLst>
          </p:cNvPr>
          <p:cNvSpPr>
            <a:spLocks noGrp="1"/>
          </p:cNvSpPr>
          <p:nvPr>
            <p:ph type="sldNum" sz="quarter" idx="12"/>
          </p:nvPr>
        </p:nvSpPr>
        <p:spPr/>
        <p:txBody>
          <a:bodyPr/>
          <a:lstStyle/>
          <a:p>
            <a:fld id="{7B8E230A-344C-314A-99D7-8592764412A6}" type="slidenum">
              <a:rPr lang="en-US" smtClean="0"/>
              <a:t>93</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A6C49AA-B833-285C-E748-928A04601D59}"/>
                  </a:ext>
                </a:extLst>
              </p:cNvPr>
              <p:cNvSpPr txBox="1"/>
              <p:nvPr/>
            </p:nvSpPr>
            <p:spPr>
              <a:xfrm>
                <a:off x="444500" y="1690688"/>
                <a:ext cx="5892800" cy="727250"/>
              </a:xfrm>
              <a:prstGeom prst="rect">
                <a:avLst/>
              </a:prstGeom>
              <a:noFill/>
            </p:spPr>
            <p:txBody>
              <a:bodyPr wrap="square">
                <a:spAutoFit/>
              </a:bodyPr>
              <a:lstStyle/>
              <a:p>
                <a:pPr marL="457200" lvl="1" indent="0">
                  <a:buNone/>
                </a:pPr>
                <a14:m>
                  <m:oMathPara xmlns:m="http://schemas.openxmlformats.org/officeDocument/2006/math">
                    <m:oMathParaPr>
                      <m:jc m:val="centerGroup"/>
                    </m:oMathParaPr>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𝐻</m:t>
                          </m:r>
                        </m:e>
                        <m:sup>
                          <m:r>
                            <a:rPr lang="en-US" sz="4000" b="0" i="1" smtClean="0">
                              <a:latin typeface="Cambria Math" panose="02040503050406030204" pitchFamily="18" charset="0"/>
                            </a:rPr>
                            <m:t>𝑙</m:t>
                          </m:r>
                        </m:sup>
                      </m:sSup>
                      <m:r>
                        <a:rPr lang="en-US" sz="4000" b="0" i="1" smtClean="0">
                          <a:latin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𝜎</m:t>
                      </m:r>
                      <m:r>
                        <a:rPr lang="en-US" sz="4000" b="0" i="1" smtClean="0">
                          <a:latin typeface="Cambria Math" panose="02040503050406030204" pitchFamily="18" charset="0"/>
                          <a:ea typeface="Cambria Math" panose="02040503050406030204" pitchFamily="18" charset="0"/>
                        </a:rPr>
                        <m:t>(</m:t>
                      </m:r>
                      <m:acc>
                        <m:accPr>
                          <m:chr m:val="̃"/>
                          <m:ctrlPr>
                            <a:rPr lang="en-US" sz="4000" b="0" i="1" smtClean="0">
                              <a:latin typeface="Cambria Math" panose="02040503050406030204" pitchFamily="18" charset="0"/>
                              <a:ea typeface="Cambria Math" panose="02040503050406030204" pitchFamily="18" charset="0"/>
                            </a:rPr>
                          </m:ctrlPr>
                        </m:accPr>
                        <m:e>
                          <m:r>
                            <a:rPr lang="en-US" sz="4000" b="0" i="1" smtClean="0">
                              <a:latin typeface="Cambria Math" panose="02040503050406030204" pitchFamily="18" charset="0"/>
                              <a:ea typeface="Cambria Math" panose="02040503050406030204" pitchFamily="18" charset="0"/>
                            </a:rPr>
                            <m:t>𝐴</m:t>
                          </m:r>
                          <m:r>
                            <a:rPr lang="en-US" sz="4000" b="0" i="1" smtClean="0">
                              <a:latin typeface="Cambria Math" panose="02040503050406030204" pitchFamily="18" charset="0"/>
                              <a:ea typeface="Cambria Math" panose="02040503050406030204" pitchFamily="18" charset="0"/>
                            </a:rPr>
                            <m:t> </m:t>
                          </m:r>
                        </m:e>
                      </m:acc>
                      <m:sSup>
                        <m:sSupPr>
                          <m:ctrlPr>
                            <a:rPr lang="en-US" sz="4000" i="1" smtClean="0">
                              <a:solidFill>
                                <a:srgbClr val="C00000"/>
                              </a:solidFill>
                              <a:latin typeface="Cambria Math" panose="02040503050406030204" pitchFamily="18" charset="0"/>
                            </a:rPr>
                          </m:ctrlPr>
                        </m:sSupPr>
                        <m:e>
                          <m:r>
                            <a:rPr lang="en-US" sz="4000" b="0" i="1" smtClean="0">
                              <a:solidFill>
                                <a:srgbClr val="C00000"/>
                              </a:solidFill>
                              <a:latin typeface="Cambria Math" panose="02040503050406030204" pitchFamily="18" charset="0"/>
                            </a:rPr>
                            <m:t>𝐻</m:t>
                          </m:r>
                        </m:e>
                        <m:sup>
                          <m:r>
                            <a:rPr lang="en-US" sz="4000" b="0" i="1" smtClean="0">
                              <a:solidFill>
                                <a:srgbClr val="C00000"/>
                              </a:solidFill>
                              <a:latin typeface="Cambria Math" panose="02040503050406030204" pitchFamily="18" charset="0"/>
                            </a:rPr>
                            <m:t>𝑙</m:t>
                          </m:r>
                          <m:r>
                            <a:rPr lang="en-US" sz="4000" b="0" i="1" smtClean="0">
                              <a:solidFill>
                                <a:srgbClr val="C00000"/>
                              </a:solidFill>
                              <a:latin typeface="Cambria Math" panose="02040503050406030204" pitchFamily="18" charset="0"/>
                            </a:rPr>
                            <m:t>−1</m:t>
                          </m:r>
                        </m:sup>
                      </m:sSup>
                      <m:r>
                        <a:rPr lang="en-US" sz="4000" b="0" i="1" smtClean="0">
                          <a:latin typeface="Cambria Math" panose="02040503050406030204" pitchFamily="18" charset="0"/>
                        </a:rPr>
                        <m:t> </m:t>
                      </m:r>
                      <m:sSup>
                        <m:sSupPr>
                          <m:ctrlPr>
                            <a:rPr lang="en-US" sz="4000" b="0" i="1" smtClean="0">
                              <a:solidFill>
                                <a:schemeClr val="accent6">
                                  <a:lumMod val="75000"/>
                                </a:schemeClr>
                              </a:solidFill>
                              <a:latin typeface="Cambria Math" panose="02040503050406030204" pitchFamily="18" charset="0"/>
                            </a:rPr>
                          </m:ctrlPr>
                        </m:sSupPr>
                        <m:e>
                          <m:r>
                            <a:rPr lang="en-US" sz="4000" b="0" i="1" smtClean="0">
                              <a:solidFill>
                                <a:schemeClr val="accent6">
                                  <a:lumMod val="75000"/>
                                </a:schemeClr>
                              </a:solidFill>
                              <a:latin typeface="Cambria Math" panose="02040503050406030204" pitchFamily="18" charset="0"/>
                            </a:rPr>
                            <m:t>𝑊</m:t>
                          </m:r>
                        </m:e>
                        <m:sup>
                          <m:r>
                            <a:rPr lang="en-US" sz="4000" b="0" i="1" smtClean="0">
                              <a:solidFill>
                                <a:schemeClr val="accent6">
                                  <a:lumMod val="75000"/>
                                </a:schemeClr>
                              </a:solidFill>
                              <a:latin typeface="Cambria Math" panose="02040503050406030204" pitchFamily="18" charset="0"/>
                            </a:rPr>
                            <m:t>𝑙</m:t>
                          </m:r>
                          <m:r>
                            <a:rPr lang="en-US" sz="4000" b="0" i="1" smtClean="0">
                              <a:solidFill>
                                <a:schemeClr val="accent6">
                                  <a:lumMod val="75000"/>
                                </a:schemeClr>
                              </a:solidFill>
                              <a:latin typeface="Cambria Math" panose="02040503050406030204" pitchFamily="18" charset="0"/>
                            </a:rPr>
                            <m:t>−1</m:t>
                          </m:r>
                        </m:sup>
                      </m:sSup>
                      <m:r>
                        <a:rPr lang="en-US" sz="4000" b="0" i="1" smtClean="0">
                          <a:latin typeface="Cambria Math" panose="02040503050406030204" pitchFamily="18" charset="0"/>
                        </a:rPr>
                        <m:t>)</m:t>
                      </m:r>
                    </m:oMath>
                  </m:oMathPara>
                </a14:m>
                <a:endParaRPr lang="en-US" sz="4000" dirty="0"/>
              </a:p>
            </p:txBody>
          </p:sp>
        </mc:Choice>
        <mc:Fallback xmlns="">
          <p:sp>
            <p:nvSpPr>
              <p:cNvPr id="6" name="TextBox 5">
                <a:extLst>
                  <a:ext uri="{FF2B5EF4-FFF2-40B4-BE49-F238E27FC236}">
                    <a16:creationId xmlns:a16="http://schemas.microsoft.com/office/drawing/2014/main" id="{1A6C49AA-B833-285C-E748-928A04601D59}"/>
                  </a:ext>
                </a:extLst>
              </p:cNvPr>
              <p:cNvSpPr txBox="1">
                <a:spLocks noRot="1" noChangeAspect="1" noMove="1" noResize="1" noEditPoints="1" noAdjustHandles="1" noChangeArrowheads="1" noChangeShapeType="1" noTextEdit="1"/>
              </p:cNvSpPr>
              <p:nvPr/>
            </p:nvSpPr>
            <p:spPr>
              <a:xfrm>
                <a:off x="444500" y="1690688"/>
                <a:ext cx="5892800" cy="727250"/>
              </a:xfrm>
              <a:prstGeom prst="rect">
                <a:avLst/>
              </a:prstGeom>
              <a:blipFill>
                <a:blip r:embed="rId3"/>
                <a:stretch>
                  <a:fillRect t="-6780" b="-23729"/>
                </a:stretch>
              </a:blipFill>
            </p:spPr>
            <p:txBody>
              <a:bodyPr/>
              <a:lstStyle/>
              <a:p>
                <a:r>
                  <a:rPr lang="en-US">
                    <a:noFill/>
                  </a:rPr>
                  <a:t> </a:t>
                </a:r>
              </a:p>
            </p:txBody>
          </p:sp>
        </mc:Fallback>
      </mc:AlternateContent>
    </p:spTree>
    <p:extLst>
      <p:ext uri="{BB962C8B-B14F-4D97-AF65-F5344CB8AC3E}">
        <p14:creationId xmlns:p14="http://schemas.microsoft.com/office/powerpoint/2010/main" val="414327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6FD3-D544-5194-DF6E-B73D8097BF90}"/>
              </a:ext>
            </a:extLst>
          </p:cNvPr>
          <p:cNvSpPr>
            <a:spLocks noGrp="1"/>
          </p:cNvSpPr>
          <p:nvPr>
            <p:ph type="title"/>
          </p:nvPr>
        </p:nvSpPr>
        <p:spPr/>
        <p:txBody>
          <a:bodyPr/>
          <a:lstStyle/>
          <a:p>
            <a:r>
              <a:rPr lang="en-US" dirty="0"/>
              <a:t>Embedding Staleness</a:t>
            </a:r>
          </a:p>
        </p:txBody>
      </p:sp>
      <p:sp>
        <p:nvSpPr>
          <p:cNvPr id="3" name="Content Placeholder 2">
            <a:extLst>
              <a:ext uri="{FF2B5EF4-FFF2-40B4-BE49-F238E27FC236}">
                <a16:creationId xmlns:a16="http://schemas.microsoft.com/office/drawing/2014/main" id="{C712984B-538D-E4AC-43EA-42B9A858DDCC}"/>
              </a:ext>
            </a:extLst>
          </p:cNvPr>
          <p:cNvSpPr>
            <a:spLocks noGrp="1"/>
          </p:cNvSpPr>
          <p:nvPr>
            <p:ph idx="1"/>
          </p:nvPr>
        </p:nvSpPr>
        <p:spPr>
          <a:xfrm>
            <a:off x="838200" y="1825625"/>
            <a:ext cx="10515600" cy="713014"/>
          </a:xfrm>
        </p:spPr>
        <p:txBody>
          <a:bodyPr/>
          <a:lstStyle/>
          <a:p>
            <a:pPr marL="0" indent="0">
              <a:buNone/>
            </a:pPr>
            <a:r>
              <a:rPr lang="en-US" dirty="0" err="1"/>
              <a:t>DistGNN</a:t>
            </a:r>
            <a:r>
              <a:rPr lang="en-US" dirty="0"/>
              <a:t> [</a:t>
            </a:r>
            <a:r>
              <a:rPr lang="en-US" dirty="0">
                <a:solidFill>
                  <a:schemeClr val="accent2"/>
                </a:solidFill>
              </a:rPr>
              <a:t>SC’21</a:t>
            </a:r>
            <a:r>
              <a:rPr lang="en-US" dirty="0"/>
              <a:t>] proposes </a:t>
            </a:r>
            <a:r>
              <a:rPr lang="en-US" dirty="0">
                <a:solidFill>
                  <a:srgbClr val="C00000"/>
                </a:solidFill>
              </a:rPr>
              <a:t>Delayed Remote Partial Aggregates.</a:t>
            </a:r>
          </a:p>
        </p:txBody>
      </p:sp>
      <p:sp>
        <p:nvSpPr>
          <p:cNvPr id="4" name="Oval 3">
            <a:extLst>
              <a:ext uri="{FF2B5EF4-FFF2-40B4-BE49-F238E27FC236}">
                <a16:creationId xmlns:a16="http://schemas.microsoft.com/office/drawing/2014/main" id="{3E75B5D6-E6C9-0BFD-CE3D-A252CB06355C}"/>
              </a:ext>
            </a:extLst>
          </p:cNvPr>
          <p:cNvSpPr/>
          <p:nvPr/>
        </p:nvSpPr>
        <p:spPr>
          <a:xfrm>
            <a:off x="2041721" y="2922494"/>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9899265B-6AFD-51AE-4087-21B09052B24E}"/>
              </a:ext>
            </a:extLst>
          </p:cNvPr>
          <p:cNvSpPr/>
          <p:nvPr/>
        </p:nvSpPr>
        <p:spPr>
          <a:xfrm>
            <a:off x="1248306" y="3884753"/>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E578F0C-7D73-C4FD-4F98-C75D8C2928BC}"/>
              </a:ext>
            </a:extLst>
          </p:cNvPr>
          <p:cNvSpPr/>
          <p:nvPr/>
        </p:nvSpPr>
        <p:spPr>
          <a:xfrm>
            <a:off x="2696106" y="3884753"/>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1340264-D93D-7759-0164-B4FC7E3698C4}"/>
              </a:ext>
            </a:extLst>
          </p:cNvPr>
          <p:cNvSpPr/>
          <p:nvPr/>
        </p:nvSpPr>
        <p:spPr>
          <a:xfrm>
            <a:off x="1257271" y="5011135"/>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3A48D0-7098-DC9E-775E-B61741D9B8CC}"/>
              </a:ext>
            </a:extLst>
          </p:cNvPr>
          <p:cNvSpPr/>
          <p:nvPr/>
        </p:nvSpPr>
        <p:spPr>
          <a:xfrm>
            <a:off x="2749894" y="5401996"/>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073F7DA-A92D-41A4-F849-96561E05A2F6}"/>
              </a:ext>
            </a:extLst>
          </p:cNvPr>
          <p:cNvCxnSpPr>
            <a:cxnSpLocks/>
            <a:stCxn id="6" idx="7"/>
            <a:endCxn id="4" idx="3"/>
          </p:cNvCxnSpPr>
          <p:nvPr/>
        </p:nvCxnSpPr>
        <p:spPr>
          <a:xfrm flipV="1">
            <a:off x="1562032" y="3234690"/>
            <a:ext cx="533516" cy="703627"/>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F0D6ECA9-D8E7-2A72-2566-BCA67D49FF66}"/>
              </a:ext>
            </a:extLst>
          </p:cNvPr>
          <p:cNvCxnSpPr>
            <a:cxnSpLocks/>
            <a:stCxn id="6" idx="6"/>
            <a:endCxn id="7" idx="2"/>
          </p:cNvCxnSpPr>
          <p:nvPr/>
        </p:nvCxnSpPr>
        <p:spPr>
          <a:xfrm>
            <a:off x="1615859" y="4067633"/>
            <a:ext cx="1080247" cy="0"/>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C74DB16-0F79-80FB-065A-B8BEDA5D4B1F}"/>
              </a:ext>
            </a:extLst>
          </p:cNvPr>
          <p:cNvCxnSpPr>
            <a:cxnSpLocks/>
            <a:endCxn id="7" idx="3"/>
          </p:cNvCxnSpPr>
          <p:nvPr/>
        </p:nvCxnSpPr>
        <p:spPr>
          <a:xfrm flipV="1">
            <a:off x="1563355" y="4196949"/>
            <a:ext cx="1186578" cy="885180"/>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5D94B56-FF20-5D73-A860-6F60F9ADBB0A}"/>
              </a:ext>
            </a:extLst>
          </p:cNvPr>
          <p:cNvCxnSpPr>
            <a:cxnSpLocks/>
            <a:endCxn id="7" idx="4"/>
          </p:cNvCxnSpPr>
          <p:nvPr/>
        </p:nvCxnSpPr>
        <p:spPr>
          <a:xfrm flipH="1" flipV="1">
            <a:off x="2879883" y="4250513"/>
            <a:ext cx="52936" cy="1155406"/>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875BF15-B918-F512-1866-264CEC8C9F72}"/>
              </a:ext>
            </a:extLst>
          </p:cNvPr>
          <p:cNvCxnSpPr>
            <a:cxnSpLocks/>
            <a:endCxn id="9" idx="2"/>
          </p:cNvCxnSpPr>
          <p:nvPr/>
        </p:nvCxnSpPr>
        <p:spPr>
          <a:xfrm>
            <a:off x="1589465" y="5307341"/>
            <a:ext cx="1160429" cy="277535"/>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sp>
        <p:nvSpPr>
          <p:cNvPr id="22" name="Right Arrow 21">
            <a:extLst>
              <a:ext uri="{FF2B5EF4-FFF2-40B4-BE49-F238E27FC236}">
                <a16:creationId xmlns:a16="http://schemas.microsoft.com/office/drawing/2014/main" id="{63F9B910-ECF9-69EF-5EE2-DA031FB46E34}"/>
              </a:ext>
            </a:extLst>
          </p:cNvPr>
          <p:cNvSpPr/>
          <p:nvPr/>
        </p:nvSpPr>
        <p:spPr>
          <a:xfrm>
            <a:off x="3575551" y="4017654"/>
            <a:ext cx="2313947" cy="814185"/>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EDC1726-A96F-8B09-5545-870A238B74F0}"/>
              </a:ext>
            </a:extLst>
          </p:cNvPr>
          <p:cNvSpPr txBox="1"/>
          <p:nvPr/>
        </p:nvSpPr>
        <p:spPr>
          <a:xfrm>
            <a:off x="3635177" y="4240080"/>
            <a:ext cx="1842620" cy="369332"/>
          </a:xfrm>
          <a:prstGeom prst="rect">
            <a:avLst/>
          </a:prstGeom>
          <a:noFill/>
        </p:spPr>
        <p:txBody>
          <a:bodyPr wrap="none" rtlCol="0">
            <a:spAutoFit/>
          </a:bodyPr>
          <a:lstStyle/>
          <a:p>
            <a:r>
              <a:rPr lang="en-US" dirty="0"/>
              <a:t>After Partitioning</a:t>
            </a:r>
          </a:p>
        </p:txBody>
      </p:sp>
      <p:sp>
        <p:nvSpPr>
          <p:cNvPr id="48" name="Oval 47">
            <a:extLst>
              <a:ext uri="{FF2B5EF4-FFF2-40B4-BE49-F238E27FC236}">
                <a16:creationId xmlns:a16="http://schemas.microsoft.com/office/drawing/2014/main" id="{2F62B945-33BD-54BF-0DC4-09E8DF308B15}"/>
              </a:ext>
            </a:extLst>
          </p:cNvPr>
          <p:cNvSpPr/>
          <p:nvPr/>
        </p:nvSpPr>
        <p:spPr>
          <a:xfrm>
            <a:off x="7869650" y="2739614"/>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D45A82AA-90F1-357C-73E7-1F0B97BC7F41}"/>
              </a:ext>
            </a:extLst>
          </p:cNvPr>
          <p:cNvSpPr/>
          <p:nvPr/>
        </p:nvSpPr>
        <p:spPr>
          <a:xfrm>
            <a:off x="7528491" y="3786175"/>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D60E2A7-E6B9-2507-5AD1-191CE416FD18}"/>
              </a:ext>
            </a:extLst>
          </p:cNvPr>
          <p:cNvSpPr/>
          <p:nvPr/>
        </p:nvSpPr>
        <p:spPr>
          <a:xfrm>
            <a:off x="8976291" y="3786175"/>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66085641-A8C4-2391-3D74-E0DE751A61A2}"/>
              </a:ext>
            </a:extLst>
          </p:cNvPr>
          <p:cNvSpPr/>
          <p:nvPr/>
        </p:nvSpPr>
        <p:spPr>
          <a:xfrm>
            <a:off x="7537456" y="4912557"/>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F6720636-2F8F-1C4E-8A2D-EA6D59B3BF0C}"/>
              </a:ext>
            </a:extLst>
          </p:cNvPr>
          <p:cNvSpPr/>
          <p:nvPr/>
        </p:nvSpPr>
        <p:spPr>
          <a:xfrm>
            <a:off x="9030079" y="5303418"/>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ACBC9CA2-A318-2B3A-44A7-44D6A87ABE59}"/>
              </a:ext>
            </a:extLst>
          </p:cNvPr>
          <p:cNvCxnSpPr>
            <a:cxnSpLocks/>
            <a:stCxn id="49" idx="7"/>
            <a:endCxn id="48" idx="4"/>
          </p:cNvCxnSpPr>
          <p:nvPr/>
        </p:nvCxnSpPr>
        <p:spPr>
          <a:xfrm flipV="1">
            <a:off x="7842217" y="3105374"/>
            <a:ext cx="211210" cy="734365"/>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BDE1E4E5-0EF4-CBD0-27DE-E3D263B79BE6}"/>
              </a:ext>
            </a:extLst>
          </p:cNvPr>
          <p:cNvCxnSpPr>
            <a:cxnSpLocks/>
            <a:stCxn id="49" idx="6"/>
            <a:endCxn id="50" idx="2"/>
          </p:cNvCxnSpPr>
          <p:nvPr/>
        </p:nvCxnSpPr>
        <p:spPr>
          <a:xfrm>
            <a:off x="7896044" y="3969055"/>
            <a:ext cx="1080247" cy="0"/>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31698611-C7F4-5EA3-D867-F7EDC4FA4690}"/>
              </a:ext>
            </a:extLst>
          </p:cNvPr>
          <p:cNvCxnSpPr>
            <a:cxnSpLocks/>
            <a:endCxn id="50" idx="3"/>
          </p:cNvCxnSpPr>
          <p:nvPr/>
        </p:nvCxnSpPr>
        <p:spPr>
          <a:xfrm flipV="1">
            <a:off x="7843540" y="4098371"/>
            <a:ext cx="1186578" cy="885180"/>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C59035E4-502C-65A2-1572-99264934F307}"/>
              </a:ext>
            </a:extLst>
          </p:cNvPr>
          <p:cNvCxnSpPr>
            <a:cxnSpLocks/>
            <a:endCxn id="50" idx="4"/>
          </p:cNvCxnSpPr>
          <p:nvPr/>
        </p:nvCxnSpPr>
        <p:spPr>
          <a:xfrm flipH="1" flipV="1">
            <a:off x="9160068" y="4151935"/>
            <a:ext cx="52936" cy="1155406"/>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239404C-FFCC-5B01-6D28-B13849AE79F5}"/>
              </a:ext>
            </a:extLst>
          </p:cNvPr>
          <p:cNvCxnSpPr>
            <a:cxnSpLocks/>
            <a:endCxn id="52" idx="2"/>
          </p:cNvCxnSpPr>
          <p:nvPr/>
        </p:nvCxnSpPr>
        <p:spPr>
          <a:xfrm>
            <a:off x="7869650" y="5208763"/>
            <a:ext cx="1160429" cy="277535"/>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5F464DA6-33BA-CD02-15F2-2E9BBFB20A24}"/>
              </a:ext>
            </a:extLst>
          </p:cNvPr>
          <p:cNvCxnSpPr/>
          <p:nvPr/>
        </p:nvCxnSpPr>
        <p:spPr>
          <a:xfrm>
            <a:off x="8597152" y="2492188"/>
            <a:ext cx="0" cy="3854824"/>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6C689AF8-739A-5187-2DAC-FD3BA7040CD6}"/>
              </a:ext>
            </a:extLst>
          </p:cNvPr>
          <p:cNvCxnSpPr>
            <a:cxnSpLocks/>
          </p:cNvCxnSpPr>
          <p:nvPr/>
        </p:nvCxnSpPr>
        <p:spPr>
          <a:xfrm>
            <a:off x="6105939" y="4562406"/>
            <a:ext cx="4949314" cy="0"/>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9A332B5C-A0C4-CF1F-A53E-5C5377569401}"/>
              </a:ext>
            </a:extLst>
          </p:cNvPr>
          <p:cNvSpPr txBox="1"/>
          <p:nvPr/>
        </p:nvSpPr>
        <p:spPr>
          <a:xfrm>
            <a:off x="6359052" y="4169322"/>
            <a:ext cx="819455" cy="369332"/>
          </a:xfrm>
          <a:prstGeom prst="rect">
            <a:avLst/>
          </a:prstGeom>
          <a:noFill/>
        </p:spPr>
        <p:txBody>
          <a:bodyPr wrap="none" rtlCol="0">
            <a:spAutoFit/>
          </a:bodyPr>
          <a:lstStyle/>
          <a:p>
            <a:r>
              <a:rPr lang="en-US" b="1" dirty="0"/>
              <a:t>GPU 0</a:t>
            </a:r>
          </a:p>
        </p:txBody>
      </p:sp>
      <p:sp>
        <p:nvSpPr>
          <p:cNvPr id="76" name="TextBox 75">
            <a:extLst>
              <a:ext uri="{FF2B5EF4-FFF2-40B4-BE49-F238E27FC236}">
                <a16:creationId xmlns:a16="http://schemas.microsoft.com/office/drawing/2014/main" id="{0023576F-8BEC-FA19-A54B-E68F9FCC84A2}"/>
              </a:ext>
            </a:extLst>
          </p:cNvPr>
          <p:cNvSpPr txBox="1"/>
          <p:nvPr/>
        </p:nvSpPr>
        <p:spPr>
          <a:xfrm>
            <a:off x="10225859" y="4145359"/>
            <a:ext cx="819455" cy="369332"/>
          </a:xfrm>
          <a:prstGeom prst="rect">
            <a:avLst/>
          </a:prstGeom>
          <a:noFill/>
        </p:spPr>
        <p:txBody>
          <a:bodyPr wrap="none" rtlCol="0">
            <a:spAutoFit/>
          </a:bodyPr>
          <a:lstStyle/>
          <a:p>
            <a:r>
              <a:rPr lang="en-US" b="1" dirty="0"/>
              <a:t>GPU 1</a:t>
            </a:r>
          </a:p>
        </p:txBody>
      </p:sp>
      <p:sp>
        <p:nvSpPr>
          <p:cNvPr id="77" name="TextBox 76">
            <a:extLst>
              <a:ext uri="{FF2B5EF4-FFF2-40B4-BE49-F238E27FC236}">
                <a16:creationId xmlns:a16="http://schemas.microsoft.com/office/drawing/2014/main" id="{564678C6-7227-4098-49F9-9416D1BE932D}"/>
              </a:ext>
            </a:extLst>
          </p:cNvPr>
          <p:cNvSpPr txBox="1"/>
          <p:nvPr/>
        </p:nvSpPr>
        <p:spPr>
          <a:xfrm>
            <a:off x="6364749" y="4574062"/>
            <a:ext cx="819455" cy="369332"/>
          </a:xfrm>
          <a:prstGeom prst="rect">
            <a:avLst/>
          </a:prstGeom>
          <a:noFill/>
        </p:spPr>
        <p:txBody>
          <a:bodyPr wrap="none" rtlCol="0">
            <a:spAutoFit/>
          </a:bodyPr>
          <a:lstStyle/>
          <a:p>
            <a:r>
              <a:rPr lang="en-US" b="1" dirty="0"/>
              <a:t>GPU 2</a:t>
            </a:r>
          </a:p>
        </p:txBody>
      </p:sp>
      <p:sp>
        <p:nvSpPr>
          <p:cNvPr id="78" name="TextBox 77">
            <a:extLst>
              <a:ext uri="{FF2B5EF4-FFF2-40B4-BE49-F238E27FC236}">
                <a16:creationId xmlns:a16="http://schemas.microsoft.com/office/drawing/2014/main" id="{D0360118-802F-8142-5497-F4DBBE36D422}"/>
              </a:ext>
            </a:extLst>
          </p:cNvPr>
          <p:cNvSpPr txBox="1"/>
          <p:nvPr/>
        </p:nvSpPr>
        <p:spPr>
          <a:xfrm>
            <a:off x="10239594" y="4575514"/>
            <a:ext cx="819455" cy="369332"/>
          </a:xfrm>
          <a:prstGeom prst="rect">
            <a:avLst/>
          </a:prstGeom>
          <a:noFill/>
        </p:spPr>
        <p:txBody>
          <a:bodyPr wrap="none" rtlCol="0">
            <a:spAutoFit/>
          </a:bodyPr>
          <a:lstStyle/>
          <a:p>
            <a:r>
              <a:rPr lang="en-US" b="1" dirty="0"/>
              <a:t>GPU 3</a:t>
            </a:r>
          </a:p>
        </p:txBody>
      </p:sp>
      <p:sp>
        <p:nvSpPr>
          <p:cNvPr id="79" name="Rounded Rectangular Callout 78">
            <a:extLst>
              <a:ext uri="{FF2B5EF4-FFF2-40B4-BE49-F238E27FC236}">
                <a16:creationId xmlns:a16="http://schemas.microsoft.com/office/drawing/2014/main" id="{C3853E3B-37A3-EE3F-F752-B57726A47388}"/>
              </a:ext>
            </a:extLst>
          </p:cNvPr>
          <p:cNvSpPr/>
          <p:nvPr/>
        </p:nvSpPr>
        <p:spPr>
          <a:xfrm>
            <a:off x="9273065" y="2354429"/>
            <a:ext cx="2116602" cy="1293987"/>
          </a:xfrm>
          <a:prstGeom prst="wedgeRoundRectCallout">
            <a:avLst>
              <a:gd name="adj1" fmla="val -42364"/>
              <a:gd name="adj2" fmla="val 64578"/>
              <a:gd name="adj3" fmla="val 16667"/>
            </a:avLst>
          </a:prstGeom>
          <a:noFill/>
          <a:ln w="254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11F0293E-6C33-6A53-BC20-966EEBCA8C5A}"/>
              </a:ext>
            </a:extLst>
          </p:cNvPr>
          <p:cNvSpPr txBox="1"/>
          <p:nvPr/>
        </p:nvSpPr>
        <p:spPr>
          <a:xfrm>
            <a:off x="9350765" y="2519003"/>
            <a:ext cx="2106128" cy="923330"/>
          </a:xfrm>
          <a:prstGeom prst="rect">
            <a:avLst/>
          </a:prstGeom>
          <a:noFill/>
        </p:spPr>
        <p:txBody>
          <a:bodyPr wrap="square" rtlCol="0">
            <a:spAutoFit/>
          </a:bodyPr>
          <a:lstStyle/>
          <a:p>
            <a:r>
              <a:rPr lang="en-US" dirty="0">
                <a:solidFill>
                  <a:srgbClr val="0070C0"/>
                </a:solidFill>
              </a:rPr>
              <a:t>I need to aggregate features from 3 remote machines!</a:t>
            </a:r>
          </a:p>
        </p:txBody>
      </p:sp>
      <p:sp>
        <p:nvSpPr>
          <p:cNvPr id="5" name="Slide Number Placeholder 4">
            <a:extLst>
              <a:ext uri="{FF2B5EF4-FFF2-40B4-BE49-F238E27FC236}">
                <a16:creationId xmlns:a16="http://schemas.microsoft.com/office/drawing/2014/main" id="{235A255B-D4FF-234F-3D8C-DAA9DDAB864D}"/>
              </a:ext>
            </a:extLst>
          </p:cNvPr>
          <p:cNvSpPr>
            <a:spLocks noGrp="1"/>
          </p:cNvSpPr>
          <p:nvPr>
            <p:ph type="sldNum" sz="quarter" idx="12"/>
          </p:nvPr>
        </p:nvSpPr>
        <p:spPr/>
        <p:txBody>
          <a:bodyPr/>
          <a:lstStyle/>
          <a:p>
            <a:fld id="{7B8E230A-344C-314A-99D7-8592764412A6}" type="slidenum">
              <a:rPr lang="en-US" smtClean="0"/>
              <a:t>94</a:t>
            </a:fld>
            <a:endParaRPr lang="en-US"/>
          </a:p>
        </p:txBody>
      </p:sp>
    </p:spTree>
    <p:extLst>
      <p:ext uri="{BB962C8B-B14F-4D97-AF65-F5344CB8AC3E}">
        <p14:creationId xmlns:p14="http://schemas.microsoft.com/office/powerpoint/2010/main" val="183619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BDCC-8D30-DA6C-5C6B-EC302115CBE5}"/>
              </a:ext>
            </a:extLst>
          </p:cNvPr>
          <p:cNvSpPr>
            <a:spLocks noGrp="1"/>
          </p:cNvSpPr>
          <p:nvPr>
            <p:ph type="title"/>
          </p:nvPr>
        </p:nvSpPr>
        <p:spPr/>
        <p:txBody>
          <a:bodyPr/>
          <a:lstStyle/>
          <a:p>
            <a:r>
              <a:rPr lang="en-US" dirty="0"/>
              <a:t>Embedding Staleness</a:t>
            </a:r>
          </a:p>
        </p:txBody>
      </p:sp>
      <p:sp>
        <p:nvSpPr>
          <p:cNvPr id="3" name="Content Placeholder 2">
            <a:extLst>
              <a:ext uri="{FF2B5EF4-FFF2-40B4-BE49-F238E27FC236}">
                <a16:creationId xmlns:a16="http://schemas.microsoft.com/office/drawing/2014/main" id="{B7910A0D-A6CA-58A7-894C-A88987E1AF35}"/>
              </a:ext>
            </a:extLst>
          </p:cNvPr>
          <p:cNvSpPr>
            <a:spLocks noGrp="1"/>
          </p:cNvSpPr>
          <p:nvPr>
            <p:ph idx="1"/>
          </p:nvPr>
        </p:nvSpPr>
        <p:spPr>
          <a:xfrm>
            <a:off x="838200" y="1825624"/>
            <a:ext cx="10515600" cy="844826"/>
          </a:xfrm>
        </p:spPr>
        <p:txBody>
          <a:bodyPr>
            <a:normAutofit lnSpcReduction="10000"/>
          </a:bodyPr>
          <a:lstStyle/>
          <a:p>
            <a:pPr marL="0" indent="0">
              <a:buNone/>
            </a:pPr>
            <a:r>
              <a:rPr lang="en-US" dirty="0"/>
              <a:t>Each remote vertex starts communication in epoch 𝑖 and asynchronously receives and processes aggregates in epoch (𝑖 + 𝑟).</a:t>
            </a:r>
          </a:p>
          <a:p>
            <a:endParaRPr lang="en-US" dirty="0"/>
          </a:p>
        </p:txBody>
      </p:sp>
      <p:sp>
        <p:nvSpPr>
          <p:cNvPr id="14" name="Oval 13">
            <a:extLst>
              <a:ext uri="{FF2B5EF4-FFF2-40B4-BE49-F238E27FC236}">
                <a16:creationId xmlns:a16="http://schemas.microsoft.com/office/drawing/2014/main" id="{C4C6AD40-2DFE-A380-1977-33E943719298}"/>
              </a:ext>
            </a:extLst>
          </p:cNvPr>
          <p:cNvSpPr/>
          <p:nvPr/>
        </p:nvSpPr>
        <p:spPr>
          <a:xfrm>
            <a:off x="4821650" y="2958056"/>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6C88E9D-0348-0617-CC4D-6F1B5B6E054E}"/>
              </a:ext>
            </a:extLst>
          </p:cNvPr>
          <p:cNvSpPr/>
          <p:nvPr/>
        </p:nvSpPr>
        <p:spPr>
          <a:xfrm>
            <a:off x="4480491" y="4004617"/>
            <a:ext cx="367553" cy="36576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6A28D0-3A67-79DE-871A-B457399998CE}"/>
              </a:ext>
            </a:extLst>
          </p:cNvPr>
          <p:cNvSpPr/>
          <p:nvPr/>
        </p:nvSpPr>
        <p:spPr>
          <a:xfrm>
            <a:off x="5928291" y="4004617"/>
            <a:ext cx="367553" cy="365760"/>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DC5394E-4B63-8046-BB54-2719D0D1C90F}"/>
              </a:ext>
            </a:extLst>
          </p:cNvPr>
          <p:cNvSpPr/>
          <p:nvPr/>
        </p:nvSpPr>
        <p:spPr>
          <a:xfrm>
            <a:off x="4489456" y="5130999"/>
            <a:ext cx="367553" cy="36576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4B73CA8-3318-B669-0F29-EB36D6A12583}"/>
              </a:ext>
            </a:extLst>
          </p:cNvPr>
          <p:cNvSpPr/>
          <p:nvPr/>
        </p:nvSpPr>
        <p:spPr>
          <a:xfrm>
            <a:off x="5982079" y="5521860"/>
            <a:ext cx="367553" cy="36576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Arrow Connector 18">
            <a:extLst>
              <a:ext uri="{FF2B5EF4-FFF2-40B4-BE49-F238E27FC236}">
                <a16:creationId xmlns:a16="http://schemas.microsoft.com/office/drawing/2014/main" id="{AAB3CDF9-C073-D986-9704-3FA21564449C}"/>
              </a:ext>
            </a:extLst>
          </p:cNvPr>
          <p:cNvCxnSpPr>
            <a:cxnSpLocks/>
            <a:stCxn id="15" idx="7"/>
            <a:endCxn id="14" idx="4"/>
          </p:cNvCxnSpPr>
          <p:nvPr/>
        </p:nvCxnSpPr>
        <p:spPr>
          <a:xfrm flipV="1">
            <a:off x="4794217" y="3323816"/>
            <a:ext cx="211210" cy="734365"/>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9FF4E7E2-58C5-2C19-A9B2-BD6B1D936D57}"/>
              </a:ext>
            </a:extLst>
          </p:cNvPr>
          <p:cNvCxnSpPr>
            <a:cxnSpLocks/>
            <a:stCxn id="15" idx="6"/>
            <a:endCxn id="16" idx="2"/>
          </p:cNvCxnSpPr>
          <p:nvPr/>
        </p:nvCxnSpPr>
        <p:spPr>
          <a:xfrm>
            <a:off x="4848044" y="4187497"/>
            <a:ext cx="1080247" cy="0"/>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B95337A-74C7-EA4A-5B37-6C65800B2C3F}"/>
              </a:ext>
            </a:extLst>
          </p:cNvPr>
          <p:cNvCxnSpPr>
            <a:cxnSpLocks/>
            <a:endCxn id="16" idx="3"/>
          </p:cNvCxnSpPr>
          <p:nvPr/>
        </p:nvCxnSpPr>
        <p:spPr>
          <a:xfrm flipV="1">
            <a:off x="4795540" y="4316813"/>
            <a:ext cx="1186578" cy="885180"/>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27447E9-61E1-6EEC-FB49-5F96A979544E}"/>
              </a:ext>
            </a:extLst>
          </p:cNvPr>
          <p:cNvCxnSpPr>
            <a:cxnSpLocks/>
            <a:endCxn id="16" idx="4"/>
          </p:cNvCxnSpPr>
          <p:nvPr/>
        </p:nvCxnSpPr>
        <p:spPr>
          <a:xfrm flipH="1" flipV="1">
            <a:off x="6112068" y="4370377"/>
            <a:ext cx="52936" cy="1155406"/>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DA2C7FB-C31A-0BFD-DC61-237362C65DE3}"/>
              </a:ext>
            </a:extLst>
          </p:cNvPr>
          <p:cNvCxnSpPr>
            <a:cxnSpLocks/>
            <a:endCxn id="18" idx="2"/>
          </p:cNvCxnSpPr>
          <p:nvPr/>
        </p:nvCxnSpPr>
        <p:spPr>
          <a:xfrm>
            <a:off x="4821650" y="5427205"/>
            <a:ext cx="1160429" cy="277535"/>
          </a:xfrm>
          <a:prstGeom prst="straightConnector1">
            <a:avLst/>
          </a:prstGeom>
          <a:ln w="38100">
            <a:solidFill>
              <a:schemeClr val="accent2"/>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3225A9E-D9F8-7026-528B-82A443B9146E}"/>
              </a:ext>
            </a:extLst>
          </p:cNvPr>
          <p:cNvCxnSpPr/>
          <p:nvPr/>
        </p:nvCxnSpPr>
        <p:spPr>
          <a:xfrm>
            <a:off x="5549152" y="2710630"/>
            <a:ext cx="0" cy="3854824"/>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68781C3-906D-57E8-39F9-0A25D4A5C32B}"/>
              </a:ext>
            </a:extLst>
          </p:cNvPr>
          <p:cNvCxnSpPr>
            <a:cxnSpLocks/>
          </p:cNvCxnSpPr>
          <p:nvPr/>
        </p:nvCxnSpPr>
        <p:spPr>
          <a:xfrm>
            <a:off x="3048000" y="4731153"/>
            <a:ext cx="4949314" cy="0"/>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7F000D7-36F5-1AC2-D65C-F555B5AF4859}"/>
              </a:ext>
            </a:extLst>
          </p:cNvPr>
          <p:cNvSpPr txBox="1"/>
          <p:nvPr/>
        </p:nvSpPr>
        <p:spPr>
          <a:xfrm>
            <a:off x="3311052" y="4338069"/>
            <a:ext cx="819455" cy="369332"/>
          </a:xfrm>
          <a:prstGeom prst="rect">
            <a:avLst/>
          </a:prstGeom>
          <a:noFill/>
        </p:spPr>
        <p:txBody>
          <a:bodyPr wrap="none" rtlCol="0">
            <a:spAutoFit/>
          </a:bodyPr>
          <a:lstStyle/>
          <a:p>
            <a:r>
              <a:rPr lang="en-US" b="1" dirty="0"/>
              <a:t>GPU 0</a:t>
            </a:r>
          </a:p>
        </p:txBody>
      </p:sp>
      <p:sp>
        <p:nvSpPr>
          <p:cNvPr id="27" name="TextBox 26">
            <a:extLst>
              <a:ext uri="{FF2B5EF4-FFF2-40B4-BE49-F238E27FC236}">
                <a16:creationId xmlns:a16="http://schemas.microsoft.com/office/drawing/2014/main" id="{2B38AD8D-DE3A-9999-E456-B3661C766091}"/>
              </a:ext>
            </a:extLst>
          </p:cNvPr>
          <p:cNvSpPr txBox="1"/>
          <p:nvPr/>
        </p:nvSpPr>
        <p:spPr>
          <a:xfrm>
            <a:off x="7177859" y="4284289"/>
            <a:ext cx="819455" cy="369332"/>
          </a:xfrm>
          <a:prstGeom prst="rect">
            <a:avLst/>
          </a:prstGeom>
          <a:noFill/>
        </p:spPr>
        <p:txBody>
          <a:bodyPr wrap="none" rtlCol="0">
            <a:spAutoFit/>
          </a:bodyPr>
          <a:lstStyle/>
          <a:p>
            <a:r>
              <a:rPr lang="en-US" b="1" dirty="0"/>
              <a:t>GPU 1</a:t>
            </a:r>
          </a:p>
        </p:txBody>
      </p:sp>
      <p:sp>
        <p:nvSpPr>
          <p:cNvPr id="28" name="TextBox 27">
            <a:extLst>
              <a:ext uri="{FF2B5EF4-FFF2-40B4-BE49-F238E27FC236}">
                <a16:creationId xmlns:a16="http://schemas.microsoft.com/office/drawing/2014/main" id="{455487E9-963B-48CF-473C-A7D362ADE9F1}"/>
              </a:ext>
            </a:extLst>
          </p:cNvPr>
          <p:cNvSpPr txBox="1"/>
          <p:nvPr/>
        </p:nvSpPr>
        <p:spPr>
          <a:xfrm>
            <a:off x="3335653" y="4772626"/>
            <a:ext cx="819455" cy="369332"/>
          </a:xfrm>
          <a:prstGeom prst="rect">
            <a:avLst/>
          </a:prstGeom>
          <a:noFill/>
        </p:spPr>
        <p:txBody>
          <a:bodyPr wrap="none" rtlCol="0">
            <a:spAutoFit/>
          </a:bodyPr>
          <a:lstStyle/>
          <a:p>
            <a:r>
              <a:rPr lang="en-US" b="1" dirty="0"/>
              <a:t>GPU 2</a:t>
            </a:r>
          </a:p>
        </p:txBody>
      </p:sp>
      <p:sp>
        <p:nvSpPr>
          <p:cNvPr id="29" name="TextBox 28">
            <a:extLst>
              <a:ext uri="{FF2B5EF4-FFF2-40B4-BE49-F238E27FC236}">
                <a16:creationId xmlns:a16="http://schemas.microsoft.com/office/drawing/2014/main" id="{0EB9CF1A-0CE9-2A17-3D21-9FE0F433EA10}"/>
              </a:ext>
            </a:extLst>
          </p:cNvPr>
          <p:cNvSpPr txBox="1"/>
          <p:nvPr/>
        </p:nvSpPr>
        <p:spPr>
          <a:xfrm>
            <a:off x="7200559" y="4793956"/>
            <a:ext cx="819455" cy="369332"/>
          </a:xfrm>
          <a:prstGeom prst="rect">
            <a:avLst/>
          </a:prstGeom>
          <a:noFill/>
        </p:spPr>
        <p:txBody>
          <a:bodyPr wrap="none" rtlCol="0">
            <a:spAutoFit/>
          </a:bodyPr>
          <a:lstStyle/>
          <a:p>
            <a:r>
              <a:rPr lang="en-US" b="1" dirty="0"/>
              <a:t>GPU 3</a:t>
            </a:r>
          </a:p>
        </p:txBody>
      </p:sp>
      <p:sp>
        <p:nvSpPr>
          <p:cNvPr id="33" name="TextBox 32">
            <a:extLst>
              <a:ext uri="{FF2B5EF4-FFF2-40B4-BE49-F238E27FC236}">
                <a16:creationId xmlns:a16="http://schemas.microsoft.com/office/drawing/2014/main" id="{A762586C-54D2-BA4C-A18A-D533BF31157B}"/>
              </a:ext>
            </a:extLst>
          </p:cNvPr>
          <p:cNvSpPr txBox="1"/>
          <p:nvPr/>
        </p:nvSpPr>
        <p:spPr>
          <a:xfrm>
            <a:off x="1541259" y="4546487"/>
            <a:ext cx="1015021" cy="369332"/>
          </a:xfrm>
          <a:prstGeom prst="rect">
            <a:avLst/>
          </a:prstGeom>
          <a:noFill/>
        </p:spPr>
        <p:txBody>
          <a:bodyPr wrap="none" rtlCol="0">
            <a:spAutoFit/>
          </a:bodyPr>
          <a:lstStyle/>
          <a:p>
            <a:r>
              <a:rPr lang="en-US" b="1" dirty="0"/>
              <a:t>Epoch 5</a:t>
            </a:r>
          </a:p>
        </p:txBody>
      </p:sp>
      <p:sp>
        <p:nvSpPr>
          <p:cNvPr id="34" name="TextBox 33">
            <a:extLst>
              <a:ext uri="{FF2B5EF4-FFF2-40B4-BE49-F238E27FC236}">
                <a16:creationId xmlns:a16="http://schemas.microsoft.com/office/drawing/2014/main" id="{5D0B99C8-8ACD-ACC6-E0D1-2D485E57FAAC}"/>
              </a:ext>
            </a:extLst>
          </p:cNvPr>
          <p:cNvSpPr txBox="1"/>
          <p:nvPr/>
        </p:nvSpPr>
        <p:spPr>
          <a:xfrm>
            <a:off x="6191671" y="6066561"/>
            <a:ext cx="2008266" cy="646331"/>
          </a:xfrm>
          <a:prstGeom prst="rect">
            <a:avLst/>
          </a:prstGeom>
          <a:noFill/>
        </p:spPr>
        <p:txBody>
          <a:bodyPr wrap="square" rtlCol="0">
            <a:spAutoFit/>
          </a:bodyPr>
          <a:lstStyle/>
          <a:p>
            <a:r>
              <a:rPr lang="en-US" dirty="0"/>
              <a:t>I send my features of Epoch 3.</a:t>
            </a:r>
          </a:p>
        </p:txBody>
      </p:sp>
      <p:sp>
        <p:nvSpPr>
          <p:cNvPr id="35" name="Rounded Rectangular Callout 34">
            <a:extLst>
              <a:ext uri="{FF2B5EF4-FFF2-40B4-BE49-F238E27FC236}">
                <a16:creationId xmlns:a16="http://schemas.microsoft.com/office/drawing/2014/main" id="{94C6C3FC-5507-FD7B-5381-614F351D7EE6}"/>
              </a:ext>
            </a:extLst>
          </p:cNvPr>
          <p:cNvSpPr/>
          <p:nvPr/>
        </p:nvSpPr>
        <p:spPr>
          <a:xfrm>
            <a:off x="6137125" y="6015313"/>
            <a:ext cx="2116602" cy="767178"/>
          </a:xfrm>
          <a:prstGeom prst="wedgeRoundRectCallout">
            <a:avLst>
              <a:gd name="adj1" fmla="val -38128"/>
              <a:gd name="adj2" fmla="val -75650"/>
              <a:gd name="adj3" fmla="val 16667"/>
            </a:avLst>
          </a:prstGeom>
          <a:noFill/>
          <a:ln w="254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a:extLst>
              <a:ext uri="{FF2B5EF4-FFF2-40B4-BE49-F238E27FC236}">
                <a16:creationId xmlns:a16="http://schemas.microsoft.com/office/drawing/2014/main" id="{A40FFFBC-EE01-B420-64B7-CEACF59B0105}"/>
              </a:ext>
            </a:extLst>
          </p:cNvPr>
          <p:cNvSpPr/>
          <p:nvPr/>
        </p:nvSpPr>
        <p:spPr>
          <a:xfrm>
            <a:off x="6049736" y="3095208"/>
            <a:ext cx="2423799" cy="675187"/>
          </a:xfrm>
          <a:prstGeom prst="wedgeRoundRectCallout">
            <a:avLst>
              <a:gd name="adj1" fmla="val -39399"/>
              <a:gd name="adj2" fmla="val 83698"/>
              <a:gd name="adj3" fmla="val 16667"/>
            </a:avLst>
          </a:prstGeom>
          <a:noFill/>
          <a:ln w="254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72032502-C6EC-CF83-D1D8-C83B91F530A9}"/>
              </a:ext>
            </a:extLst>
          </p:cNvPr>
          <p:cNvSpPr txBox="1"/>
          <p:nvPr/>
        </p:nvSpPr>
        <p:spPr>
          <a:xfrm>
            <a:off x="6049736" y="3084790"/>
            <a:ext cx="2490745" cy="646331"/>
          </a:xfrm>
          <a:prstGeom prst="rect">
            <a:avLst/>
          </a:prstGeom>
          <a:noFill/>
        </p:spPr>
        <p:txBody>
          <a:bodyPr wrap="square" rtlCol="0">
            <a:spAutoFit/>
          </a:bodyPr>
          <a:lstStyle/>
          <a:p>
            <a:r>
              <a:rPr lang="en-US" dirty="0"/>
              <a:t>I receive and aggregate  at Epoch 5.</a:t>
            </a:r>
          </a:p>
        </p:txBody>
      </p:sp>
      <p:sp>
        <p:nvSpPr>
          <p:cNvPr id="4" name="Slide Number Placeholder 3">
            <a:extLst>
              <a:ext uri="{FF2B5EF4-FFF2-40B4-BE49-F238E27FC236}">
                <a16:creationId xmlns:a16="http://schemas.microsoft.com/office/drawing/2014/main" id="{7E053493-467F-E61E-F49E-7360538C4168}"/>
              </a:ext>
            </a:extLst>
          </p:cNvPr>
          <p:cNvSpPr>
            <a:spLocks noGrp="1"/>
          </p:cNvSpPr>
          <p:nvPr>
            <p:ph type="sldNum" sz="quarter" idx="12"/>
          </p:nvPr>
        </p:nvSpPr>
        <p:spPr/>
        <p:txBody>
          <a:bodyPr/>
          <a:lstStyle/>
          <a:p>
            <a:fld id="{7B8E230A-344C-314A-99D7-8592764412A6}" type="slidenum">
              <a:rPr lang="en-US" smtClean="0"/>
              <a:t>95</a:t>
            </a:fld>
            <a:endParaRPr lang="en-US"/>
          </a:p>
        </p:txBody>
      </p:sp>
    </p:spTree>
    <p:extLst>
      <p:ext uri="{BB962C8B-B14F-4D97-AF65-F5344CB8AC3E}">
        <p14:creationId xmlns:p14="http://schemas.microsoft.com/office/powerpoint/2010/main" val="37491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7" grpId="0" animBg="1"/>
      <p:bldP spid="3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38CB-7C67-3C91-B1EC-B3E3DECEAF29}"/>
              </a:ext>
            </a:extLst>
          </p:cNvPr>
          <p:cNvSpPr>
            <a:spLocks noGrp="1"/>
          </p:cNvSpPr>
          <p:nvPr>
            <p:ph type="title"/>
          </p:nvPr>
        </p:nvSpPr>
        <p:spPr/>
        <p:txBody>
          <a:bodyPr/>
          <a:lstStyle/>
          <a:p>
            <a:r>
              <a:rPr lang="en-US" dirty="0"/>
              <a:t>Embedding Staleness</a:t>
            </a:r>
          </a:p>
        </p:txBody>
      </p:sp>
      <p:sp>
        <p:nvSpPr>
          <p:cNvPr id="3" name="Content Placeholder 2">
            <a:extLst>
              <a:ext uri="{FF2B5EF4-FFF2-40B4-BE49-F238E27FC236}">
                <a16:creationId xmlns:a16="http://schemas.microsoft.com/office/drawing/2014/main" id="{7F7149FB-DE45-BE93-2A6B-B8B2896284F8}"/>
              </a:ext>
            </a:extLst>
          </p:cNvPr>
          <p:cNvSpPr>
            <a:spLocks noGrp="1"/>
          </p:cNvSpPr>
          <p:nvPr>
            <p:ph idx="1"/>
          </p:nvPr>
        </p:nvSpPr>
        <p:spPr>
          <a:xfrm>
            <a:off x="838200" y="1825625"/>
            <a:ext cx="10515600" cy="646331"/>
          </a:xfrm>
        </p:spPr>
        <p:txBody>
          <a:bodyPr>
            <a:normAutofit/>
          </a:bodyPr>
          <a:lstStyle/>
          <a:p>
            <a:pPr marL="0" indent="0">
              <a:buNone/>
            </a:pPr>
            <a:r>
              <a:rPr lang="en-US" sz="3200" dirty="0" err="1"/>
              <a:t>Sancus</a:t>
            </a:r>
            <a:r>
              <a:rPr lang="en-US" sz="3200" dirty="0"/>
              <a:t> [</a:t>
            </a:r>
            <a:r>
              <a:rPr lang="en-US" sz="3200" dirty="0">
                <a:solidFill>
                  <a:schemeClr val="accent2"/>
                </a:solidFill>
              </a:rPr>
              <a:t>VLDB’22</a:t>
            </a:r>
            <a:r>
              <a:rPr lang="en-US" sz="3200" dirty="0"/>
              <a:t>]</a:t>
            </a:r>
          </a:p>
        </p:txBody>
      </p:sp>
      <p:graphicFrame>
        <p:nvGraphicFramePr>
          <p:cNvPr id="5" name="Table 4">
            <a:extLst>
              <a:ext uri="{FF2B5EF4-FFF2-40B4-BE49-F238E27FC236}">
                <a16:creationId xmlns:a16="http://schemas.microsoft.com/office/drawing/2014/main" id="{A8D5291F-BCF3-EC78-0870-45DC64EF361B}"/>
              </a:ext>
            </a:extLst>
          </p:cNvPr>
          <p:cNvGraphicFramePr>
            <a:graphicFrameLocks noGrp="1"/>
          </p:cNvGraphicFramePr>
          <p:nvPr/>
        </p:nvGraphicFramePr>
        <p:xfrm>
          <a:off x="1476189" y="2844300"/>
          <a:ext cx="1625600" cy="1906992"/>
        </p:xfrm>
        <a:graphic>
          <a:graphicData uri="http://schemas.openxmlformats.org/drawingml/2006/table">
            <a:tbl>
              <a:tblPr firstRow="1" bandRow="1">
                <a:tableStyleId>{2D5ABB26-0587-4C30-8999-92F81FD0307C}</a:tableStyleId>
              </a:tblPr>
              <a:tblGrid>
                <a:gridCol w="1625600">
                  <a:extLst>
                    <a:ext uri="{9D8B030D-6E8A-4147-A177-3AD203B41FA5}">
                      <a16:colId xmlns:a16="http://schemas.microsoft.com/office/drawing/2014/main" val="3423089187"/>
                    </a:ext>
                  </a:extLst>
                </a:gridCol>
              </a:tblGrid>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4797970"/>
                  </a:ext>
                </a:extLst>
              </a:tr>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659131400"/>
                  </a:ext>
                </a:extLst>
              </a:tr>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74824367"/>
                  </a:ext>
                </a:extLst>
              </a:tr>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653283773"/>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A97CF1-B4B3-9019-E686-F89FEB06DD80}"/>
                  </a:ext>
                </a:extLst>
              </p:cNvPr>
              <p:cNvSpPr txBox="1"/>
              <p:nvPr/>
            </p:nvSpPr>
            <p:spPr>
              <a:xfrm>
                <a:off x="1238573" y="4943146"/>
                <a:ext cx="2079031" cy="369332"/>
              </a:xfrm>
              <a:prstGeom prst="rect">
                <a:avLst/>
              </a:prstGeom>
              <a:noFill/>
            </p:spPr>
            <p:txBody>
              <a:bodyPr wrap="none" rtlCol="0">
                <a:spAutoFit/>
              </a:bodyPr>
              <a:lstStyle/>
              <a:p>
                <a:r>
                  <a:rPr lang="en-US" dirty="0"/>
                  <a:t>Adjacency Matrix </a:t>
                </a:r>
                <a14:m>
                  <m:oMath xmlns:m="http://schemas.openxmlformats.org/officeDocument/2006/math">
                    <m:r>
                      <a:rPr lang="en-US" b="0" i="1" smtClean="0">
                        <a:latin typeface="Cambria Math" panose="02040503050406030204" pitchFamily="18" charset="0"/>
                      </a:rPr>
                      <m:t>𝐴</m:t>
                    </m:r>
                  </m:oMath>
                </a14:m>
                <a:endParaRPr lang="en-US" dirty="0">
                  <a:latin typeface="Apple Chancery" panose="03020702040506060504" pitchFamily="66" charset="-79"/>
                  <a:ea typeface="Hack Nerd Font" panose="020B0609030202020204" pitchFamily="49" charset="0"/>
                  <a:cs typeface="Apple Chancery" panose="03020702040506060504" pitchFamily="66" charset="-79"/>
                </a:endParaRPr>
              </a:p>
            </p:txBody>
          </p:sp>
        </mc:Choice>
        <mc:Fallback xmlns="">
          <p:sp>
            <p:nvSpPr>
              <p:cNvPr id="6" name="TextBox 5">
                <a:extLst>
                  <a:ext uri="{FF2B5EF4-FFF2-40B4-BE49-F238E27FC236}">
                    <a16:creationId xmlns:a16="http://schemas.microsoft.com/office/drawing/2014/main" id="{C8A97CF1-B4B3-9019-E686-F89FEB06DD80}"/>
                  </a:ext>
                </a:extLst>
              </p:cNvPr>
              <p:cNvSpPr txBox="1">
                <a:spLocks noRot="1" noChangeAspect="1" noMove="1" noResize="1" noEditPoints="1" noAdjustHandles="1" noChangeArrowheads="1" noChangeShapeType="1" noTextEdit="1"/>
              </p:cNvSpPr>
              <p:nvPr/>
            </p:nvSpPr>
            <p:spPr>
              <a:xfrm>
                <a:off x="1238573" y="4943146"/>
                <a:ext cx="2079031" cy="369332"/>
              </a:xfrm>
              <a:prstGeom prst="rect">
                <a:avLst/>
              </a:prstGeom>
              <a:blipFill>
                <a:blip r:embed="rId3"/>
                <a:stretch>
                  <a:fillRect l="-2424" t="-13333" b="-233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AA66E705-FC66-9650-E97B-4A2A77EEC059}"/>
              </a:ext>
            </a:extLst>
          </p:cNvPr>
          <p:cNvSpPr/>
          <p:nvPr/>
        </p:nvSpPr>
        <p:spPr>
          <a:xfrm>
            <a:off x="3935016" y="3129925"/>
            <a:ext cx="1398494" cy="133574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787903-6ED7-D26E-8F3C-A8F0983447C9}"/>
                  </a:ext>
                </a:extLst>
              </p:cNvPr>
              <p:cNvSpPr txBox="1"/>
              <p:nvPr/>
            </p:nvSpPr>
            <p:spPr>
              <a:xfrm>
                <a:off x="4056284" y="4943146"/>
                <a:ext cx="1167499" cy="369332"/>
              </a:xfrm>
              <a:prstGeom prst="rect">
                <a:avLst/>
              </a:prstGeom>
              <a:noFill/>
            </p:spPr>
            <p:txBody>
              <a:bodyPr wrap="none" rtlCol="0">
                <a:spAutoFit/>
              </a:bodyPr>
              <a:lstStyle/>
              <a:p>
                <a:r>
                  <a:rPr lang="en-US" dirty="0"/>
                  <a:t>Feature </a:t>
                </a:r>
                <a14:m>
                  <m:oMath xmlns:m="http://schemas.openxmlformats.org/officeDocument/2006/math">
                    <m:r>
                      <a:rPr lang="en-US" b="0" i="1" smtClean="0">
                        <a:latin typeface="Cambria Math" panose="02040503050406030204" pitchFamily="18" charset="0"/>
                      </a:rPr>
                      <m:t>𝐻</m:t>
                    </m:r>
                  </m:oMath>
                </a14:m>
                <a:endParaRPr lang="en-US" dirty="0">
                  <a:latin typeface="Apple Chancery" panose="03020702040506060504" pitchFamily="66" charset="-79"/>
                  <a:cs typeface="Apple Chancery" panose="03020702040506060504" pitchFamily="66" charset="-79"/>
                </a:endParaRPr>
              </a:p>
            </p:txBody>
          </p:sp>
        </mc:Choice>
        <mc:Fallback xmlns="">
          <p:sp>
            <p:nvSpPr>
              <p:cNvPr id="8" name="TextBox 7">
                <a:extLst>
                  <a:ext uri="{FF2B5EF4-FFF2-40B4-BE49-F238E27FC236}">
                    <a16:creationId xmlns:a16="http://schemas.microsoft.com/office/drawing/2014/main" id="{55787903-6ED7-D26E-8F3C-A8F0983447C9}"/>
                  </a:ext>
                </a:extLst>
              </p:cNvPr>
              <p:cNvSpPr txBox="1">
                <a:spLocks noRot="1" noChangeAspect="1" noMove="1" noResize="1" noEditPoints="1" noAdjustHandles="1" noChangeArrowheads="1" noChangeShapeType="1" noTextEdit="1"/>
              </p:cNvSpPr>
              <p:nvPr/>
            </p:nvSpPr>
            <p:spPr>
              <a:xfrm>
                <a:off x="4056284" y="4943146"/>
                <a:ext cx="1167499" cy="369332"/>
              </a:xfrm>
              <a:prstGeom prst="rect">
                <a:avLst/>
              </a:prstGeom>
              <a:blipFill>
                <a:blip r:embed="rId4"/>
                <a:stretch>
                  <a:fillRect l="-4301" t="-13333" b="-2333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C801B77-021A-A56C-AD26-04415EB154FD}"/>
              </a:ext>
            </a:extLst>
          </p:cNvPr>
          <p:cNvSpPr/>
          <p:nvPr/>
        </p:nvSpPr>
        <p:spPr>
          <a:xfrm>
            <a:off x="6096000" y="3129925"/>
            <a:ext cx="1398494" cy="13357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208F13-FA6E-3B22-AB0B-452CA5BF0618}"/>
                  </a:ext>
                </a:extLst>
              </p:cNvPr>
              <p:cNvSpPr txBox="1"/>
              <p:nvPr/>
            </p:nvSpPr>
            <p:spPr>
              <a:xfrm>
                <a:off x="6240127" y="4951982"/>
                <a:ext cx="1127296" cy="369332"/>
              </a:xfrm>
              <a:prstGeom prst="rect">
                <a:avLst/>
              </a:prstGeom>
              <a:noFill/>
            </p:spPr>
            <p:txBody>
              <a:bodyPr wrap="none" rtlCol="0">
                <a:spAutoFit/>
              </a:bodyPr>
              <a:lstStyle/>
              <a:p>
                <a:r>
                  <a:rPr lang="en-US" dirty="0">
                    <a:latin typeface="+mj-lt"/>
                    <a:cs typeface="Apple Chancery" panose="03020702040506060504" pitchFamily="66" charset="-79"/>
                  </a:rPr>
                  <a:t>Weight</a:t>
                </a:r>
                <a:r>
                  <a:rPr lang="en-US" dirty="0">
                    <a:latin typeface="Apple Chancery" panose="03020702040506060504" pitchFamily="66" charset="-79"/>
                    <a:cs typeface="Apple Chancery" panose="03020702040506060504" pitchFamily="66" charset="-79"/>
                  </a:rPr>
                  <a:t> </a:t>
                </a:r>
                <a14:m>
                  <m:oMath xmlns:m="http://schemas.openxmlformats.org/officeDocument/2006/math">
                    <m:r>
                      <a:rPr lang="en-US" b="0" i="1" smtClean="0">
                        <a:latin typeface="Cambria Math" panose="02040503050406030204" pitchFamily="18" charset="0"/>
                        <a:cs typeface="Apple Chancery" panose="03020702040506060504" pitchFamily="66" charset="-79"/>
                      </a:rPr>
                      <m:t>𝑊</m:t>
                    </m:r>
                  </m:oMath>
                </a14:m>
                <a:endParaRPr lang="en-US" dirty="0">
                  <a:latin typeface="Apple Chancery" panose="03020702040506060504" pitchFamily="66" charset="-79"/>
                  <a:cs typeface="Apple Chancery" panose="03020702040506060504" pitchFamily="66" charset="-79"/>
                </a:endParaRPr>
              </a:p>
            </p:txBody>
          </p:sp>
        </mc:Choice>
        <mc:Fallback xmlns="">
          <p:sp>
            <p:nvSpPr>
              <p:cNvPr id="10" name="TextBox 9">
                <a:extLst>
                  <a:ext uri="{FF2B5EF4-FFF2-40B4-BE49-F238E27FC236}">
                    <a16:creationId xmlns:a16="http://schemas.microsoft.com/office/drawing/2014/main" id="{ED208F13-FA6E-3B22-AB0B-452CA5BF0618}"/>
                  </a:ext>
                </a:extLst>
              </p:cNvPr>
              <p:cNvSpPr txBox="1">
                <a:spLocks noRot="1" noChangeAspect="1" noMove="1" noResize="1" noEditPoints="1" noAdjustHandles="1" noChangeArrowheads="1" noChangeShapeType="1" noTextEdit="1"/>
              </p:cNvSpPr>
              <p:nvPr/>
            </p:nvSpPr>
            <p:spPr>
              <a:xfrm>
                <a:off x="6240127" y="4951982"/>
                <a:ext cx="1127296" cy="369332"/>
              </a:xfrm>
              <a:prstGeom prst="rect">
                <a:avLst/>
              </a:prstGeom>
              <a:blipFill>
                <a:blip r:embed="rId5"/>
                <a:stretch>
                  <a:fillRect l="-4444" t="-9677" b="-1935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31EC706-B36E-5A63-2ACA-595842A11201}"/>
              </a:ext>
            </a:extLst>
          </p:cNvPr>
          <p:cNvSpPr txBox="1"/>
          <p:nvPr/>
        </p:nvSpPr>
        <p:spPr>
          <a:xfrm>
            <a:off x="8027594" y="3532093"/>
            <a:ext cx="458780" cy="707886"/>
          </a:xfrm>
          <a:prstGeom prst="rect">
            <a:avLst/>
          </a:prstGeom>
          <a:noFill/>
        </p:spPr>
        <p:txBody>
          <a:bodyPr wrap="none" rtlCol="0">
            <a:spAutoFit/>
          </a:bodyPr>
          <a:lstStyle/>
          <a:p>
            <a:r>
              <a:rPr lang="en-US" sz="4000" dirty="0"/>
              <a:t>=</a:t>
            </a:r>
            <a:endParaRPr lang="en-US" dirty="0"/>
          </a:p>
        </p:txBody>
      </p:sp>
      <p:sp>
        <p:nvSpPr>
          <p:cNvPr id="12" name="Rectangle 11">
            <a:extLst>
              <a:ext uri="{FF2B5EF4-FFF2-40B4-BE49-F238E27FC236}">
                <a16:creationId xmlns:a16="http://schemas.microsoft.com/office/drawing/2014/main" id="{5B3C2DF6-6BC3-238D-7400-5D88EC35542B}"/>
              </a:ext>
            </a:extLst>
          </p:cNvPr>
          <p:cNvSpPr/>
          <p:nvPr/>
        </p:nvSpPr>
        <p:spPr>
          <a:xfrm>
            <a:off x="8968945" y="3129925"/>
            <a:ext cx="1398494" cy="1335741"/>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57DA605-0811-FAF1-EE9A-5E322C43C01E}"/>
                  </a:ext>
                </a:extLst>
              </p:cNvPr>
              <p:cNvSpPr txBox="1"/>
              <p:nvPr/>
            </p:nvSpPr>
            <p:spPr>
              <a:xfrm>
                <a:off x="8741332" y="4951982"/>
                <a:ext cx="2200089" cy="646331"/>
              </a:xfrm>
              <a:prstGeom prst="rect">
                <a:avLst/>
              </a:prstGeom>
              <a:noFill/>
            </p:spPr>
            <p:txBody>
              <a:bodyPr wrap="none" rtlCol="0">
                <a:spAutoFit/>
              </a:bodyPr>
              <a:lstStyle/>
              <a:p>
                <a:r>
                  <a:rPr lang="en-US" dirty="0">
                    <a:latin typeface="+mj-lt"/>
                  </a:rPr>
                  <a:t>Next Layer Feature </a:t>
                </a:r>
                <a14:m>
                  <m:oMath xmlns:m="http://schemas.openxmlformats.org/officeDocument/2006/math">
                    <m:r>
                      <a:rPr lang="en-US" b="0" i="1" smtClean="0">
                        <a:latin typeface="Cambria Math" panose="02040503050406030204" pitchFamily="18" charset="0"/>
                      </a:rPr>
                      <m:t>𝐻</m:t>
                    </m:r>
                  </m:oMath>
                </a14:m>
                <a:r>
                  <a:rPr lang="en-US" dirty="0">
                    <a:latin typeface="+mj-lt"/>
                  </a:rPr>
                  <a:t>’</a:t>
                </a:r>
                <a:endParaRPr lang="en-US" dirty="0">
                  <a:latin typeface="Apple Chancery" panose="03020702040506060504" pitchFamily="66" charset="-79"/>
                  <a:cs typeface="Apple Chancery" panose="03020702040506060504" pitchFamily="66" charset="-79"/>
                </a:endParaRPr>
              </a:p>
              <a:p>
                <a:endParaRPr lang="en-US" dirty="0">
                  <a:latin typeface="+mj-lt"/>
                  <a:cs typeface="Apple Chancery" panose="03020702040506060504" pitchFamily="66" charset="-79"/>
                </a:endParaRPr>
              </a:p>
            </p:txBody>
          </p:sp>
        </mc:Choice>
        <mc:Fallback xmlns="">
          <p:sp>
            <p:nvSpPr>
              <p:cNvPr id="13" name="TextBox 12">
                <a:extLst>
                  <a:ext uri="{FF2B5EF4-FFF2-40B4-BE49-F238E27FC236}">
                    <a16:creationId xmlns:a16="http://schemas.microsoft.com/office/drawing/2014/main" id="{E57DA605-0811-FAF1-EE9A-5E322C43C01E}"/>
                  </a:ext>
                </a:extLst>
              </p:cNvPr>
              <p:cNvSpPr txBox="1">
                <a:spLocks noRot="1" noChangeAspect="1" noMove="1" noResize="1" noEditPoints="1" noAdjustHandles="1" noChangeArrowheads="1" noChangeShapeType="1" noTextEdit="1"/>
              </p:cNvSpPr>
              <p:nvPr/>
            </p:nvSpPr>
            <p:spPr>
              <a:xfrm>
                <a:off x="8741332" y="4951982"/>
                <a:ext cx="2200089" cy="646331"/>
              </a:xfrm>
              <a:prstGeom prst="rect">
                <a:avLst/>
              </a:prstGeom>
              <a:blipFill>
                <a:blip r:embed="rId6"/>
                <a:stretch>
                  <a:fillRect l="-2299" t="-5769" r="-172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D60BB4-AEAA-3993-09DE-8A333C68DB15}"/>
              </a:ext>
            </a:extLst>
          </p:cNvPr>
          <p:cNvSpPr>
            <a:spLocks noGrp="1"/>
          </p:cNvSpPr>
          <p:nvPr>
            <p:ph type="sldNum" sz="quarter" idx="12"/>
          </p:nvPr>
        </p:nvSpPr>
        <p:spPr/>
        <p:txBody>
          <a:bodyPr/>
          <a:lstStyle/>
          <a:p>
            <a:fld id="{7B8E230A-344C-314A-99D7-8592764412A6}" type="slidenum">
              <a:rPr lang="en-US" smtClean="0"/>
              <a:t>96</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D81471-87EC-7FA8-D638-17D2755458E2}"/>
                  </a:ext>
                </a:extLst>
              </p:cNvPr>
              <p:cNvSpPr txBox="1"/>
              <p:nvPr/>
            </p:nvSpPr>
            <p:spPr>
              <a:xfrm>
                <a:off x="3581401" y="5660571"/>
                <a:ext cx="4661390" cy="600357"/>
              </a:xfrm>
              <a:prstGeom prst="rect">
                <a:avLst/>
              </a:prstGeom>
              <a:noFill/>
            </p:spPr>
            <p:txBody>
              <a:bodyPr wrap="square">
                <a:spAutoFit/>
              </a:bodyPr>
              <a:lstStyle/>
              <a:p>
                <a:pPr marL="457200" lvl="1" indent="0">
                  <a:buNone/>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𝐻</m:t>
                          </m:r>
                        </m:e>
                        <m:sup>
                          <m:r>
                            <a:rPr lang="en-US" sz="3200" b="0" i="1" smtClean="0">
                              <a:latin typeface="Cambria Math" panose="02040503050406030204" pitchFamily="18" charset="0"/>
                            </a:rPr>
                            <m:t>𝑙</m:t>
                          </m:r>
                        </m:sup>
                      </m:sSup>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𝜎</m:t>
                      </m:r>
                      <m:r>
                        <a:rPr lang="en-US" sz="3200" b="0" i="1" smtClean="0">
                          <a:latin typeface="Cambria Math" panose="02040503050406030204" pitchFamily="18" charset="0"/>
                          <a:ea typeface="Cambria Math" panose="02040503050406030204" pitchFamily="18" charset="0"/>
                        </a:rPr>
                        <m:t>(</m:t>
                      </m:r>
                      <m:acc>
                        <m:accPr>
                          <m:chr m:val="̃"/>
                          <m:ctrlPr>
                            <a:rPr lang="en-US" sz="3200" b="0" i="1" smtClean="0">
                              <a:latin typeface="Cambria Math" panose="02040503050406030204" pitchFamily="18" charset="0"/>
                              <a:ea typeface="Cambria Math" panose="02040503050406030204" pitchFamily="18" charset="0"/>
                            </a:rPr>
                          </m:ctrlPr>
                        </m:accPr>
                        <m:e>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 </m:t>
                          </m:r>
                        </m:e>
                      </m:acc>
                      <m:sSup>
                        <m:sSupPr>
                          <m:ctrlPr>
                            <a:rPr lang="en-US" sz="3200" i="1" smtClean="0">
                              <a:solidFill>
                                <a:srgbClr val="C00000"/>
                              </a:solidFill>
                              <a:latin typeface="Cambria Math" panose="02040503050406030204" pitchFamily="18" charset="0"/>
                            </a:rPr>
                          </m:ctrlPr>
                        </m:sSupPr>
                        <m:e>
                          <m:r>
                            <a:rPr lang="en-US" sz="3200" b="0" i="1" smtClean="0">
                              <a:solidFill>
                                <a:srgbClr val="C00000"/>
                              </a:solidFill>
                              <a:latin typeface="Cambria Math" panose="02040503050406030204" pitchFamily="18" charset="0"/>
                            </a:rPr>
                            <m:t>𝐻</m:t>
                          </m:r>
                        </m:e>
                        <m:sup>
                          <m:r>
                            <a:rPr lang="en-US" sz="3200" b="0" i="1" smtClean="0">
                              <a:solidFill>
                                <a:srgbClr val="C00000"/>
                              </a:solidFill>
                              <a:latin typeface="Cambria Math" panose="02040503050406030204" pitchFamily="18" charset="0"/>
                            </a:rPr>
                            <m:t>𝑙</m:t>
                          </m:r>
                          <m:r>
                            <a:rPr lang="en-US" sz="3200" b="0" i="1" smtClean="0">
                              <a:solidFill>
                                <a:srgbClr val="C00000"/>
                              </a:solidFill>
                              <a:latin typeface="Cambria Math" panose="02040503050406030204" pitchFamily="18" charset="0"/>
                            </a:rPr>
                            <m:t>−1</m:t>
                          </m:r>
                        </m:sup>
                      </m:sSup>
                      <m:r>
                        <a:rPr lang="en-US" sz="3200" b="0" i="1" smtClean="0">
                          <a:latin typeface="Cambria Math" panose="02040503050406030204" pitchFamily="18" charset="0"/>
                        </a:rPr>
                        <m:t> </m:t>
                      </m:r>
                      <m:sSup>
                        <m:sSupPr>
                          <m:ctrlPr>
                            <a:rPr lang="en-US" sz="3200" b="0" i="1" smtClean="0">
                              <a:solidFill>
                                <a:schemeClr val="accent6">
                                  <a:lumMod val="75000"/>
                                </a:schemeClr>
                              </a:solidFill>
                              <a:latin typeface="Cambria Math" panose="02040503050406030204" pitchFamily="18" charset="0"/>
                            </a:rPr>
                          </m:ctrlPr>
                        </m:sSupPr>
                        <m:e>
                          <m:r>
                            <a:rPr lang="en-US" sz="3200" b="0" i="1" smtClean="0">
                              <a:solidFill>
                                <a:schemeClr val="accent6">
                                  <a:lumMod val="75000"/>
                                </a:schemeClr>
                              </a:solidFill>
                              <a:latin typeface="Cambria Math" panose="02040503050406030204" pitchFamily="18" charset="0"/>
                            </a:rPr>
                            <m:t>𝑊</m:t>
                          </m:r>
                        </m:e>
                        <m:sup>
                          <m:r>
                            <a:rPr lang="en-US" sz="3200" b="0" i="1" smtClean="0">
                              <a:solidFill>
                                <a:schemeClr val="accent6">
                                  <a:lumMod val="75000"/>
                                </a:schemeClr>
                              </a:solidFill>
                              <a:latin typeface="Cambria Math" panose="02040503050406030204" pitchFamily="18" charset="0"/>
                            </a:rPr>
                            <m:t>𝑙</m:t>
                          </m:r>
                          <m:r>
                            <a:rPr lang="en-US" sz="3200" b="0" i="1" smtClean="0">
                              <a:solidFill>
                                <a:schemeClr val="accent6">
                                  <a:lumMod val="75000"/>
                                </a:schemeClr>
                              </a:solidFill>
                              <a:latin typeface="Cambria Math" panose="02040503050406030204" pitchFamily="18" charset="0"/>
                            </a:rPr>
                            <m:t>−1</m:t>
                          </m:r>
                        </m:sup>
                      </m:sSup>
                      <m:r>
                        <a:rPr lang="en-US" sz="3200" b="0" i="1" smtClean="0">
                          <a:latin typeface="Cambria Math" panose="02040503050406030204" pitchFamily="18" charset="0"/>
                        </a:rPr>
                        <m:t>)</m:t>
                      </m:r>
                    </m:oMath>
                  </m:oMathPara>
                </a14:m>
                <a:endParaRPr lang="en-US" sz="3200" dirty="0"/>
              </a:p>
            </p:txBody>
          </p:sp>
        </mc:Choice>
        <mc:Fallback xmlns="">
          <p:sp>
            <p:nvSpPr>
              <p:cNvPr id="14" name="TextBox 13">
                <a:extLst>
                  <a:ext uri="{FF2B5EF4-FFF2-40B4-BE49-F238E27FC236}">
                    <a16:creationId xmlns:a16="http://schemas.microsoft.com/office/drawing/2014/main" id="{8ED81471-87EC-7FA8-D638-17D2755458E2}"/>
                  </a:ext>
                </a:extLst>
              </p:cNvPr>
              <p:cNvSpPr txBox="1">
                <a:spLocks noRot="1" noChangeAspect="1" noMove="1" noResize="1" noEditPoints="1" noAdjustHandles="1" noChangeArrowheads="1" noChangeShapeType="1" noTextEdit="1"/>
              </p:cNvSpPr>
              <p:nvPr/>
            </p:nvSpPr>
            <p:spPr>
              <a:xfrm>
                <a:off x="3581401" y="5660571"/>
                <a:ext cx="4661390" cy="600357"/>
              </a:xfrm>
              <a:prstGeom prst="rect">
                <a:avLst/>
              </a:prstGeom>
              <a:blipFill>
                <a:blip r:embed="rId7"/>
                <a:stretch>
                  <a:fillRect t="-6250" b="-2291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3D7FEEC1-B075-A5CE-1B00-65FEC2D3005C}"/>
              </a:ext>
            </a:extLst>
          </p:cNvPr>
          <p:cNvSpPr txBox="1"/>
          <p:nvPr/>
        </p:nvSpPr>
        <p:spPr>
          <a:xfrm>
            <a:off x="2058720" y="2835442"/>
            <a:ext cx="474810" cy="461665"/>
          </a:xfrm>
          <a:prstGeom prst="rect">
            <a:avLst/>
          </a:prstGeom>
          <a:noFill/>
        </p:spPr>
        <p:txBody>
          <a:bodyPr wrap="none" rtlCol="0">
            <a:spAutoFit/>
          </a:bodyPr>
          <a:lstStyle/>
          <a:p>
            <a:r>
              <a:rPr lang="en-US" sz="2400" dirty="0"/>
              <a:t>A</a:t>
            </a:r>
            <a:r>
              <a:rPr lang="en-US" sz="2400" baseline="-25000" dirty="0"/>
              <a:t>0</a:t>
            </a:r>
          </a:p>
        </p:txBody>
      </p:sp>
      <p:sp>
        <p:nvSpPr>
          <p:cNvPr id="17" name="TextBox 16">
            <a:extLst>
              <a:ext uri="{FF2B5EF4-FFF2-40B4-BE49-F238E27FC236}">
                <a16:creationId xmlns:a16="http://schemas.microsoft.com/office/drawing/2014/main" id="{979710FD-1604-90F9-8862-BE269A198442}"/>
              </a:ext>
            </a:extLst>
          </p:cNvPr>
          <p:cNvSpPr txBox="1"/>
          <p:nvPr/>
        </p:nvSpPr>
        <p:spPr>
          <a:xfrm>
            <a:off x="2051584" y="3325949"/>
            <a:ext cx="474810" cy="461665"/>
          </a:xfrm>
          <a:prstGeom prst="rect">
            <a:avLst/>
          </a:prstGeom>
          <a:noFill/>
        </p:spPr>
        <p:txBody>
          <a:bodyPr wrap="none" rtlCol="0">
            <a:spAutoFit/>
          </a:bodyPr>
          <a:lstStyle/>
          <a:p>
            <a:r>
              <a:rPr lang="en-US" sz="2400" dirty="0"/>
              <a:t>A</a:t>
            </a:r>
            <a:r>
              <a:rPr lang="en-US" sz="2400" baseline="-25000" dirty="0"/>
              <a:t>1</a:t>
            </a:r>
          </a:p>
        </p:txBody>
      </p:sp>
      <p:sp>
        <p:nvSpPr>
          <p:cNvPr id="18" name="TextBox 17">
            <a:extLst>
              <a:ext uri="{FF2B5EF4-FFF2-40B4-BE49-F238E27FC236}">
                <a16:creationId xmlns:a16="http://schemas.microsoft.com/office/drawing/2014/main" id="{D4AE01F8-858D-F7A5-B114-785A9BB1CADB}"/>
              </a:ext>
            </a:extLst>
          </p:cNvPr>
          <p:cNvSpPr txBox="1"/>
          <p:nvPr/>
        </p:nvSpPr>
        <p:spPr>
          <a:xfrm>
            <a:off x="2051584" y="3807598"/>
            <a:ext cx="474810" cy="461665"/>
          </a:xfrm>
          <a:prstGeom prst="rect">
            <a:avLst/>
          </a:prstGeom>
          <a:noFill/>
        </p:spPr>
        <p:txBody>
          <a:bodyPr wrap="none" rtlCol="0">
            <a:spAutoFit/>
          </a:bodyPr>
          <a:lstStyle/>
          <a:p>
            <a:r>
              <a:rPr lang="en-US" sz="2400" dirty="0"/>
              <a:t>A</a:t>
            </a:r>
            <a:r>
              <a:rPr lang="en-US" sz="2400" baseline="-25000" dirty="0"/>
              <a:t>2</a:t>
            </a:r>
          </a:p>
        </p:txBody>
      </p:sp>
      <p:sp>
        <p:nvSpPr>
          <p:cNvPr id="19" name="TextBox 18">
            <a:extLst>
              <a:ext uri="{FF2B5EF4-FFF2-40B4-BE49-F238E27FC236}">
                <a16:creationId xmlns:a16="http://schemas.microsoft.com/office/drawing/2014/main" id="{B464D4FC-12DB-A0D6-C409-0CAF0772CD3F}"/>
              </a:ext>
            </a:extLst>
          </p:cNvPr>
          <p:cNvSpPr txBox="1"/>
          <p:nvPr/>
        </p:nvSpPr>
        <p:spPr>
          <a:xfrm>
            <a:off x="2051584" y="4284808"/>
            <a:ext cx="474810" cy="461665"/>
          </a:xfrm>
          <a:prstGeom prst="rect">
            <a:avLst/>
          </a:prstGeom>
          <a:noFill/>
        </p:spPr>
        <p:txBody>
          <a:bodyPr wrap="none" rtlCol="0">
            <a:spAutoFit/>
          </a:bodyPr>
          <a:lstStyle/>
          <a:p>
            <a:r>
              <a:rPr lang="en-US" sz="2400" dirty="0"/>
              <a:t>A</a:t>
            </a:r>
            <a:r>
              <a:rPr lang="en-US" sz="2400" baseline="-25000" dirty="0"/>
              <a:t>3</a:t>
            </a:r>
          </a:p>
        </p:txBody>
      </p:sp>
    </p:spTree>
    <p:extLst>
      <p:ext uri="{BB962C8B-B14F-4D97-AF65-F5344CB8AC3E}">
        <p14:creationId xmlns:p14="http://schemas.microsoft.com/office/powerpoint/2010/main" val="26887368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38CB-7C67-3C91-B1EC-B3E3DECEAF29}"/>
              </a:ext>
            </a:extLst>
          </p:cNvPr>
          <p:cNvSpPr>
            <a:spLocks noGrp="1"/>
          </p:cNvSpPr>
          <p:nvPr>
            <p:ph type="title"/>
          </p:nvPr>
        </p:nvSpPr>
        <p:spPr/>
        <p:txBody>
          <a:bodyPr/>
          <a:lstStyle/>
          <a:p>
            <a:r>
              <a:rPr lang="en-US" dirty="0"/>
              <a:t>Embedding Staleness</a:t>
            </a:r>
          </a:p>
        </p:txBody>
      </p:sp>
      <p:sp>
        <p:nvSpPr>
          <p:cNvPr id="3" name="Content Placeholder 2">
            <a:extLst>
              <a:ext uri="{FF2B5EF4-FFF2-40B4-BE49-F238E27FC236}">
                <a16:creationId xmlns:a16="http://schemas.microsoft.com/office/drawing/2014/main" id="{7F7149FB-DE45-BE93-2A6B-B8B2896284F8}"/>
              </a:ext>
            </a:extLst>
          </p:cNvPr>
          <p:cNvSpPr>
            <a:spLocks noGrp="1"/>
          </p:cNvSpPr>
          <p:nvPr>
            <p:ph idx="1"/>
          </p:nvPr>
        </p:nvSpPr>
        <p:spPr>
          <a:xfrm>
            <a:off x="838200" y="1825625"/>
            <a:ext cx="10515600" cy="646331"/>
          </a:xfrm>
        </p:spPr>
        <p:txBody>
          <a:bodyPr>
            <a:normAutofit/>
          </a:bodyPr>
          <a:lstStyle/>
          <a:p>
            <a:pPr marL="0" indent="0">
              <a:buNone/>
            </a:pPr>
            <a:r>
              <a:rPr lang="en-US" sz="3200" dirty="0" err="1"/>
              <a:t>Sancus</a:t>
            </a:r>
            <a:r>
              <a:rPr lang="en-US" sz="3200" dirty="0"/>
              <a:t> [</a:t>
            </a:r>
            <a:r>
              <a:rPr lang="en-US" sz="3200" dirty="0">
                <a:solidFill>
                  <a:schemeClr val="accent2"/>
                </a:solidFill>
              </a:rPr>
              <a:t>VLDB’22</a:t>
            </a:r>
            <a:r>
              <a:rPr lang="en-US" sz="3200" dirty="0"/>
              <a:t>]</a:t>
            </a:r>
          </a:p>
        </p:txBody>
      </p:sp>
      <p:graphicFrame>
        <p:nvGraphicFramePr>
          <p:cNvPr id="5" name="Table 4">
            <a:extLst>
              <a:ext uri="{FF2B5EF4-FFF2-40B4-BE49-F238E27FC236}">
                <a16:creationId xmlns:a16="http://schemas.microsoft.com/office/drawing/2014/main" id="{A8D5291F-BCF3-EC78-0870-45DC64EF361B}"/>
              </a:ext>
            </a:extLst>
          </p:cNvPr>
          <p:cNvGraphicFramePr>
            <a:graphicFrameLocks noGrp="1"/>
          </p:cNvGraphicFramePr>
          <p:nvPr/>
        </p:nvGraphicFramePr>
        <p:xfrm>
          <a:off x="1476189" y="2844300"/>
          <a:ext cx="1625600" cy="1906992"/>
        </p:xfrm>
        <a:graphic>
          <a:graphicData uri="http://schemas.openxmlformats.org/drawingml/2006/table">
            <a:tbl>
              <a:tblPr firstRow="1" bandRow="1">
                <a:tableStyleId>{2D5ABB26-0587-4C30-8999-92F81FD0307C}</a:tableStyleId>
              </a:tblPr>
              <a:tblGrid>
                <a:gridCol w="1625600">
                  <a:extLst>
                    <a:ext uri="{9D8B030D-6E8A-4147-A177-3AD203B41FA5}">
                      <a16:colId xmlns:a16="http://schemas.microsoft.com/office/drawing/2014/main" val="3423089187"/>
                    </a:ext>
                  </a:extLst>
                </a:gridCol>
              </a:tblGrid>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4797970"/>
                  </a:ext>
                </a:extLst>
              </a:tr>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659131400"/>
                  </a:ext>
                </a:extLst>
              </a:tr>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74824367"/>
                  </a:ext>
                </a:extLst>
              </a:tr>
              <a:tr h="4767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653283773"/>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8A97CF1-B4B3-9019-E686-F89FEB06DD80}"/>
                  </a:ext>
                </a:extLst>
              </p:cNvPr>
              <p:cNvSpPr txBox="1"/>
              <p:nvPr/>
            </p:nvSpPr>
            <p:spPr>
              <a:xfrm>
                <a:off x="1238573" y="4943146"/>
                <a:ext cx="2079031" cy="369332"/>
              </a:xfrm>
              <a:prstGeom prst="rect">
                <a:avLst/>
              </a:prstGeom>
              <a:noFill/>
            </p:spPr>
            <p:txBody>
              <a:bodyPr wrap="none" rtlCol="0">
                <a:spAutoFit/>
              </a:bodyPr>
              <a:lstStyle/>
              <a:p>
                <a:r>
                  <a:rPr lang="en-US" dirty="0"/>
                  <a:t>Adjacency Matrix </a:t>
                </a:r>
                <a14:m>
                  <m:oMath xmlns:m="http://schemas.openxmlformats.org/officeDocument/2006/math">
                    <m:r>
                      <a:rPr lang="en-US" b="0" i="1" smtClean="0">
                        <a:latin typeface="Cambria Math" panose="02040503050406030204" pitchFamily="18" charset="0"/>
                      </a:rPr>
                      <m:t>𝐴</m:t>
                    </m:r>
                  </m:oMath>
                </a14:m>
                <a:endParaRPr lang="en-US" dirty="0">
                  <a:latin typeface="Apple Chancery" panose="03020702040506060504" pitchFamily="66" charset="-79"/>
                  <a:ea typeface="Hack Nerd Font" panose="020B0609030202020204" pitchFamily="49" charset="0"/>
                  <a:cs typeface="Apple Chancery" panose="03020702040506060504" pitchFamily="66" charset="-79"/>
                </a:endParaRPr>
              </a:p>
            </p:txBody>
          </p:sp>
        </mc:Choice>
        <mc:Fallback xmlns="">
          <p:sp>
            <p:nvSpPr>
              <p:cNvPr id="6" name="TextBox 5">
                <a:extLst>
                  <a:ext uri="{FF2B5EF4-FFF2-40B4-BE49-F238E27FC236}">
                    <a16:creationId xmlns:a16="http://schemas.microsoft.com/office/drawing/2014/main" id="{C8A97CF1-B4B3-9019-E686-F89FEB06DD80}"/>
                  </a:ext>
                </a:extLst>
              </p:cNvPr>
              <p:cNvSpPr txBox="1">
                <a:spLocks noRot="1" noChangeAspect="1" noMove="1" noResize="1" noEditPoints="1" noAdjustHandles="1" noChangeArrowheads="1" noChangeShapeType="1" noTextEdit="1"/>
              </p:cNvSpPr>
              <p:nvPr/>
            </p:nvSpPr>
            <p:spPr>
              <a:xfrm>
                <a:off x="1238573" y="4943146"/>
                <a:ext cx="2079031" cy="369332"/>
              </a:xfrm>
              <a:prstGeom prst="rect">
                <a:avLst/>
              </a:prstGeom>
              <a:blipFill>
                <a:blip r:embed="rId3"/>
                <a:stretch>
                  <a:fillRect l="-2424" t="-13333" b="-23333"/>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AA66E705-FC66-9650-E97B-4A2A77EEC059}"/>
              </a:ext>
            </a:extLst>
          </p:cNvPr>
          <p:cNvSpPr/>
          <p:nvPr/>
        </p:nvSpPr>
        <p:spPr>
          <a:xfrm>
            <a:off x="3935016" y="3129925"/>
            <a:ext cx="1398494" cy="133574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5787903-6ED7-D26E-8F3C-A8F0983447C9}"/>
                  </a:ext>
                </a:extLst>
              </p:cNvPr>
              <p:cNvSpPr txBox="1"/>
              <p:nvPr/>
            </p:nvSpPr>
            <p:spPr>
              <a:xfrm>
                <a:off x="4056284" y="4943146"/>
                <a:ext cx="1167499" cy="369332"/>
              </a:xfrm>
              <a:prstGeom prst="rect">
                <a:avLst/>
              </a:prstGeom>
              <a:noFill/>
            </p:spPr>
            <p:txBody>
              <a:bodyPr wrap="none" rtlCol="0">
                <a:spAutoFit/>
              </a:bodyPr>
              <a:lstStyle/>
              <a:p>
                <a:r>
                  <a:rPr lang="en-US" dirty="0"/>
                  <a:t>Feature </a:t>
                </a:r>
                <a14:m>
                  <m:oMath xmlns:m="http://schemas.openxmlformats.org/officeDocument/2006/math">
                    <m:r>
                      <a:rPr lang="en-US" b="0" i="1" smtClean="0">
                        <a:latin typeface="Cambria Math" panose="02040503050406030204" pitchFamily="18" charset="0"/>
                      </a:rPr>
                      <m:t>𝐻</m:t>
                    </m:r>
                  </m:oMath>
                </a14:m>
                <a:endParaRPr lang="en-US" dirty="0">
                  <a:latin typeface="Apple Chancery" panose="03020702040506060504" pitchFamily="66" charset="-79"/>
                  <a:cs typeface="Apple Chancery" panose="03020702040506060504" pitchFamily="66" charset="-79"/>
                </a:endParaRPr>
              </a:p>
            </p:txBody>
          </p:sp>
        </mc:Choice>
        <mc:Fallback xmlns="">
          <p:sp>
            <p:nvSpPr>
              <p:cNvPr id="8" name="TextBox 7">
                <a:extLst>
                  <a:ext uri="{FF2B5EF4-FFF2-40B4-BE49-F238E27FC236}">
                    <a16:creationId xmlns:a16="http://schemas.microsoft.com/office/drawing/2014/main" id="{55787903-6ED7-D26E-8F3C-A8F0983447C9}"/>
                  </a:ext>
                </a:extLst>
              </p:cNvPr>
              <p:cNvSpPr txBox="1">
                <a:spLocks noRot="1" noChangeAspect="1" noMove="1" noResize="1" noEditPoints="1" noAdjustHandles="1" noChangeArrowheads="1" noChangeShapeType="1" noTextEdit="1"/>
              </p:cNvSpPr>
              <p:nvPr/>
            </p:nvSpPr>
            <p:spPr>
              <a:xfrm>
                <a:off x="4056284" y="4943146"/>
                <a:ext cx="1167499" cy="369332"/>
              </a:xfrm>
              <a:prstGeom prst="rect">
                <a:avLst/>
              </a:prstGeom>
              <a:blipFill>
                <a:blip r:embed="rId4"/>
                <a:stretch>
                  <a:fillRect l="-4301" t="-13333" b="-2333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0C801B77-021A-A56C-AD26-04415EB154FD}"/>
              </a:ext>
            </a:extLst>
          </p:cNvPr>
          <p:cNvSpPr/>
          <p:nvPr/>
        </p:nvSpPr>
        <p:spPr>
          <a:xfrm>
            <a:off x="6096000" y="3129925"/>
            <a:ext cx="1398494" cy="13357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D208F13-FA6E-3B22-AB0B-452CA5BF0618}"/>
                  </a:ext>
                </a:extLst>
              </p:cNvPr>
              <p:cNvSpPr txBox="1"/>
              <p:nvPr/>
            </p:nvSpPr>
            <p:spPr>
              <a:xfrm>
                <a:off x="6240127" y="4951982"/>
                <a:ext cx="1127296" cy="369332"/>
              </a:xfrm>
              <a:prstGeom prst="rect">
                <a:avLst/>
              </a:prstGeom>
              <a:noFill/>
            </p:spPr>
            <p:txBody>
              <a:bodyPr wrap="none" rtlCol="0">
                <a:spAutoFit/>
              </a:bodyPr>
              <a:lstStyle/>
              <a:p>
                <a:r>
                  <a:rPr lang="en-US" dirty="0">
                    <a:latin typeface="+mj-lt"/>
                    <a:cs typeface="Apple Chancery" panose="03020702040506060504" pitchFamily="66" charset="-79"/>
                  </a:rPr>
                  <a:t>Weight</a:t>
                </a:r>
                <a:r>
                  <a:rPr lang="en-US" dirty="0">
                    <a:latin typeface="Apple Chancery" panose="03020702040506060504" pitchFamily="66" charset="-79"/>
                    <a:cs typeface="Apple Chancery" panose="03020702040506060504" pitchFamily="66" charset="-79"/>
                  </a:rPr>
                  <a:t> </a:t>
                </a:r>
                <a14:m>
                  <m:oMath xmlns:m="http://schemas.openxmlformats.org/officeDocument/2006/math">
                    <m:r>
                      <a:rPr lang="en-US" b="0" i="1" smtClean="0">
                        <a:latin typeface="Cambria Math" panose="02040503050406030204" pitchFamily="18" charset="0"/>
                        <a:cs typeface="Apple Chancery" panose="03020702040506060504" pitchFamily="66" charset="-79"/>
                      </a:rPr>
                      <m:t>𝑊</m:t>
                    </m:r>
                  </m:oMath>
                </a14:m>
                <a:endParaRPr lang="en-US" dirty="0">
                  <a:latin typeface="Apple Chancery" panose="03020702040506060504" pitchFamily="66" charset="-79"/>
                  <a:cs typeface="Apple Chancery" panose="03020702040506060504" pitchFamily="66" charset="-79"/>
                </a:endParaRPr>
              </a:p>
            </p:txBody>
          </p:sp>
        </mc:Choice>
        <mc:Fallback xmlns="">
          <p:sp>
            <p:nvSpPr>
              <p:cNvPr id="10" name="TextBox 9">
                <a:extLst>
                  <a:ext uri="{FF2B5EF4-FFF2-40B4-BE49-F238E27FC236}">
                    <a16:creationId xmlns:a16="http://schemas.microsoft.com/office/drawing/2014/main" id="{ED208F13-FA6E-3B22-AB0B-452CA5BF0618}"/>
                  </a:ext>
                </a:extLst>
              </p:cNvPr>
              <p:cNvSpPr txBox="1">
                <a:spLocks noRot="1" noChangeAspect="1" noMove="1" noResize="1" noEditPoints="1" noAdjustHandles="1" noChangeArrowheads="1" noChangeShapeType="1" noTextEdit="1"/>
              </p:cNvSpPr>
              <p:nvPr/>
            </p:nvSpPr>
            <p:spPr>
              <a:xfrm>
                <a:off x="6240127" y="4951982"/>
                <a:ext cx="1127296" cy="369332"/>
              </a:xfrm>
              <a:prstGeom prst="rect">
                <a:avLst/>
              </a:prstGeom>
              <a:blipFill>
                <a:blip r:embed="rId5"/>
                <a:stretch>
                  <a:fillRect l="-4444" t="-9677" b="-19355"/>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31EC706-B36E-5A63-2ACA-595842A11201}"/>
              </a:ext>
            </a:extLst>
          </p:cNvPr>
          <p:cNvSpPr txBox="1"/>
          <p:nvPr/>
        </p:nvSpPr>
        <p:spPr>
          <a:xfrm>
            <a:off x="8027594" y="3532093"/>
            <a:ext cx="458780" cy="707886"/>
          </a:xfrm>
          <a:prstGeom prst="rect">
            <a:avLst/>
          </a:prstGeom>
          <a:noFill/>
        </p:spPr>
        <p:txBody>
          <a:bodyPr wrap="none" rtlCol="0">
            <a:spAutoFit/>
          </a:bodyPr>
          <a:lstStyle/>
          <a:p>
            <a:r>
              <a:rPr lang="en-US" sz="4000" dirty="0"/>
              <a:t>=</a:t>
            </a:r>
            <a:endParaRPr lang="en-US"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57DA605-0811-FAF1-EE9A-5E322C43C01E}"/>
                  </a:ext>
                </a:extLst>
              </p:cNvPr>
              <p:cNvSpPr txBox="1"/>
              <p:nvPr/>
            </p:nvSpPr>
            <p:spPr>
              <a:xfrm>
                <a:off x="8741332" y="4951982"/>
                <a:ext cx="2200089" cy="646331"/>
              </a:xfrm>
              <a:prstGeom prst="rect">
                <a:avLst/>
              </a:prstGeom>
              <a:noFill/>
            </p:spPr>
            <p:txBody>
              <a:bodyPr wrap="none" rtlCol="0">
                <a:spAutoFit/>
              </a:bodyPr>
              <a:lstStyle/>
              <a:p>
                <a:r>
                  <a:rPr lang="en-US" dirty="0">
                    <a:latin typeface="+mj-lt"/>
                  </a:rPr>
                  <a:t>Next Layer Feature </a:t>
                </a:r>
                <a14:m>
                  <m:oMath xmlns:m="http://schemas.openxmlformats.org/officeDocument/2006/math">
                    <m:r>
                      <a:rPr lang="en-US" b="0" i="1" smtClean="0">
                        <a:latin typeface="Cambria Math" panose="02040503050406030204" pitchFamily="18" charset="0"/>
                      </a:rPr>
                      <m:t>𝐻</m:t>
                    </m:r>
                  </m:oMath>
                </a14:m>
                <a:r>
                  <a:rPr lang="en-US" dirty="0">
                    <a:latin typeface="+mj-lt"/>
                  </a:rPr>
                  <a:t>’</a:t>
                </a:r>
                <a:endParaRPr lang="en-US" dirty="0">
                  <a:latin typeface="Apple Chancery" panose="03020702040506060504" pitchFamily="66" charset="-79"/>
                  <a:cs typeface="Apple Chancery" panose="03020702040506060504" pitchFamily="66" charset="-79"/>
                </a:endParaRPr>
              </a:p>
              <a:p>
                <a:endParaRPr lang="en-US" dirty="0">
                  <a:latin typeface="+mj-lt"/>
                  <a:cs typeface="Apple Chancery" panose="03020702040506060504" pitchFamily="66" charset="-79"/>
                </a:endParaRPr>
              </a:p>
            </p:txBody>
          </p:sp>
        </mc:Choice>
        <mc:Fallback xmlns="">
          <p:sp>
            <p:nvSpPr>
              <p:cNvPr id="13" name="TextBox 12">
                <a:extLst>
                  <a:ext uri="{FF2B5EF4-FFF2-40B4-BE49-F238E27FC236}">
                    <a16:creationId xmlns:a16="http://schemas.microsoft.com/office/drawing/2014/main" id="{E57DA605-0811-FAF1-EE9A-5E322C43C01E}"/>
                  </a:ext>
                </a:extLst>
              </p:cNvPr>
              <p:cNvSpPr txBox="1">
                <a:spLocks noRot="1" noChangeAspect="1" noMove="1" noResize="1" noEditPoints="1" noAdjustHandles="1" noChangeArrowheads="1" noChangeShapeType="1" noTextEdit="1"/>
              </p:cNvSpPr>
              <p:nvPr/>
            </p:nvSpPr>
            <p:spPr>
              <a:xfrm>
                <a:off x="8741332" y="4951982"/>
                <a:ext cx="2200089" cy="646331"/>
              </a:xfrm>
              <a:prstGeom prst="rect">
                <a:avLst/>
              </a:prstGeom>
              <a:blipFill>
                <a:blip r:embed="rId6"/>
                <a:stretch>
                  <a:fillRect l="-2299" t="-5769" r="-172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9D60BB4-AEAA-3993-09DE-8A333C68DB15}"/>
              </a:ext>
            </a:extLst>
          </p:cNvPr>
          <p:cNvSpPr>
            <a:spLocks noGrp="1"/>
          </p:cNvSpPr>
          <p:nvPr>
            <p:ph type="sldNum" sz="quarter" idx="12"/>
          </p:nvPr>
        </p:nvSpPr>
        <p:spPr/>
        <p:txBody>
          <a:bodyPr/>
          <a:lstStyle/>
          <a:p>
            <a:fld id="{7B8E230A-344C-314A-99D7-8592764412A6}" type="slidenum">
              <a:rPr lang="en-US" smtClean="0"/>
              <a:t>97</a:t>
            </a:fld>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D81471-87EC-7FA8-D638-17D2755458E2}"/>
                  </a:ext>
                </a:extLst>
              </p:cNvPr>
              <p:cNvSpPr txBox="1"/>
              <p:nvPr/>
            </p:nvSpPr>
            <p:spPr>
              <a:xfrm>
                <a:off x="3581401" y="5660571"/>
                <a:ext cx="4661390" cy="600357"/>
              </a:xfrm>
              <a:prstGeom prst="rect">
                <a:avLst/>
              </a:prstGeom>
              <a:noFill/>
            </p:spPr>
            <p:txBody>
              <a:bodyPr wrap="square">
                <a:spAutoFit/>
              </a:bodyPr>
              <a:lstStyle/>
              <a:p>
                <a:pPr marL="457200" lvl="1" indent="0">
                  <a:buNone/>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0" i="1" smtClean="0">
                              <a:latin typeface="Cambria Math" panose="02040503050406030204" pitchFamily="18" charset="0"/>
                            </a:rPr>
                            <m:t>𝐻</m:t>
                          </m:r>
                        </m:e>
                        <m:sup>
                          <m:r>
                            <a:rPr lang="en-US" sz="3200" b="0" i="1" smtClean="0">
                              <a:latin typeface="Cambria Math" panose="02040503050406030204" pitchFamily="18" charset="0"/>
                            </a:rPr>
                            <m:t>𝑙</m:t>
                          </m:r>
                        </m:sup>
                      </m:sSup>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𝜎</m:t>
                      </m:r>
                      <m:r>
                        <a:rPr lang="en-US" sz="3200" b="0" i="1" smtClean="0">
                          <a:latin typeface="Cambria Math" panose="02040503050406030204" pitchFamily="18" charset="0"/>
                          <a:ea typeface="Cambria Math" panose="02040503050406030204" pitchFamily="18" charset="0"/>
                        </a:rPr>
                        <m:t>(</m:t>
                      </m:r>
                      <m:acc>
                        <m:accPr>
                          <m:chr m:val="̃"/>
                          <m:ctrlPr>
                            <a:rPr lang="en-US" sz="3200" b="0" i="1" smtClean="0">
                              <a:latin typeface="Cambria Math" panose="02040503050406030204" pitchFamily="18" charset="0"/>
                              <a:ea typeface="Cambria Math" panose="02040503050406030204" pitchFamily="18" charset="0"/>
                            </a:rPr>
                          </m:ctrlPr>
                        </m:accPr>
                        <m:e>
                          <m:r>
                            <a:rPr lang="en-US" sz="3200" b="0" i="1" smtClean="0">
                              <a:latin typeface="Cambria Math" panose="02040503050406030204" pitchFamily="18" charset="0"/>
                              <a:ea typeface="Cambria Math" panose="02040503050406030204" pitchFamily="18" charset="0"/>
                            </a:rPr>
                            <m:t>𝐴</m:t>
                          </m:r>
                          <m:r>
                            <a:rPr lang="en-US" sz="3200" b="0" i="1" smtClean="0">
                              <a:latin typeface="Cambria Math" panose="02040503050406030204" pitchFamily="18" charset="0"/>
                              <a:ea typeface="Cambria Math" panose="02040503050406030204" pitchFamily="18" charset="0"/>
                            </a:rPr>
                            <m:t> </m:t>
                          </m:r>
                        </m:e>
                      </m:acc>
                      <m:sSup>
                        <m:sSupPr>
                          <m:ctrlPr>
                            <a:rPr lang="en-US" sz="3200" i="1" smtClean="0">
                              <a:solidFill>
                                <a:srgbClr val="C00000"/>
                              </a:solidFill>
                              <a:latin typeface="Cambria Math" panose="02040503050406030204" pitchFamily="18" charset="0"/>
                            </a:rPr>
                          </m:ctrlPr>
                        </m:sSupPr>
                        <m:e>
                          <m:r>
                            <a:rPr lang="en-US" sz="3200" b="0" i="1" smtClean="0">
                              <a:solidFill>
                                <a:srgbClr val="C00000"/>
                              </a:solidFill>
                              <a:latin typeface="Cambria Math" panose="02040503050406030204" pitchFamily="18" charset="0"/>
                            </a:rPr>
                            <m:t>𝐻</m:t>
                          </m:r>
                        </m:e>
                        <m:sup>
                          <m:r>
                            <a:rPr lang="en-US" sz="3200" b="0" i="1" smtClean="0">
                              <a:solidFill>
                                <a:srgbClr val="C00000"/>
                              </a:solidFill>
                              <a:latin typeface="Cambria Math" panose="02040503050406030204" pitchFamily="18" charset="0"/>
                            </a:rPr>
                            <m:t>𝑙</m:t>
                          </m:r>
                          <m:r>
                            <a:rPr lang="en-US" sz="3200" b="0" i="1" smtClean="0">
                              <a:solidFill>
                                <a:srgbClr val="C00000"/>
                              </a:solidFill>
                              <a:latin typeface="Cambria Math" panose="02040503050406030204" pitchFamily="18" charset="0"/>
                            </a:rPr>
                            <m:t>−1</m:t>
                          </m:r>
                        </m:sup>
                      </m:sSup>
                      <m:r>
                        <a:rPr lang="en-US" sz="3200" b="0" i="1" smtClean="0">
                          <a:latin typeface="Cambria Math" panose="02040503050406030204" pitchFamily="18" charset="0"/>
                        </a:rPr>
                        <m:t> </m:t>
                      </m:r>
                      <m:sSup>
                        <m:sSupPr>
                          <m:ctrlPr>
                            <a:rPr lang="en-US" sz="3200" b="0" i="1" smtClean="0">
                              <a:solidFill>
                                <a:schemeClr val="accent6">
                                  <a:lumMod val="75000"/>
                                </a:schemeClr>
                              </a:solidFill>
                              <a:latin typeface="Cambria Math" panose="02040503050406030204" pitchFamily="18" charset="0"/>
                            </a:rPr>
                          </m:ctrlPr>
                        </m:sSupPr>
                        <m:e>
                          <m:r>
                            <a:rPr lang="en-US" sz="3200" b="0" i="1" smtClean="0">
                              <a:solidFill>
                                <a:schemeClr val="accent6">
                                  <a:lumMod val="75000"/>
                                </a:schemeClr>
                              </a:solidFill>
                              <a:latin typeface="Cambria Math" panose="02040503050406030204" pitchFamily="18" charset="0"/>
                            </a:rPr>
                            <m:t>𝑊</m:t>
                          </m:r>
                        </m:e>
                        <m:sup>
                          <m:r>
                            <a:rPr lang="en-US" sz="3200" b="0" i="1" smtClean="0">
                              <a:solidFill>
                                <a:schemeClr val="accent6">
                                  <a:lumMod val="75000"/>
                                </a:schemeClr>
                              </a:solidFill>
                              <a:latin typeface="Cambria Math" panose="02040503050406030204" pitchFamily="18" charset="0"/>
                            </a:rPr>
                            <m:t>𝑙</m:t>
                          </m:r>
                          <m:r>
                            <a:rPr lang="en-US" sz="3200" b="0" i="1" smtClean="0">
                              <a:solidFill>
                                <a:schemeClr val="accent6">
                                  <a:lumMod val="75000"/>
                                </a:schemeClr>
                              </a:solidFill>
                              <a:latin typeface="Cambria Math" panose="02040503050406030204" pitchFamily="18" charset="0"/>
                            </a:rPr>
                            <m:t>−1</m:t>
                          </m:r>
                        </m:sup>
                      </m:sSup>
                      <m:r>
                        <a:rPr lang="en-US" sz="3200" b="0" i="1" smtClean="0">
                          <a:latin typeface="Cambria Math" panose="02040503050406030204" pitchFamily="18" charset="0"/>
                        </a:rPr>
                        <m:t>)</m:t>
                      </m:r>
                    </m:oMath>
                  </m:oMathPara>
                </a14:m>
                <a:endParaRPr lang="en-US" sz="3200" dirty="0"/>
              </a:p>
            </p:txBody>
          </p:sp>
        </mc:Choice>
        <mc:Fallback xmlns="">
          <p:sp>
            <p:nvSpPr>
              <p:cNvPr id="14" name="TextBox 13">
                <a:extLst>
                  <a:ext uri="{FF2B5EF4-FFF2-40B4-BE49-F238E27FC236}">
                    <a16:creationId xmlns:a16="http://schemas.microsoft.com/office/drawing/2014/main" id="{8ED81471-87EC-7FA8-D638-17D2755458E2}"/>
                  </a:ext>
                </a:extLst>
              </p:cNvPr>
              <p:cNvSpPr txBox="1">
                <a:spLocks noRot="1" noChangeAspect="1" noMove="1" noResize="1" noEditPoints="1" noAdjustHandles="1" noChangeArrowheads="1" noChangeShapeType="1" noTextEdit="1"/>
              </p:cNvSpPr>
              <p:nvPr/>
            </p:nvSpPr>
            <p:spPr>
              <a:xfrm>
                <a:off x="3581401" y="5660571"/>
                <a:ext cx="4661390" cy="600357"/>
              </a:xfrm>
              <a:prstGeom prst="rect">
                <a:avLst/>
              </a:prstGeom>
              <a:blipFill>
                <a:blip r:embed="rId7"/>
                <a:stretch>
                  <a:fillRect t="-6250" b="-22917"/>
                </a:stretch>
              </a:blipFill>
            </p:spPr>
            <p:txBody>
              <a:bodyPr/>
              <a:lstStyle/>
              <a:p>
                <a:r>
                  <a:rPr lang="en-US">
                    <a:noFill/>
                  </a:rPr>
                  <a:t> </a:t>
                </a:r>
              </a:p>
            </p:txBody>
          </p:sp>
        </mc:Fallback>
      </mc:AlternateContent>
      <p:graphicFrame>
        <p:nvGraphicFramePr>
          <p:cNvPr id="15" name="Table 14">
            <a:extLst>
              <a:ext uri="{FF2B5EF4-FFF2-40B4-BE49-F238E27FC236}">
                <a16:creationId xmlns:a16="http://schemas.microsoft.com/office/drawing/2014/main" id="{A30125D2-39EE-5751-0CE9-F3A888268E58}"/>
              </a:ext>
            </a:extLst>
          </p:cNvPr>
          <p:cNvGraphicFramePr>
            <a:graphicFrameLocks noGrp="1"/>
          </p:cNvGraphicFramePr>
          <p:nvPr/>
        </p:nvGraphicFramePr>
        <p:xfrm>
          <a:off x="8968945" y="3129775"/>
          <a:ext cx="1267255" cy="1325744"/>
        </p:xfrm>
        <a:graphic>
          <a:graphicData uri="http://schemas.openxmlformats.org/drawingml/2006/table">
            <a:tbl>
              <a:tblPr firstRow="1" bandRow="1">
                <a:tableStyleId>{2D5ABB26-0587-4C30-8999-92F81FD0307C}</a:tableStyleId>
              </a:tblPr>
              <a:tblGrid>
                <a:gridCol w="1267255">
                  <a:extLst>
                    <a:ext uri="{9D8B030D-6E8A-4147-A177-3AD203B41FA5}">
                      <a16:colId xmlns:a16="http://schemas.microsoft.com/office/drawing/2014/main" val="3423089187"/>
                    </a:ext>
                  </a:extLst>
                </a:gridCol>
              </a:tblGrid>
              <a:tr h="331436">
                <a:tc>
                  <a:txBody>
                    <a:bodyPr/>
                    <a:lstStyle/>
                    <a:p>
                      <a:endParaRPr lang="en-US" sz="1600" dirty="0"/>
                    </a:p>
                  </a:txBody>
                  <a:tcPr marL="82859" marR="82859" marT="41429" marB="414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84797970"/>
                  </a:ext>
                </a:extLst>
              </a:tr>
              <a:tr h="331436">
                <a:tc>
                  <a:txBody>
                    <a:bodyPr/>
                    <a:lstStyle/>
                    <a:p>
                      <a:endParaRPr lang="en-US" sz="1600" dirty="0"/>
                    </a:p>
                  </a:txBody>
                  <a:tcPr marL="82859" marR="82859" marT="41429" marB="414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659131400"/>
                  </a:ext>
                </a:extLst>
              </a:tr>
              <a:tr h="331436">
                <a:tc>
                  <a:txBody>
                    <a:bodyPr/>
                    <a:lstStyle/>
                    <a:p>
                      <a:endParaRPr lang="en-US" sz="1600" dirty="0"/>
                    </a:p>
                  </a:txBody>
                  <a:tcPr marL="82859" marR="82859" marT="41429" marB="414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74824367"/>
                  </a:ext>
                </a:extLst>
              </a:tr>
              <a:tr h="331436">
                <a:tc>
                  <a:txBody>
                    <a:bodyPr/>
                    <a:lstStyle/>
                    <a:p>
                      <a:endParaRPr lang="en-US" sz="1600" dirty="0"/>
                    </a:p>
                  </a:txBody>
                  <a:tcPr marL="82859" marR="82859" marT="41429" marB="414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1653283773"/>
                  </a:ext>
                </a:extLst>
              </a:tr>
            </a:tbl>
          </a:graphicData>
        </a:graphic>
      </p:graphicFrame>
      <p:sp>
        <p:nvSpPr>
          <p:cNvPr id="16" name="TextBox 15">
            <a:extLst>
              <a:ext uri="{FF2B5EF4-FFF2-40B4-BE49-F238E27FC236}">
                <a16:creationId xmlns:a16="http://schemas.microsoft.com/office/drawing/2014/main" id="{3D7FEEC1-B075-A5CE-1B00-65FEC2D3005C}"/>
              </a:ext>
            </a:extLst>
          </p:cNvPr>
          <p:cNvSpPr txBox="1"/>
          <p:nvPr/>
        </p:nvSpPr>
        <p:spPr>
          <a:xfrm>
            <a:off x="2058720" y="2835442"/>
            <a:ext cx="474810" cy="461665"/>
          </a:xfrm>
          <a:prstGeom prst="rect">
            <a:avLst/>
          </a:prstGeom>
          <a:noFill/>
        </p:spPr>
        <p:txBody>
          <a:bodyPr wrap="none" rtlCol="0">
            <a:spAutoFit/>
          </a:bodyPr>
          <a:lstStyle/>
          <a:p>
            <a:r>
              <a:rPr lang="en-US" sz="2400" dirty="0"/>
              <a:t>A</a:t>
            </a:r>
            <a:r>
              <a:rPr lang="en-US" sz="2400" baseline="-25000" dirty="0"/>
              <a:t>0</a:t>
            </a:r>
          </a:p>
        </p:txBody>
      </p:sp>
      <p:sp>
        <p:nvSpPr>
          <p:cNvPr id="17" name="TextBox 16">
            <a:extLst>
              <a:ext uri="{FF2B5EF4-FFF2-40B4-BE49-F238E27FC236}">
                <a16:creationId xmlns:a16="http://schemas.microsoft.com/office/drawing/2014/main" id="{979710FD-1604-90F9-8862-BE269A198442}"/>
              </a:ext>
            </a:extLst>
          </p:cNvPr>
          <p:cNvSpPr txBox="1"/>
          <p:nvPr/>
        </p:nvSpPr>
        <p:spPr>
          <a:xfrm>
            <a:off x="2051584" y="3325949"/>
            <a:ext cx="474810" cy="461665"/>
          </a:xfrm>
          <a:prstGeom prst="rect">
            <a:avLst/>
          </a:prstGeom>
          <a:noFill/>
        </p:spPr>
        <p:txBody>
          <a:bodyPr wrap="none" rtlCol="0">
            <a:spAutoFit/>
          </a:bodyPr>
          <a:lstStyle/>
          <a:p>
            <a:r>
              <a:rPr lang="en-US" sz="2400" dirty="0"/>
              <a:t>A</a:t>
            </a:r>
            <a:r>
              <a:rPr lang="en-US" sz="2400" baseline="-25000" dirty="0"/>
              <a:t>1</a:t>
            </a:r>
          </a:p>
        </p:txBody>
      </p:sp>
      <p:sp>
        <p:nvSpPr>
          <p:cNvPr id="18" name="TextBox 17">
            <a:extLst>
              <a:ext uri="{FF2B5EF4-FFF2-40B4-BE49-F238E27FC236}">
                <a16:creationId xmlns:a16="http://schemas.microsoft.com/office/drawing/2014/main" id="{D4AE01F8-858D-F7A5-B114-785A9BB1CADB}"/>
              </a:ext>
            </a:extLst>
          </p:cNvPr>
          <p:cNvSpPr txBox="1"/>
          <p:nvPr/>
        </p:nvSpPr>
        <p:spPr>
          <a:xfrm>
            <a:off x="2051584" y="3807598"/>
            <a:ext cx="474810" cy="461665"/>
          </a:xfrm>
          <a:prstGeom prst="rect">
            <a:avLst/>
          </a:prstGeom>
          <a:noFill/>
        </p:spPr>
        <p:txBody>
          <a:bodyPr wrap="none" rtlCol="0">
            <a:spAutoFit/>
          </a:bodyPr>
          <a:lstStyle/>
          <a:p>
            <a:r>
              <a:rPr lang="en-US" sz="2400" dirty="0"/>
              <a:t>A</a:t>
            </a:r>
            <a:r>
              <a:rPr lang="en-US" sz="2400" baseline="-25000" dirty="0"/>
              <a:t>2</a:t>
            </a:r>
          </a:p>
        </p:txBody>
      </p:sp>
      <p:sp>
        <p:nvSpPr>
          <p:cNvPr id="19" name="TextBox 18">
            <a:extLst>
              <a:ext uri="{FF2B5EF4-FFF2-40B4-BE49-F238E27FC236}">
                <a16:creationId xmlns:a16="http://schemas.microsoft.com/office/drawing/2014/main" id="{B464D4FC-12DB-A0D6-C409-0CAF0772CD3F}"/>
              </a:ext>
            </a:extLst>
          </p:cNvPr>
          <p:cNvSpPr txBox="1"/>
          <p:nvPr/>
        </p:nvSpPr>
        <p:spPr>
          <a:xfrm>
            <a:off x="2051584" y="4284808"/>
            <a:ext cx="474810" cy="461665"/>
          </a:xfrm>
          <a:prstGeom prst="rect">
            <a:avLst/>
          </a:prstGeom>
          <a:noFill/>
        </p:spPr>
        <p:txBody>
          <a:bodyPr wrap="none" rtlCol="0">
            <a:spAutoFit/>
          </a:bodyPr>
          <a:lstStyle/>
          <a:p>
            <a:r>
              <a:rPr lang="en-US" sz="2400" dirty="0"/>
              <a:t>A</a:t>
            </a:r>
            <a:r>
              <a:rPr lang="en-US" sz="2400" baseline="-25000" dirty="0"/>
              <a:t>3</a:t>
            </a:r>
          </a:p>
        </p:txBody>
      </p:sp>
      <p:sp>
        <p:nvSpPr>
          <p:cNvPr id="20" name="TextBox 19">
            <a:extLst>
              <a:ext uri="{FF2B5EF4-FFF2-40B4-BE49-F238E27FC236}">
                <a16:creationId xmlns:a16="http://schemas.microsoft.com/office/drawing/2014/main" id="{D3D8E037-1BB3-C4A5-7645-6079976BF7D1}"/>
              </a:ext>
            </a:extLst>
          </p:cNvPr>
          <p:cNvSpPr txBox="1"/>
          <p:nvPr/>
        </p:nvSpPr>
        <p:spPr>
          <a:xfrm>
            <a:off x="9360689" y="3084940"/>
            <a:ext cx="5229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0</a:t>
            </a:r>
          </a:p>
        </p:txBody>
      </p:sp>
      <p:sp>
        <p:nvSpPr>
          <p:cNvPr id="21" name="TextBox 20">
            <a:extLst>
              <a:ext uri="{FF2B5EF4-FFF2-40B4-BE49-F238E27FC236}">
                <a16:creationId xmlns:a16="http://schemas.microsoft.com/office/drawing/2014/main" id="{C091800C-F863-4FC3-65A5-F6547D97EBB0}"/>
              </a:ext>
            </a:extLst>
          </p:cNvPr>
          <p:cNvSpPr txBox="1"/>
          <p:nvPr/>
        </p:nvSpPr>
        <p:spPr>
          <a:xfrm>
            <a:off x="9369212" y="3403600"/>
            <a:ext cx="5229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7A3E99C2-A8D5-DCFB-4916-66C7EBD54419}"/>
              </a:ext>
            </a:extLst>
          </p:cNvPr>
          <p:cNvSpPr txBox="1"/>
          <p:nvPr/>
        </p:nvSpPr>
        <p:spPr>
          <a:xfrm>
            <a:off x="9373389" y="3751461"/>
            <a:ext cx="5229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2</a:t>
            </a:r>
          </a:p>
        </p:txBody>
      </p:sp>
      <p:sp>
        <p:nvSpPr>
          <p:cNvPr id="23" name="TextBox 22">
            <a:extLst>
              <a:ext uri="{FF2B5EF4-FFF2-40B4-BE49-F238E27FC236}">
                <a16:creationId xmlns:a16="http://schemas.microsoft.com/office/drawing/2014/main" id="{BC33201E-3B6E-3870-0F7E-2E3B59F70F4A}"/>
              </a:ext>
            </a:extLst>
          </p:cNvPr>
          <p:cNvSpPr txBox="1"/>
          <p:nvPr/>
        </p:nvSpPr>
        <p:spPr>
          <a:xfrm>
            <a:off x="9383100" y="4077302"/>
            <a:ext cx="52290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H’</a:t>
            </a:r>
            <a:r>
              <a:rPr lang="en-US" sz="2000" baseline="-250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8922026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BF4C-55B3-A196-FA01-2F82A6FA29BE}"/>
              </a:ext>
            </a:extLst>
          </p:cNvPr>
          <p:cNvSpPr>
            <a:spLocks noGrp="1"/>
          </p:cNvSpPr>
          <p:nvPr>
            <p:ph type="title"/>
          </p:nvPr>
        </p:nvSpPr>
        <p:spPr/>
        <p:txBody>
          <a:bodyPr/>
          <a:lstStyle/>
          <a:p>
            <a:r>
              <a:rPr lang="en-US" dirty="0"/>
              <a:t>Embedding Staleness</a:t>
            </a:r>
          </a:p>
        </p:txBody>
      </p:sp>
      <p:sp>
        <p:nvSpPr>
          <p:cNvPr id="3" name="Content Placeholder 2">
            <a:extLst>
              <a:ext uri="{FF2B5EF4-FFF2-40B4-BE49-F238E27FC236}">
                <a16:creationId xmlns:a16="http://schemas.microsoft.com/office/drawing/2014/main" id="{2D2FDA8B-9A27-2160-9034-48C48A3C6928}"/>
              </a:ext>
            </a:extLst>
          </p:cNvPr>
          <p:cNvSpPr>
            <a:spLocks noGrp="1"/>
          </p:cNvSpPr>
          <p:nvPr>
            <p:ph idx="1"/>
          </p:nvPr>
        </p:nvSpPr>
        <p:spPr>
          <a:xfrm>
            <a:off x="838200" y="1825625"/>
            <a:ext cx="10515600" cy="693457"/>
          </a:xfrm>
        </p:spPr>
        <p:txBody>
          <a:bodyPr>
            <a:normAutofit/>
          </a:bodyPr>
          <a:lstStyle/>
          <a:p>
            <a:pPr marL="0" indent="0">
              <a:buNone/>
            </a:pPr>
            <a:r>
              <a:rPr lang="en-US" sz="3200" dirty="0"/>
              <a:t>Adjacency-matrix partitioning</a:t>
            </a:r>
          </a:p>
        </p:txBody>
      </p:sp>
      <p:sp>
        <p:nvSpPr>
          <p:cNvPr id="4" name="Rounded Rectangle 3">
            <a:extLst>
              <a:ext uri="{FF2B5EF4-FFF2-40B4-BE49-F238E27FC236}">
                <a16:creationId xmlns:a16="http://schemas.microsoft.com/office/drawing/2014/main" id="{92992472-4D1B-DB24-9B0F-AD97F7F25F59}"/>
              </a:ext>
            </a:extLst>
          </p:cNvPr>
          <p:cNvSpPr/>
          <p:nvPr/>
        </p:nvSpPr>
        <p:spPr>
          <a:xfrm>
            <a:off x="627529" y="2644588"/>
            <a:ext cx="2492189" cy="2877671"/>
          </a:xfrm>
          <a:prstGeom prst="roundRect">
            <a:avLst/>
          </a:prstGeom>
          <a:noFill/>
          <a:ln w="31750">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5DA554-BD84-104C-D494-563B30603588}"/>
              </a:ext>
            </a:extLst>
          </p:cNvPr>
          <p:cNvSpPr/>
          <p:nvPr/>
        </p:nvSpPr>
        <p:spPr>
          <a:xfrm>
            <a:off x="1000756" y="2927317"/>
            <a:ext cx="1755767" cy="39326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E9A68FB-6265-025B-3DE0-DDDF2572AA3F}"/>
              </a:ext>
            </a:extLst>
          </p:cNvPr>
          <p:cNvSpPr txBox="1"/>
          <p:nvPr/>
        </p:nvSpPr>
        <p:spPr>
          <a:xfrm>
            <a:off x="1636218" y="2893116"/>
            <a:ext cx="474810" cy="461665"/>
          </a:xfrm>
          <a:prstGeom prst="rect">
            <a:avLst/>
          </a:prstGeom>
          <a:noFill/>
        </p:spPr>
        <p:txBody>
          <a:bodyPr wrap="none" rtlCol="0">
            <a:spAutoFit/>
          </a:bodyPr>
          <a:lstStyle/>
          <a:p>
            <a:r>
              <a:rPr lang="en-US" sz="2400" dirty="0"/>
              <a:t>A</a:t>
            </a:r>
            <a:r>
              <a:rPr lang="en-US" sz="2400" baseline="-25000" dirty="0"/>
              <a:t>0</a:t>
            </a:r>
          </a:p>
        </p:txBody>
      </p:sp>
      <p:sp>
        <p:nvSpPr>
          <p:cNvPr id="8" name="Rectangle 7">
            <a:extLst>
              <a:ext uri="{FF2B5EF4-FFF2-40B4-BE49-F238E27FC236}">
                <a16:creationId xmlns:a16="http://schemas.microsoft.com/office/drawing/2014/main" id="{B2B512C4-2AAD-C4AE-EF96-C66BE6D38A21}"/>
              </a:ext>
            </a:extLst>
          </p:cNvPr>
          <p:cNvSpPr/>
          <p:nvPr/>
        </p:nvSpPr>
        <p:spPr>
          <a:xfrm>
            <a:off x="1066800" y="3585883"/>
            <a:ext cx="681318" cy="63649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3F69B70-4FF8-30F2-5E16-E0483DCB21EB}"/>
              </a:ext>
            </a:extLst>
          </p:cNvPr>
          <p:cNvSpPr txBox="1"/>
          <p:nvPr/>
        </p:nvSpPr>
        <p:spPr>
          <a:xfrm>
            <a:off x="1142185" y="3607697"/>
            <a:ext cx="511679" cy="646331"/>
          </a:xfrm>
          <a:prstGeom prst="rect">
            <a:avLst/>
          </a:prstGeom>
          <a:noFill/>
        </p:spPr>
        <p:txBody>
          <a:bodyPr wrap="none" rtlCol="0">
            <a:spAutoFit/>
          </a:bodyPr>
          <a:lstStyle/>
          <a:p>
            <a:r>
              <a:rPr lang="en-US" sz="3600" dirty="0"/>
              <a:t>H</a:t>
            </a:r>
          </a:p>
        </p:txBody>
      </p:sp>
      <p:sp>
        <p:nvSpPr>
          <p:cNvPr id="10" name="Rectangle 9">
            <a:extLst>
              <a:ext uri="{FF2B5EF4-FFF2-40B4-BE49-F238E27FC236}">
                <a16:creationId xmlns:a16="http://schemas.microsoft.com/office/drawing/2014/main" id="{2CE0FE8C-70E4-952E-8182-A1B34EDF6853}"/>
              </a:ext>
            </a:extLst>
          </p:cNvPr>
          <p:cNvSpPr/>
          <p:nvPr/>
        </p:nvSpPr>
        <p:spPr>
          <a:xfrm>
            <a:off x="2075205" y="3585318"/>
            <a:ext cx="681318" cy="636494"/>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21BEEF6-C05A-8C01-63B7-821B5DF4F5C6}"/>
              </a:ext>
            </a:extLst>
          </p:cNvPr>
          <p:cNvSpPr txBox="1"/>
          <p:nvPr/>
        </p:nvSpPr>
        <p:spPr>
          <a:xfrm>
            <a:off x="2132660" y="3607132"/>
            <a:ext cx="596638" cy="646331"/>
          </a:xfrm>
          <a:prstGeom prst="rect">
            <a:avLst/>
          </a:prstGeom>
          <a:noFill/>
        </p:spPr>
        <p:txBody>
          <a:bodyPr wrap="none" rtlCol="0">
            <a:spAutoFit/>
          </a:bodyPr>
          <a:lstStyle/>
          <a:p>
            <a:r>
              <a:rPr lang="en-US" sz="3600" dirty="0"/>
              <a:t>W</a:t>
            </a:r>
          </a:p>
        </p:txBody>
      </p:sp>
      <p:sp>
        <p:nvSpPr>
          <p:cNvPr id="42" name="Rectangle 41">
            <a:extLst>
              <a:ext uri="{FF2B5EF4-FFF2-40B4-BE49-F238E27FC236}">
                <a16:creationId xmlns:a16="http://schemas.microsoft.com/office/drawing/2014/main" id="{DFF3FD33-0A3F-21DE-897D-6BB3D4DF0616}"/>
              </a:ext>
            </a:extLst>
          </p:cNvPr>
          <p:cNvSpPr/>
          <p:nvPr/>
        </p:nvSpPr>
        <p:spPr>
          <a:xfrm>
            <a:off x="1323487" y="4787311"/>
            <a:ext cx="1105948" cy="49022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Down Arrow 42">
            <a:extLst>
              <a:ext uri="{FF2B5EF4-FFF2-40B4-BE49-F238E27FC236}">
                <a16:creationId xmlns:a16="http://schemas.microsoft.com/office/drawing/2014/main" id="{B7BBE300-7193-A79F-A0E5-668FD48041AD}"/>
              </a:ext>
            </a:extLst>
          </p:cNvPr>
          <p:cNvSpPr/>
          <p:nvPr/>
        </p:nvSpPr>
        <p:spPr>
          <a:xfrm>
            <a:off x="1681352" y="4410503"/>
            <a:ext cx="384542" cy="277906"/>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BF440F23-DB36-97A8-ED94-3EA057BB8579}"/>
              </a:ext>
            </a:extLst>
          </p:cNvPr>
          <p:cNvSpPr txBox="1"/>
          <p:nvPr/>
        </p:nvSpPr>
        <p:spPr>
          <a:xfrm>
            <a:off x="1589115" y="4757970"/>
            <a:ext cx="65755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H’</a:t>
            </a:r>
            <a:r>
              <a:rPr lang="en-US" sz="2800" baseline="-25000" dirty="0">
                <a:latin typeface="Arial" panose="020B0604020202020204" pitchFamily="34" charset="0"/>
                <a:cs typeface="Arial" panose="020B0604020202020204" pitchFamily="34" charset="0"/>
              </a:rPr>
              <a:t>0</a:t>
            </a:r>
          </a:p>
        </p:txBody>
      </p:sp>
      <p:sp>
        <p:nvSpPr>
          <p:cNvPr id="45" name="TextBox 44">
            <a:extLst>
              <a:ext uri="{FF2B5EF4-FFF2-40B4-BE49-F238E27FC236}">
                <a16:creationId xmlns:a16="http://schemas.microsoft.com/office/drawing/2014/main" id="{40101B78-547D-6469-134C-AF9DD11B908E}"/>
              </a:ext>
            </a:extLst>
          </p:cNvPr>
          <p:cNvSpPr txBox="1"/>
          <p:nvPr/>
        </p:nvSpPr>
        <p:spPr>
          <a:xfrm>
            <a:off x="1466252" y="5770787"/>
            <a:ext cx="819455" cy="369332"/>
          </a:xfrm>
          <a:prstGeom prst="rect">
            <a:avLst/>
          </a:prstGeom>
          <a:noFill/>
        </p:spPr>
        <p:txBody>
          <a:bodyPr wrap="none" rtlCol="0">
            <a:spAutoFit/>
          </a:bodyPr>
          <a:lstStyle/>
          <a:p>
            <a:r>
              <a:rPr lang="en-US" b="1" dirty="0"/>
              <a:t>GPU 0</a:t>
            </a:r>
          </a:p>
        </p:txBody>
      </p:sp>
      <p:sp>
        <p:nvSpPr>
          <p:cNvPr id="46" name="Rounded Rectangle 45">
            <a:extLst>
              <a:ext uri="{FF2B5EF4-FFF2-40B4-BE49-F238E27FC236}">
                <a16:creationId xmlns:a16="http://schemas.microsoft.com/office/drawing/2014/main" id="{E8B8F1E8-79D1-C4F6-657E-A2F68B07D88A}"/>
              </a:ext>
            </a:extLst>
          </p:cNvPr>
          <p:cNvSpPr/>
          <p:nvPr/>
        </p:nvSpPr>
        <p:spPr>
          <a:xfrm>
            <a:off x="3391985" y="2654019"/>
            <a:ext cx="2492189" cy="2877671"/>
          </a:xfrm>
          <a:prstGeom prst="roundRect">
            <a:avLst/>
          </a:prstGeom>
          <a:noFill/>
          <a:ln w="31750">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C39BF45-F538-5D39-17CB-4F51DD68C6A1}"/>
              </a:ext>
            </a:extLst>
          </p:cNvPr>
          <p:cNvSpPr/>
          <p:nvPr/>
        </p:nvSpPr>
        <p:spPr>
          <a:xfrm>
            <a:off x="3765212" y="2936748"/>
            <a:ext cx="1755767" cy="39326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3F34F7CB-D758-4368-2A0B-2311D824E17C}"/>
              </a:ext>
            </a:extLst>
          </p:cNvPr>
          <p:cNvSpPr txBox="1"/>
          <p:nvPr/>
        </p:nvSpPr>
        <p:spPr>
          <a:xfrm>
            <a:off x="4400674" y="2902547"/>
            <a:ext cx="474810" cy="461665"/>
          </a:xfrm>
          <a:prstGeom prst="rect">
            <a:avLst/>
          </a:prstGeom>
          <a:noFill/>
        </p:spPr>
        <p:txBody>
          <a:bodyPr wrap="none" rtlCol="0">
            <a:spAutoFit/>
          </a:bodyPr>
          <a:lstStyle/>
          <a:p>
            <a:r>
              <a:rPr lang="en-US" sz="2400" dirty="0"/>
              <a:t>A</a:t>
            </a:r>
            <a:r>
              <a:rPr lang="en-US" sz="2400" baseline="-25000" dirty="0"/>
              <a:t>1</a:t>
            </a:r>
          </a:p>
        </p:txBody>
      </p:sp>
      <p:sp>
        <p:nvSpPr>
          <p:cNvPr id="49" name="Rectangle 48">
            <a:extLst>
              <a:ext uri="{FF2B5EF4-FFF2-40B4-BE49-F238E27FC236}">
                <a16:creationId xmlns:a16="http://schemas.microsoft.com/office/drawing/2014/main" id="{B8E20EDE-26C1-3C58-52F2-2F51DFDDECD4}"/>
              </a:ext>
            </a:extLst>
          </p:cNvPr>
          <p:cNvSpPr/>
          <p:nvPr/>
        </p:nvSpPr>
        <p:spPr>
          <a:xfrm>
            <a:off x="3831256" y="3595314"/>
            <a:ext cx="681318" cy="63649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8B84821B-2532-2DB6-046D-0B512E04E8B9}"/>
              </a:ext>
            </a:extLst>
          </p:cNvPr>
          <p:cNvSpPr txBox="1"/>
          <p:nvPr/>
        </p:nvSpPr>
        <p:spPr>
          <a:xfrm>
            <a:off x="3906641" y="3617128"/>
            <a:ext cx="511679" cy="646331"/>
          </a:xfrm>
          <a:prstGeom prst="rect">
            <a:avLst/>
          </a:prstGeom>
          <a:noFill/>
        </p:spPr>
        <p:txBody>
          <a:bodyPr wrap="none" rtlCol="0">
            <a:spAutoFit/>
          </a:bodyPr>
          <a:lstStyle/>
          <a:p>
            <a:r>
              <a:rPr lang="en-US" sz="3600" dirty="0"/>
              <a:t>H</a:t>
            </a:r>
          </a:p>
        </p:txBody>
      </p:sp>
      <p:sp>
        <p:nvSpPr>
          <p:cNvPr id="51" name="Rectangle 50">
            <a:extLst>
              <a:ext uri="{FF2B5EF4-FFF2-40B4-BE49-F238E27FC236}">
                <a16:creationId xmlns:a16="http://schemas.microsoft.com/office/drawing/2014/main" id="{CD44DA3E-7A52-5A13-1A3A-56A011B5C8ED}"/>
              </a:ext>
            </a:extLst>
          </p:cNvPr>
          <p:cNvSpPr/>
          <p:nvPr/>
        </p:nvSpPr>
        <p:spPr>
          <a:xfrm>
            <a:off x="4839661" y="3594749"/>
            <a:ext cx="681318" cy="636494"/>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998D2DEF-EC80-ABBB-8A69-8FC557DE2516}"/>
              </a:ext>
            </a:extLst>
          </p:cNvPr>
          <p:cNvSpPr txBox="1"/>
          <p:nvPr/>
        </p:nvSpPr>
        <p:spPr>
          <a:xfrm>
            <a:off x="4897116" y="3616563"/>
            <a:ext cx="596638" cy="646331"/>
          </a:xfrm>
          <a:prstGeom prst="rect">
            <a:avLst/>
          </a:prstGeom>
          <a:noFill/>
        </p:spPr>
        <p:txBody>
          <a:bodyPr wrap="none" rtlCol="0">
            <a:spAutoFit/>
          </a:bodyPr>
          <a:lstStyle/>
          <a:p>
            <a:r>
              <a:rPr lang="en-US" sz="3600" dirty="0"/>
              <a:t>W</a:t>
            </a:r>
          </a:p>
        </p:txBody>
      </p:sp>
      <p:sp>
        <p:nvSpPr>
          <p:cNvPr id="53" name="Rectangle 52">
            <a:extLst>
              <a:ext uri="{FF2B5EF4-FFF2-40B4-BE49-F238E27FC236}">
                <a16:creationId xmlns:a16="http://schemas.microsoft.com/office/drawing/2014/main" id="{F00C00D3-7FFF-5968-CF72-8769E49167BD}"/>
              </a:ext>
            </a:extLst>
          </p:cNvPr>
          <p:cNvSpPr/>
          <p:nvPr/>
        </p:nvSpPr>
        <p:spPr>
          <a:xfrm>
            <a:off x="4087943" y="4796742"/>
            <a:ext cx="1105948" cy="49022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Down Arrow 53">
            <a:extLst>
              <a:ext uri="{FF2B5EF4-FFF2-40B4-BE49-F238E27FC236}">
                <a16:creationId xmlns:a16="http://schemas.microsoft.com/office/drawing/2014/main" id="{9936F1B8-59A1-677B-E4DD-D7132F11FF98}"/>
              </a:ext>
            </a:extLst>
          </p:cNvPr>
          <p:cNvSpPr/>
          <p:nvPr/>
        </p:nvSpPr>
        <p:spPr>
          <a:xfrm>
            <a:off x="4445808" y="4419934"/>
            <a:ext cx="384542" cy="277906"/>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34294D8E-91A3-38AA-805F-CDB1BCDF2D55}"/>
              </a:ext>
            </a:extLst>
          </p:cNvPr>
          <p:cNvSpPr txBox="1"/>
          <p:nvPr/>
        </p:nvSpPr>
        <p:spPr>
          <a:xfrm>
            <a:off x="4353571" y="4767401"/>
            <a:ext cx="65755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H’</a:t>
            </a:r>
            <a:r>
              <a:rPr lang="en-US" sz="2800" baseline="-25000" dirty="0">
                <a:latin typeface="Arial" panose="020B0604020202020204" pitchFamily="34" charset="0"/>
                <a:cs typeface="Arial" panose="020B0604020202020204" pitchFamily="34" charset="0"/>
              </a:rPr>
              <a:t>1</a:t>
            </a:r>
          </a:p>
        </p:txBody>
      </p:sp>
      <p:sp>
        <p:nvSpPr>
          <p:cNvPr id="56" name="TextBox 55">
            <a:extLst>
              <a:ext uri="{FF2B5EF4-FFF2-40B4-BE49-F238E27FC236}">
                <a16:creationId xmlns:a16="http://schemas.microsoft.com/office/drawing/2014/main" id="{E817BC7B-C7F3-6644-7289-58ED93BB5A03}"/>
              </a:ext>
            </a:extLst>
          </p:cNvPr>
          <p:cNvSpPr txBox="1"/>
          <p:nvPr/>
        </p:nvSpPr>
        <p:spPr>
          <a:xfrm>
            <a:off x="4230708" y="5780218"/>
            <a:ext cx="819455" cy="369332"/>
          </a:xfrm>
          <a:prstGeom prst="rect">
            <a:avLst/>
          </a:prstGeom>
          <a:noFill/>
        </p:spPr>
        <p:txBody>
          <a:bodyPr wrap="none" rtlCol="0">
            <a:spAutoFit/>
          </a:bodyPr>
          <a:lstStyle/>
          <a:p>
            <a:r>
              <a:rPr lang="en-US" b="1" dirty="0"/>
              <a:t>GPU 1</a:t>
            </a:r>
          </a:p>
        </p:txBody>
      </p:sp>
      <p:sp>
        <p:nvSpPr>
          <p:cNvPr id="57" name="Rounded Rectangle 56">
            <a:extLst>
              <a:ext uri="{FF2B5EF4-FFF2-40B4-BE49-F238E27FC236}">
                <a16:creationId xmlns:a16="http://schemas.microsoft.com/office/drawing/2014/main" id="{F3C84BC2-CB0F-2CF0-8E05-D8F978A95D02}"/>
              </a:ext>
            </a:extLst>
          </p:cNvPr>
          <p:cNvSpPr/>
          <p:nvPr/>
        </p:nvSpPr>
        <p:spPr>
          <a:xfrm>
            <a:off x="6242777" y="2644588"/>
            <a:ext cx="2492189" cy="2877671"/>
          </a:xfrm>
          <a:prstGeom prst="roundRect">
            <a:avLst/>
          </a:prstGeom>
          <a:noFill/>
          <a:ln w="31750">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515A9C3-5B81-C817-38FF-1E318F101E77}"/>
              </a:ext>
            </a:extLst>
          </p:cNvPr>
          <p:cNvSpPr/>
          <p:nvPr/>
        </p:nvSpPr>
        <p:spPr>
          <a:xfrm>
            <a:off x="6616004" y="2927317"/>
            <a:ext cx="1755767" cy="39326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F8A1246A-A4C7-6E13-82BD-791063F603CE}"/>
              </a:ext>
            </a:extLst>
          </p:cNvPr>
          <p:cNvSpPr txBox="1"/>
          <p:nvPr/>
        </p:nvSpPr>
        <p:spPr>
          <a:xfrm>
            <a:off x="7251466" y="2893116"/>
            <a:ext cx="474810" cy="461665"/>
          </a:xfrm>
          <a:prstGeom prst="rect">
            <a:avLst/>
          </a:prstGeom>
          <a:noFill/>
        </p:spPr>
        <p:txBody>
          <a:bodyPr wrap="none" rtlCol="0">
            <a:spAutoFit/>
          </a:bodyPr>
          <a:lstStyle/>
          <a:p>
            <a:r>
              <a:rPr lang="en-US" sz="2400" dirty="0"/>
              <a:t>A</a:t>
            </a:r>
            <a:r>
              <a:rPr lang="en-US" sz="2400" baseline="-25000" dirty="0"/>
              <a:t>2</a:t>
            </a:r>
          </a:p>
        </p:txBody>
      </p:sp>
      <p:sp>
        <p:nvSpPr>
          <p:cNvPr id="60" name="Rectangle 59">
            <a:extLst>
              <a:ext uri="{FF2B5EF4-FFF2-40B4-BE49-F238E27FC236}">
                <a16:creationId xmlns:a16="http://schemas.microsoft.com/office/drawing/2014/main" id="{6C31DD38-B275-C4B8-6B6F-F21339899487}"/>
              </a:ext>
            </a:extLst>
          </p:cNvPr>
          <p:cNvSpPr/>
          <p:nvPr/>
        </p:nvSpPr>
        <p:spPr>
          <a:xfrm>
            <a:off x="6682048" y="3585883"/>
            <a:ext cx="681318" cy="63649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C946C25B-F3B3-B2E2-74C4-BE4DF6BFD2B8}"/>
              </a:ext>
            </a:extLst>
          </p:cNvPr>
          <p:cNvSpPr txBox="1"/>
          <p:nvPr/>
        </p:nvSpPr>
        <p:spPr>
          <a:xfrm>
            <a:off x="6757433" y="3607697"/>
            <a:ext cx="511679" cy="646331"/>
          </a:xfrm>
          <a:prstGeom prst="rect">
            <a:avLst/>
          </a:prstGeom>
          <a:noFill/>
        </p:spPr>
        <p:txBody>
          <a:bodyPr wrap="none" rtlCol="0">
            <a:spAutoFit/>
          </a:bodyPr>
          <a:lstStyle/>
          <a:p>
            <a:r>
              <a:rPr lang="en-US" sz="3600" dirty="0"/>
              <a:t>H</a:t>
            </a:r>
          </a:p>
        </p:txBody>
      </p:sp>
      <p:sp>
        <p:nvSpPr>
          <p:cNvPr id="62" name="Rectangle 61">
            <a:extLst>
              <a:ext uri="{FF2B5EF4-FFF2-40B4-BE49-F238E27FC236}">
                <a16:creationId xmlns:a16="http://schemas.microsoft.com/office/drawing/2014/main" id="{D6882D40-8165-836F-FA2D-CB8AF0588ACB}"/>
              </a:ext>
            </a:extLst>
          </p:cNvPr>
          <p:cNvSpPr/>
          <p:nvPr/>
        </p:nvSpPr>
        <p:spPr>
          <a:xfrm>
            <a:off x="7690453" y="3585318"/>
            <a:ext cx="681318" cy="636494"/>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36EF54A4-F5D9-C472-88BE-FE68B64596EC}"/>
              </a:ext>
            </a:extLst>
          </p:cNvPr>
          <p:cNvSpPr txBox="1"/>
          <p:nvPr/>
        </p:nvSpPr>
        <p:spPr>
          <a:xfrm>
            <a:off x="7747908" y="3607132"/>
            <a:ext cx="596638" cy="646331"/>
          </a:xfrm>
          <a:prstGeom prst="rect">
            <a:avLst/>
          </a:prstGeom>
          <a:noFill/>
        </p:spPr>
        <p:txBody>
          <a:bodyPr wrap="none" rtlCol="0">
            <a:spAutoFit/>
          </a:bodyPr>
          <a:lstStyle/>
          <a:p>
            <a:r>
              <a:rPr lang="en-US" sz="3600" dirty="0"/>
              <a:t>W</a:t>
            </a:r>
          </a:p>
        </p:txBody>
      </p:sp>
      <p:sp>
        <p:nvSpPr>
          <p:cNvPr id="64" name="Rectangle 63">
            <a:extLst>
              <a:ext uri="{FF2B5EF4-FFF2-40B4-BE49-F238E27FC236}">
                <a16:creationId xmlns:a16="http://schemas.microsoft.com/office/drawing/2014/main" id="{B0A5F0C1-81C8-B919-13DB-A46EED2AC76A}"/>
              </a:ext>
            </a:extLst>
          </p:cNvPr>
          <p:cNvSpPr/>
          <p:nvPr/>
        </p:nvSpPr>
        <p:spPr>
          <a:xfrm>
            <a:off x="6938735" y="4787311"/>
            <a:ext cx="1105948" cy="49022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Down Arrow 64">
            <a:extLst>
              <a:ext uri="{FF2B5EF4-FFF2-40B4-BE49-F238E27FC236}">
                <a16:creationId xmlns:a16="http://schemas.microsoft.com/office/drawing/2014/main" id="{AF57D8A5-AC15-2164-29F4-9A3FFF231634}"/>
              </a:ext>
            </a:extLst>
          </p:cNvPr>
          <p:cNvSpPr/>
          <p:nvPr/>
        </p:nvSpPr>
        <p:spPr>
          <a:xfrm>
            <a:off x="7296600" y="4410503"/>
            <a:ext cx="384542" cy="277906"/>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0CEA6E4F-23A5-4A71-0343-DD2705FDC703}"/>
              </a:ext>
            </a:extLst>
          </p:cNvPr>
          <p:cNvSpPr txBox="1"/>
          <p:nvPr/>
        </p:nvSpPr>
        <p:spPr>
          <a:xfrm>
            <a:off x="7204363" y="4757970"/>
            <a:ext cx="65755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H’</a:t>
            </a:r>
            <a:r>
              <a:rPr lang="en-US" sz="2800" baseline="-25000" dirty="0">
                <a:latin typeface="Arial" panose="020B0604020202020204" pitchFamily="34" charset="0"/>
                <a:cs typeface="Arial" panose="020B0604020202020204" pitchFamily="34" charset="0"/>
              </a:rPr>
              <a:t>2</a:t>
            </a:r>
          </a:p>
        </p:txBody>
      </p:sp>
      <p:sp>
        <p:nvSpPr>
          <p:cNvPr id="67" name="TextBox 66">
            <a:extLst>
              <a:ext uri="{FF2B5EF4-FFF2-40B4-BE49-F238E27FC236}">
                <a16:creationId xmlns:a16="http://schemas.microsoft.com/office/drawing/2014/main" id="{B3762E11-8DE8-EF17-10B0-9333AE40D40E}"/>
              </a:ext>
            </a:extLst>
          </p:cNvPr>
          <p:cNvSpPr txBox="1"/>
          <p:nvPr/>
        </p:nvSpPr>
        <p:spPr>
          <a:xfrm>
            <a:off x="7081500" y="5770787"/>
            <a:ext cx="819455" cy="369332"/>
          </a:xfrm>
          <a:prstGeom prst="rect">
            <a:avLst/>
          </a:prstGeom>
          <a:noFill/>
        </p:spPr>
        <p:txBody>
          <a:bodyPr wrap="none" rtlCol="0">
            <a:spAutoFit/>
          </a:bodyPr>
          <a:lstStyle/>
          <a:p>
            <a:r>
              <a:rPr lang="en-US" b="1" dirty="0"/>
              <a:t>GPU 2</a:t>
            </a:r>
          </a:p>
        </p:txBody>
      </p:sp>
      <p:sp>
        <p:nvSpPr>
          <p:cNvPr id="68" name="Rounded Rectangle 67">
            <a:extLst>
              <a:ext uri="{FF2B5EF4-FFF2-40B4-BE49-F238E27FC236}">
                <a16:creationId xmlns:a16="http://schemas.microsoft.com/office/drawing/2014/main" id="{8664A959-21EC-F350-70DE-CB942D002B11}"/>
              </a:ext>
            </a:extLst>
          </p:cNvPr>
          <p:cNvSpPr/>
          <p:nvPr/>
        </p:nvSpPr>
        <p:spPr>
          <a:xfrm>
            <a:off x="9043452" y="2654019"/>
            <a:ext cx="2492189" cy="2877671"/>
          </a:xfrm>
          <a:prstGeom prst="roundRect">
            <a:avLst/>
          </a:prstGeom>
          <a:noFill/>
          <a:ln w="31750">
            <a:solidFill>
              <a:schemeClr val="bg1">
                <a:lumMod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5B1445B-4C74-7318-FD86-F1A57438E4EC}"/>
              </a:ext>
            </a:extLst>
          </p:cNvPr>
          <p:cNvSpPr/>
          <p:nvPr/>
        </p:nvSpPr>
        <p:spPr>
          <a:xfrm>
            <a:off x="9416679" y="2936748"/>
            <a:ext cx="1755767" cy="39326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21D6ADC5-324E-C344-D1CB-94F4A21424A8}"/>
              </a:ext>
            </a:extLst>
          </p:cNvPr>
          <p:cNvSpPr txBox="1"/>
          <p:nvPr/>
        </p:nvSpPr>
        <p:spPr>
          <a:xfrm>
            <a:off x="10052141" y="2902547"/>
            <a:ext cx="474810" cy="461665"/>
          </a:xfrm>
          <a:prstGeom prst="rect">
            <a:avLst/>
          </a:prstGeom>
          <a:noFill/>
        </p:spPr>
        <p:txBody>
          <a:bodyPr wrap="none" rtlCol="0">
            <a:spAutoFit/>
          </a:bodyPr>
          <a:lstStyle/>
          <a:p>
            <a:r>
              <a:rPr lang="en-US" sz="2400" dirty="0"/>
              <a:t>A</a:t>
            </a:r>
            <a:r>
              <a:rPr lang="en-US" sz="2400" baseline="-25000" dirty="0"/>
              <a:t>3</a:t>
            </a:r>
          </a:p>
        </p:txBody>
      </p:sp>
      <p:sp>
        <p:nvSpPr>
          <p:cNvPr id="71" name="Rectangle 70">
            <a:extLst>
              <a:ext uri="{FF2B5EF4-FFF2-40B4-BE49-F238E27FC236}">
                <a16:creationId xmlns:a16="http://schemas.microsoft.com/office/drawing/2014/main" id="{C7BFD5EE-B713-F34F-3883-E815B29DB5E6}"/>
              </a:ext>
            </a:extLst>
          </p:cNvPr>
          <p:cNvSpPr/>
          <p:nvPr/>
        </p:nvSpPr>
        <p:spPr>
          <a:xfrm>
            <a:off x="9482723" y="3595314"/>
            <a:ext cx="681318" cy="63649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71D72F22-549B-3A4D-A32C-67A397B60AEA}"/>
              </a:ext>
            </a:extLst>
          </p:cNvPr>
          <p:cNvSpPr txBox="1"/>
          <p:nvPr/>
        </p:nvSpPr>
        <p:spPr>
          <a:xfrm>
            <a:off x="9558108" y="3617128"/>
            <a:ext cx="511679" cy="646331"/>
          </a:xfrm>
          <a:prstGeom prst="rect">
            <a:avLst/>
          </a:prstGeom>
          <a:noFill/>
        </p:spPr>
        <p:txBody>
          <a:bodyPr wrap="none" rtlCol="0">
            <a:spAutoFit/>
          </a:bodyPr>
          <a:lstStyle/>
          <a:p>
            <a:r>
              <a:rPr lang="en-US" sz="3600" dirty="0"/>
              <a:t>H</a:t>
            </a:r>
          </a:p>
        </p:txBody>
      </p:sp>
      <p:sp>
        <p:nvSpPr>
          <p:cNvPr id="73" name="Rectangle 72">
            <a:extLst>
              <a:ext uri="{FF2B5EF4-FFF2-40B4-BE49-F238E27FC236}">
                <a16:creationId xmlns:a16="http://schemas.microsoft.com/office/drawing/2014/main" id="{73E144B5-591E-DF38-169F-C92D143A3FA2}"/>
              </a:ext>
            </a:extLst>
          </p:cNvPr>
          <p:cNvSpPr/>
          <p:nvPr/>
        </p:nvSpPr>
        <p:spPr>
          <a:xfrm>
            <a:off x="10491128" y="3594749"/>
            <a:ext cx="681318" cy="636494"/>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a:extLst>
              <a:ext uri="{FF2B5EF4-FFF2-40B4-BE49-F238E27FC236}">
                <a16:creationId xmlns:a16="http://schemas.microsoft.com/office/drawing/2014/main" id="{E5225092-947B-79B2-C9A2-9331E481F780}"/>
              </a:ext>
            </a:extLst>
          </p:cNvPr>
          <p:cNvSpPr txBox="1"/>
          <p:nvPr/>
        </p:nvSpPr>
        <p:spPr>
          <a:xfrm>
            <a:off x="10548583" y="3616563"/>
            <a:ext cx="596638" cy="646331"/>
          </a:xfrm>
          <a:prstGeom prst="rect">
            <a:avLst/>
          </a:prstGeom>
          <a:noFill/>
        </p:spPr>
        <p:txBody>
          <a:bodyPr wrap="none" rtlCol="0">
            <a:spAutoFit/>
          </a:bodyPr>
          <a:lstStyle/>
          <a:p>
            <a:r>
              <a:rPr lang="en-US" sz="3600" dirty="0"/>
              <a:t>W</a:t>
            </a:r>
          </a:p>
        </p:txBody>
      </p:sp>
      <p:sp>
        <p:nvSpPr>
          <p:cNvPr id="75" name="Rectangle 74">
            <a:extLst>
              <a:ext uri="{FF2B5EF4-FFF2-40B4-BE49-F238E27FC236}">
                <a16:creationId xmlns:a16="http://schemas.microsoft.com/office/drawing/2014/main" id="{FD047FB4-C8F3-949F-A77D-99A446309B74}"/>
              </a:ext>
            </a:extLst>
          </p:cNvPr>
          <p:cNvSpPr/>
          <p:nvPr/>
        </p:nvSpPr>
        <p:spPr>
          <a:xfrm>
            <a:off x="9739410" y="4796742"/>
            <a:ext cx="1105948" cy="490223"/>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Down Arrow 75">
            <a:extLst>
              <a:ext uri="{FF2B5EF4-FFF2-40B4-BE49-F238E27FC236}">
                <a16:creationId xmlns:a16="http://schemas.microsoft.com/office/drawing/2014/main" id="{ACC32C44-304F-0650-7949-8A93B1ECC2ED}"/>
              </a:ext>
            </a:extLst>
          </p:cNvPr>
          <p:cNvSpPr/>
          <p:nvPr/>
        </p:nvSpPr>
        <p:spPr>
          <a:xfrm>
            <a:off x="10097275" y="4419934"/>
            <a:ext cx="384542" cy="277906"/>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1CB2DE19-B1FC-450C-A30A-AD9CA267C285}"/>
              </a:ext>
            </a:extLst>
          </p:cNvPr>
          <p:cNvSpPr txBox="1"/>
          <p:nvPr/>
        </p:nvSpPr>
        <p:spPr>
          <a:xfrm>
            <a:off x="10005038" y="4767401"/>
            <a:ext cx="657552"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H’</a:t>
            </a:r>
            <a:r>
              <a:rPr lang="en-US" sz="2800" baseline="-25000" dirty="0">
                <a:latin typeface="Arial" panose="020B0604020202020204" pitchFamily="34" charset="0"/>
                <a:cs typeface="Arial" panose="020B0604020202020204" pitchFamily="34" charset="0"/>
              </a:rPr>
              <a:t>3</a:t>
            </a:r>
          </a:p>
        </p:txBody>
      </p:sp>
      <p:sp>
        <p:nvSpPr>
          <p:cNvPr id="78" name="TextBox 77">
            <a:extLst>
              <a:ext uri="{FF2B5EF4-FFF2-40B4-BE49-F238E27FC236}">
                <a16:creationId xmlns:a16="http://schemas.microsoft.com/office/drawing/2014/main" id="{13948E83-C213-E2CB-FA83-3D4FA91B46F7}"/>
              </a:ext>
            </a:extLst>
          </p:cNvPr>
          <p:cNvSpPr txBox="1"/>
          <p:nvPr/>
        </p:nvSpPr>
        <p:spPr>
          <a:xfrm>
            <a:off x="9882175" y="5780218"/>
            <a:ext cx="819455" cy="369332"/>
          </a:xfrm>
          <a:prstGeom prst="rect">
            <a:avLst/>
          </a:prstGeom>
          <a:noFill/>
        </p:spPr>
        <p:txBody>
          <a:bodyPr wrap="none" rtlCol="0">
            <a:spAutoFit/>
          </a:bodyPr>
          <a:lstStyle/>
          <a:p>
            <a:r>
              <a:rPr lang="en-US" b="1" dirty="0"/>
              <a:t>GPU 3</a:t>
            </a:r>
          </a:p>
        </p:txBody>
      </p:sp>
      <p:sp>
        <p:nvSpPr>
          <p:cNvPr id="5" name="Slide Number Placeholder 4">
            <a:extLst>
              <a:ext uri="{FF2B5EF4-FFF2-40B4-BE49-F238E27FC236}">
                <a16:creationId xmlns:a16="http://schemas.microsoft.com/office/drawing/2014/main" id="{1683BA56-7D4F-DD88-1B85-19CD3E7FE984}"/>
              </a:ext>
            </a:extLst>
          </p:cNvPr>
          <p:cNvSpPr>
            <a:spLocks noGrp="1"/>
          </p:cNvSpPr>
          <p:nvPr>
            <p:ph type="sldNum" sz="quarter" idx="12"/>
          </p:nvPr>
        </p:nvSpPr>
        <p:spPr/>
        <p:txBody>
          <a:bodyPr/>
          <a:lstStyle/>
          <a:p>
            <a:fld id="{7B8E230A-344C-314A-99D7-8592764412A6}" type="slidenum">
              <a:rPr lang="en-US" smtClean="0"/>
              <a:t>98</a:t>
            </a:fld>
            <a:endParaRPr lang="en-US"/>
          </a:p>
        </p:txBody>
      </p:sp>
    </p:spTree>
    <p:extLst>
      <p:ext uri="{BB962C8B-B14F-4D97-AF65-F5344CB8AC3E}">
        <p14:creationId xmlns:p14="http://schemas.microsoft.com/office/powerpoint/2010/main" val="21739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p:bldP spid="53" grpId="0" animBg="1"/>
      <p:bldP spid="54" grpId="0" animBg="1"/>
      <p:bldP spid="55" grpId="0"/>
      <p:bldP spid="64" grpId="0" animBg="1"/>
      <p:bldP spid="65" grpId="0" animBg="1"/>
      <p:bldP spid="66" grpId="0"/>
      <p:bldP spid="75" grpId="0" animBg="1"/>
      <p:bldP spid="76" grpId="0" animBg="1"/>
      <p:bldP spid="7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D46B-55A4-7A5B-08B4-2710A799CE0B}"/>
              </a:ext>
            </a:extLst>
          </p:cNvPr>
          <p:cNvSpPr>
            <a:spLocks noGrp="1"/>
          </p:cNvSpPr>
          <p:nvPr>
            <p:ph type="title"/>
          </p:nvPr>
        </p:nvSpPr>
        <p:spPr/>
        <p:txBody>
          <a:bodyPr/>
          <a:lstStyle/>
          <a:p>
            <a:r>
              <a:rPr lang="en-US" dirty="0"/>
              <a:t>Embedding Staleness</a:t>
            </a:r>
          </a:p>
        </p:txBody>
      </p:sp>
      <p:sp>
        <p:nvSpPr>
          <p:cNvPr id="3" name="Content Placeholder 2">
            <a:extLst>
              <a:ext uri="{FF2B5EF4-FFF2-40B4-BE49-F238E27FC236}">
                <a16:creationId xmlns:a16="http://schemas.microsoft.com/office/drawing/2014/main" id="{AC020DC2-A466-C5BE-C13A-C4AE7A0C8E9C}"/>
              </a:ext>
            </a:extLst>
          </p:cNvPr>
          <p:cNvSpPr>
            <a:spLocks noGrp="1"/>
          </p:cNvSpPr>
          <p:nvPr>
            <p:ph idx="1"/>
          </p:nvPr>
        </p:nvSpPr>
        <p:spPr>
          <a:xfrm>
            <a:off x="838200" y="1825625"/>
            <a:ext cx="10515600" cy="1808799"/>
          </a:xfrm>
        </p:spPr>
        <p:txBody>
          <a:bodyPr>
            <a:normAutofit/>
          </a:bodyPr>
          <a:lstStyle/>
          <a:p>
            <a:r>
              <a:rPr lang="en-US" dirty="0"/>
              <a:t>We need </a:t>
            </a:r>
            <a:r>
              <a:rPr lang="en-US" dirty="0" err="1"/>
              <a:t>AlltoAll</a:t>
            </a:r>
            <a:r>
              <a:rPr lang="en-US" dirty="0"/>
              <a:t> broadcast to communicate H’</a:t>
            </a:r>
            <a:r>
              <a:rPr lang="en-US" baseline="-25000" dirty="0"/>
              <a:t>0 </a:t>
            </a:r>
            <a:r>
              <a:rPr lang="en-US" dirty="0"/>
              <a:t>H’</a:t>
            </a:r>
            <a:r>
              <a:rPr lang="en-US" baseline="-25000" dirty="0"/>
              <a:t>1 </a:t>
            </a:r>
            <a:r>
              <a:rPr lang="en-US" dirty="0"/>
              <a:t>H’</a:t>
            </a:r>
            <a:r>
              <a:rPr lang="en-US" baseline="-25000" dirty="0"/>
              <a:t>2 </a:t>
            </a:r>
            <a:r>
              <a:rPr lang="en-US" dirty="0"/>
              <a:t>H’</a:t>
            </a:r>
            <a:r>
              <a:rPr lang="en-US" baseline="-25000" dirty="0"/>
              <a:t>3</a:t>
            </a:r>
          </a:p>
          <a:p>
            <a:r>
              <a:rPr lang="en-US" dirty="0" err="1"/>
              <a:t>Sancus</a:t>
            </a:r>
            <a:r>
              <a:rPr lang="en-US" dirty="0"/>
              <a:t> proposes Skip-Broadcast </a:t>
            </a:r>
          </a:p>
          <a:p>
            <a:r>
              <a:rPr lang="en-US" dirty="0"/>
              <a:t>H’</a:t>
            </a:r>
            <a:r>
              <a:rPr lang="en-US" baseline="-25000" dirty="0"/>
              <a:t>2</a:t>
            </a:r>
            <a:r>
              <a:rPr lang="en-US" dirty="0"/>
              <a:t> in G0, G1, G3 are stale</a:t>
            </a:r>
          </a:p>
          <a:p>
            <a:pPr marL="0" indent="0">
              <a:buNone/>
            </a:pPr>
            <a:endParaRPr lang="en-US" dirty="0"/>
          </a:p>
        </p:txBody>
      </p:sp>
      <p:pic>
        <p:nvPicPr>
          <p:cNvPr id="4" name="Graphic 3" descr="Warning outline">
            <a:extLst>
              <a:ext uri="{FF2B5EF4-FFF2-40B4-BE49-F238E27FC236}">
                <a16:creationId xmlns:a16="http://schemas.microsoft.com/office/drawing/2014/main" id="{9E13D584-A1DE-9549-7605-5C55E41BE1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6571" y="1825625"/>
            <a:ext cx="484886" cy="484886"/>
          </a:xfrm>
          <a:prstGeom prst="rect">
            <a:avLst/>
          </a:prstGeom>
        </p:spPr>
      </p:pic>
      <p:sp>
        <p:nvSpPr>
          <p:cNvPr id="5" name="TextBox 4">
            <a:extLst>
              <a:ext uri="{FF2B5EF4-FFF2-40B4-BE49-F238E27FC236}">
                <a16:creationId xmlns:a16="http://schemas.microsoft.com/office/drawing/2014/main" id="{B61836D3-3773-DD76-5919-AF143CC99BBA}"/>
              </a:ext>
            </a:extLst>
          </p:cNvPr>
          <p:cNvSpPr txBox="1"/>
          <p:nvPr/>
        </p:nvSpPr>
        <p:spPr>
          <a:xfrm>
            <a:off x="10636050" y="1854193"/>
            <a:ext cx="1465145" cy="461665"/>
          </a:xfrm>
          <a:prstGeom prst="rect">
            <a:avLst/>
          </a:prstGeom>
          <a:noFill/>
        </p:spPr>
        <p:txBody>
          <a:bodyPr wrap="none" rtlCol="0">
            <a:spAutoFit/>
          </a:bodyPr>
          <a:lstStyle/>
          <a:p>
            <a:r>
              <a:rPr lang="en-US" sz="2400" dirty="0">
                <a:solidFill>
                  <a:srgbClr val="C00000"/>
                </a:solidFill>
              </a:rPr>
              <a:t>Heavy IO!</a:t>
            </a:r>
          </a:p>
        </p:txBody>
      </p:sp>
      <p:pic>
        <p:nvPicPr>
          <p:cNvPr id="6" name="Picture 5">
            <a:extLst>
              <a:ext uri="{FF2B5EF4-FFF2-40B4-BE49-F238E27FC236}">
                <a16:creationId xmlns:a16="http://schemas.microsoft.com/office/drawing/2014/main" id="{F161BAB4-5BF3-0DAD-525E-2763CD394B0B}"/>
              </a:ext>
            </a:extLst>
          </p:cNvPr>
          <p:cNvPicPr>
            <a:picLocks noChangeAspect="1"/>
          </p:cNvPicPr>
          <p:nvPr/>
        </p:nvPicPr>
        <p:blipFill>
          <a:blip r:embed="rId5"/>
          <a:stretch>
            <a:fillRect/>
          </a:stretch>
        </p:blipFill>
        <p:spPr>
          <a:xfrm>
            <a:off x="1529231" y="3519537"/>
            <a:ext cx="8454488" cy="2288988"/>
          </a:xfrm>
          <a:prstGeom prst="rect">
            <a:avLst/>
          </a:prstGeom>
        </p:spPr>
      </p:pic>
      <p:sp>
        <p:nvSpPr>
          <p:cNvPr id="7" name="TextBox 6">
            <a:extLst>
              <a:ext uri="{FF2B5EF4-FFF2-40B4-BE49-F238E27FC236}">
                <a16:creationId xmlns:a16="http://schemas.microsoft.com/office/drawing/2014/main" id="{163476F9-1DD1-9F46-099A-E1CFC3AB103D}"/>
              </a:ext>
            </a:extLst>
          </p:cNvPr>
          <p:cNvSpPr txBox="1"/>
          <p:nvPr/>
        </p:nvSpPr>
        <p:spPr>
          <a:xfrm>
            <a:off x="4192329" y="5871438"/>
            <a:ext cx="3128292" cy="369332"/>
          </a:xfrm>
          <a:prstGeom prst="rect">
            <a:avLst/>
          </a:prstGeom>
          <a:noFill/>
        </p:spPr>
        <p:txBody>
          <a:bodyPr wrap="none" rtlCol="0">
            <a:spAutoFit/>
          </a:bodyPr>
          <a:lstStyle/>
          <a:p>
            <a:r>
              <a:rPr lang="en-US" dirty="0">
                <a:solidFill>
                  <a:schemeClr val="tx1">
                    <a:lumMod val="50000"/>
                    <a:lumOff val="50000"/>
                  </a:schemeClr>
                </a:solidFill>
              </a:rPr>
              <a:t>Figure from </a:t>
            </a:r>
            <a:r>
              <a:rPr lang="en-US" dirty="0" err="1">
                <a:solidFill>
                  <a:schemeClr val="tx1">
                    <a:lumMod val="50000"/>
                    <a:lumOff val="50000"/>
                  </a:schemeClr>
                </a:solidFill>
              </a:rPr>
              <a:t>Sancus</a:t>
            </a:r>
            <a:r>
              <a:rPr lang="en-US" dirty="0">
                <a:solidFill>
                  <a:schemeClr val="tx1">
                    <a:lumMod val="50000"/>
                    <a:lumOff val="50000"/>
                  </a:schemeClr>
                </a:solidFill>
              </a:rPr>
              <a:t> [VLDB’22]</a:t>
            </a:r>
          </a:p>
        </p:txBody>
      </p:sp>
      <p:pic>
        <p:nvPicPr>
          <p:cNvPr id="8" name="Graphic 7" descr="Smiling face outline with solid fill">
            <a:extLst>
              <a:ext uri="{FF2B5EF4-FFF2-40B4-BE49-F238E27FC236}">
                <a16:creationId xmlns:a16="http://schemas.microsoft.com/office/drawing/2014/main" id="{077E13D2-7C27-BC09-7A6B-98E50FE515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01180" y="2836870"/>
            <a:ext cx="483838" cy="483838"/>
          </a:xfrm>
          <a:prstGeom prst="rect">
            <a:avLst/>
          </a:prstGeom>
        </p:spPr>
      </p:pic>
      <p:sp>
        <p:nvSpPr>
          <p:cNvPr id="9" name="TextBox 8">
            <a:extLst>
              <a:ext uri="{FF2B5EF4-FFF2-40B4-BE49-F238E27FC236}">
                <a16:creationId xmlns:a16="http://schemas.microsoft.com/office/drawing/2014/main" id="{D77B869A-13B7-204B-CAE3-5AE133B4CAAE}"/>
              </a:ext>
            </a:extLst>
          </p:cNvPr>
          <p:cNvSpPr txBox="1"/>
          <p:nvPr/>
        </p:nvSpPr>
        <p:spPr>
          <a:xfrm>
            <a:off x="6009401" y="2868723"/>
            <a:ext cx="1257845" cy="461665"/>
          </a:xfrm>
          <a:prstGeom prst="rect">
            <a:avLst/>
          </a:prstGeom>
          <a:noFill/>
        </p:spPr>
        <p:txBody>
          <a:bodyPr wrap="none" rtlCol="0">
            <a:spAutoFit/>
          </a:bodyPr>
          <a:lstStyle/>
          <a:p>
            <a:r>
              <a:rPr lang="en-US" sz="2400" dirty="0">
                <a:solidFill>
                  <a:srgbClr val="C00000"/>
                </a:solidFill>
              </a:rPr>
              <a:t>Less IO!</a:t>
            </a:r>
          </a:p>
        </p:txBody>
      </p:sp>
      <p:sp>
        <p:nvSpPr>
          <p:cNvPr id="10" name="Slide Number Placeholder 9">
            <a:extLst>
              <a:ext uri="{FF2B5EF4-FFF2-40B4-BE49-F238E27FC236}">
                <a16:creationId xmlns:a16="http://schemas.microsoft.com/office/drawing/2014/main" id="{F71F9E27-2E40-E872-9A59-FC6D6A254AA6}"/>
              </a:ext>
            </a:extLst>
          </p:cNvPr>
          <p:cNvSpPr>
            <a:spLocks noGrp="1"/>
          </p:cNvSpPr>
          <p:nvPr>
            <p:ph type="sldNum" sz="quarter" idx="12"/>
          </p:nvPr>
        </p:nvSpPr>
        <p:spPr/>
        <p:txBody>
          <a:bodyPr/>
          <a:lstStyle/>
          <a:p>
            <a:fld id="{7B8E230A-344C-314A-99D7-8592764412A6}" type="slidenum">
              <a:rPr lang="en-US" smtClean="0"/>
              <a:t>99</a:t>
            </a:fld>
            <a:endParaRPr lang="en-US"/>
          </a:p>
        </p:txBody>
      </p:sp>
    </p:spTree>
    <p:extLst>
      <p:ext uri="{BB962C8B-B14F-4D97-AF65-F5344CB8AC3E}">
        <p14:creationId xmlns:p14="http://schemas.microsoft.com/office/powerpoint/2010/main" val="356025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5217</TotalTime>
  <Words>15165</Words>
  <Application>Microsoft Macintosh PowerPoint</Application>
  <PresentationFormat>Widescreen</PresentationFormat>
  <Paragraphs>1955</Paragraphs>
  <Slides>108</Slides>
  <Notes>108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108</vt:i4>
      </vt:variant>
    </vt:vector>
  </HeadingPairs>
  <TitlesOfParts>
    <vt:vector size="122" baseType="lpstr">
      <vt:lpstr>Google Sans</vt:lpstr>
      <vt:lpstr>APPLE CHANCERY</vt:lpstr>
      <vt:lpstr>APPLE CHANCERY</vt:lpstr>
      <vt:lpstr>Aptos</vt:lpstr>
      <vt:lpstr>Arial</vt:lpstr>
      <vt:lpstr>Calibri</vt:lpstr>
      <vt:lpstr>Cambria Math</vt:lpstr>
      <vt:lpstr>Constantia</vt:lpstr>
      <vt:lpstr>Corbel</vt:lpstr>
      <vt:lpstr>Courier New</vt:lpstr>
      <vt:lpstr>Roboto</vt:lpstr>
      <vt:lpstr>Times New Roman</vt:lpstr>
      <vt:lpstr>Wingdings</vt:lpstr>
      <vt:lpstr>Office Theme</vt:lpstr>
      <vt:lpstr>Systems for Scalable Graph Analytics and Machine Learning: Trends and Methods </vt:lpstr>
      <vt:lpstr>Tutorial Outline</vt:lpstr>
      <vt:lpstr>Tutorial Outline</vt:lpstr>
      <vt:lpstr>Vertex Analytics:  Think-Like-a-Vertex (TLAV) Model</vt:lpstr>
      <vt:lpstr>Think Like a Vertex (TLAV)</vt:lpstr>
      <vt:lpstr>Think Like a Vertex (TLAV)</vt:lpstr>
      <vt:lpstr>Think Like a Vertex (TLAV)</vt:lpstr>
      <vt:lpstr>Our TLAV Research</vt:lpstr>
      <vt:lpstr>Is TLAV Sufficient?</vt:lpstr>
      <vt:lpstr>Is TLAV Sufficient?</vt:lpstr>
      <vt:lpstr>Is TLAV Sufficient?</vt:lpstr>
      <vt:lpstr>Is TLAV Sufficient?</vt:lpstr>
      <vt:lpstr>Is TLAV Sufficient?</vt:lpstr>
      <vt:lpstr>Structure Analytics:  Think-Like-a-Task (TLAT) Model</vt:lpstr>
      <vt:lpstr>Existing Solutions</vt:lpstr>
      <vt:lpstr>PowerPoint Presentation</vt:lpstr>
      <vt:lpstr>Think Like a Task (T-Thinker)</vt:lpstr>
      <vt:lpstr>Think Like a Task (T-Thinker)</vt:lpstr>
      <vt:lpstr>Think Like a Task (T-Thinker)</vt:lpstr>
      <vt:lpstr>Think Like a Task (T-Thinker)</vt:lpstr>
      <vt:lpstr>G-thinker</vt:lpstr>
      <vt:lpstr>G-thinker</vt:lpstr>
      <vt:lpstr>G-thinker</vt:lpstr>
      <vt:lpstr>G-thinker</vt:lpstr>
      <vt:lpstr>G-thinker</vt:lpstr>
      <vt:lpstr>G-thinker</vt:lpstr>
      <vt:lpstr>Quasi-Cliques on G-thinker</vt:lpstr>
      <vt:lpstr>Quasi-Cliques on G-thinker</vt:lpstr>
      <vt:lpstr>PowerPoint Presentation</vt:lpstr>
      <vt:lpstr>Quasi-Cliques on G-thinker</vt:lpstr>
      <vt:lpstr>Quasi-Cliques on G-thinker</vt:lpstr>
      <vt:lpstr>Think Like a Task (T-Thinker)</vt:lpstr>
      <vt:lpstr>PrefixFPM</vt:lpstr>
      <vt:lpstr>PrefixFPM</vt:lpstr>
      <vt:lpstr>PrefixFPM</vt:lpstr>
      <vt:lpstr>PrefixFPM</vt:lpstr>
      <vt:lpstr>PrefixFPM</vt:lpstr>
      <vt:lpstr>Think Like a Task (T-Thinker)</vt:lpstr>
      <vt:lpstr>T-FSM</vt:lpstr>
      <vt:lpstr>T-FSM</vt:lpstr>
      <vt:lpstr>T-FSM</vt:lpstr>
      <vt:lpstr>T-FSM</vt:lpstr>
      <vt:lpstr>T-FSM</vt:lpstr>
      <vt:lpstr>T-FSM</vt:lpstr>
      <vt:lpstr>T-FSM</vt:lpstr>
      <vt:lpstr>PowerPoint Presentation</vt:lpstr>
      <vt:lpstr>Systems for Distributed  Graph Neural Network Training</vt:lpstr>
      <vt:lpstr>Graph Neural Networks (GNNs)</vt:lpstr>
      <vt:lpstr>Graph Neural Networks (GNNs)</vt:lpstr>
      <vt:lpstr>Graph Neural Networks (GNNs)</vt:lpstr>
      <vt:lpstr>Differences to DNNs</vt:lpstr>
      <vt:lpstr>Approaches to GNN Training</vt:lpstr>
      <vt:lpstr>Agenda</vt:lpstr>
      <vt:lpstr>Distributed GNN Training</vt:lpstr>
      <vt:lpstr>Distributed GNN Training Pipelines</vt:lpstr>
      <vt:lpstr>Challenges in Dist. GNN Training</vt:lpstr>
      <vt:lpstr>Challenges in Dist. GNN Training</vt:lpstr>
      <vt:lpstr>Distributed GNN Training Pipelines</vt:lpstr>
      <vt:lpstr>Graph Partitioning</vt:lpstr>
      <vt:lpstr>Graph Partitioning</vt:lpstr>
      <vt:lpstr>Distributed GNN Training Pipelines</vt:lpstr>
      <vt:lpstr>GNN Batch Generation </vt:lpstr>
      <vt:lpstr>GNN Batch Generation </vt:lpstr>
      <vt:lpstr>GNN Batch Generation </vt:lpstr>
      <vt:lpstr>GNN Batch Generation </vt:lpstr>
      <vt:lpstr>GNN Batch Generation </vt:lpstr>
      <vt:lpstr>Distributed GNN Training Pipelines</vt:lpstr>
      <vt:lpstr>Mini-Batch GNN Execution Model</vt:lpstr>
      <vt:lpstr>Mini-Batch GNN Execution Model</vt:lpstr>
      <vt:lpstr>Mini-Batch GNN Execution Model</vt:lpstr>
      <vt:lpstr>Mini-Batch GNN Execution Model</vt:lpstr>
      <vt:lpstr>Mini-Batch GNN Execution Model</vt:lpstr>
      <vt:lpstr>Mini-Batch GNN Execution Model</vt:lpstr>
      <vt:lpstr>Mini-Batch GNN Execution Model</vt:lpstr>
      <vt:lpstr>Full-Graph GNN Execution Model</vt:lpstr>
      <vt:lpstr>Full-Graph GNN Execution Model</vt:lpstr>
      <vt:lpstr>Full-Graph GNN Execution Model</vt:lpstr>
      <vt:lpstr>Full-Graph GNN Execution Model</vt:lpstr>
      <vt:lpstr>Communication Optimization</vt:lpstr>
      <vt:lpstr>Overlapping Comm. w/ Comp.</vt:lpstr>
      <vt:lpstr>Overlapping Comm. w/ Comp.</vt:lpstr>
      <vt:lpstr>Overlapping Comm. w/ Comp.</vt:lpstr>
      <vt:lpstr>Faster Links</vt:lpstr>
      <vt:lpstr>Faster Links</vt:lpstr>
      <vt:lpstr>Faster Links</vt:lpstr>
      <vt:lpstr>Faster Links</vt:lpstr>
      <vt:lpstr>Faster Links</vt:lpstr>
      <vt:lpstr>Faster Links</vt:lpstr>
      <vt:lpstr>Faster Links</vt:lpstr>
      <vt:lpstr>Redundant IO/Data Reuse</vt:lpstr>
      <vt:lpstr>Redundant IO/Data Reuse</vt:lpstr>
      <vt:lpstr>Redundant IO/Data Reuse</vt:lpstr>
      <vt:lpstr>Staleness Tolerance</vt:lpstr>
      <vt:lpstr>Embedding Staleness</vt:lpstr>
      <vt:lpstr>Embedding Staleness</vt:lpstr>
      <vt:lpstr>Embedding Staleness</vt:lpstr>
      <vt:lpstr>Embedding Staleness</vt:lpstr>
      <vt:lpstr>Embedding Staleness</vt:lpstr>
      <vt:lpstr>Embedding Staleness</vt:lpstr>
      <vt:lpstr>Embedding Staleness</vt:lpstr>
      <vt:lpstr>Weight Staleness</vt:lpstr>
      <vt:lpstr>Mini-Batch GNN Execution Model</vt:lpstr>
      <vt:lpstr>Weight Staleness</vt:lpstr>
      <vt:lpstr>Weight Staleness</vt:lpstr>
      <vt:lpstr>Weight Staleness</vt:lpstr>
      <vt:lpstr>Weight Staleness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G2-AIMD: A Memory-Efficient Subgraph-Centric Framework for Efficient Subgraph Finding on GPUs </dc:title>
  <dc:creator>Ahmad, Akhlaque</dc:creator>
  <cp:lastModifiedBy>Yan, Da</cp:lastModifiedBy>
  <cp:revision>405</cp:revision>
  <dcterms:created xsi:type="dcterms:W3CDTF">2024-04-27T15:47:53Z</dcterms:created>
  <dcterms:modified xsi:type="dcterms:W3CDTF">2024-08-01T02:28:49Z</dcterms:modified>
</cp:coreProperties>
</file>