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306" r:id="rId4"/>
    <p:sldId id="290" r:id="rId5"/>
    <p:sldId id="266" r:id="rId6"/>
    <p:sldId id="291" r:id="rId7"/>
    <p:sldId id="292" r:id="rId8"/>
    <p:sldId id="307" r:id="rId9"/>
    <p:sldId id="281" r:id="rId10"/>
    <p:sldId id="308" r:id="rId11"/>
    <p:sldId id="293" r:id="rId12"/>
    <p:sldId id="299" r:id="rId13"/>
    <p:sldId id="294" r:id="rId14"/>
    <p:sldId id="295" r:id="rId15"/>
    <p:sldId id="296" r:id="rId16"/>
    <p:sldId id="297" r:id="rId17"/>
    <p:sldId id="298" r:id="rId18"/>
    <p:sldId id="300" r:id="rId19"/>
    <p:sldId id="302" r:id="rId20"/>
    <p:sldId id="278" r:id="rId21"/>
    <p:sldId id="304" r:id="rId22"/>
    <p:sldId id="311" r:id="rId23"/>
    <p:sldId id="309" r:id="rId24"/>
    <p:sldId id="310" r:id="rId25"/>
    <p:sldId id="312" r:id="rId26"/>
    <p:sldId id="305" r:id="rId27"/>
    <p:sldId id="265" r:id="rId28"/>
  </p:sldIdLst>
  <p:sldSz cx="9144000" cy="6858000" type="screen4x3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09/30/2010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Python membership operator: 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user = </a:t>
            </a:r>
            <a:r>
              <a:rPr lang="en-US" dirty="0" smtClean="0">
                <a:solidFill>
                  <a:srgbClr val="00B050"/>
                </a:solidFill>
              </a:rPr>
              <a:t>“5198”</a:t>
            </a:r>
          </a:p>
          <a:p>
            <a:pPr>
              <a:buNone/>
            </a:pPr>
            <a:r>
              <a:rPr lang="en-US" dirty="0" smtClean="0"/>
              <a:t>	if </a:t>
            </a:r>
            <a:r>
              <a:rPr lang="en-US" dirty="0" smtClean="0">
                <a:solidFill>
                  <a:srgbClr val="00B050"/>
                </a:solidFill>
              </a:rPr>
              <a:t>“1”</a:t>
            </a:r>
            <a:r>
              <a:rPr lang="en-US" dirty="0" smtClean="0"/>
              <a:t> in user:</a:t>
            </a:r>
          </a:p>
          <a:p>
            <a:pPr>
              <a:buNone/>
            </a:pPr>
            <a:r>
              <a:rPr lang="en-US" dirty="0" smtClean="0"/>
              <a:t>		print(</a:t>
            </a:r>
            <a:r>
              <a:rPr lang="en-US" dirty="0" smtClean="0">
                <a:solidFill>
                  <a:srgbClr val="00B050"/>
                </a:solidFill>
              </a:rPr>
              <a:t>“Number 1 is in”</a:t>
            </a:r>
            <a:r>
              <a:rPr lang="en-US" dirty="0" smtClean="0"/>
              <a:t>, user)</a:t>
            </a:r>
          </a:p>
          <a:p>
            <a:pPr>
              <a:buNone/>
            </a:pPr>
            <a:r>
              <a:rPr lang="en-US" dirty="0" smtClean="0"/>
              <a:t>	if </a:t>
            </a:r>
            <a:r>
              <a:rPr lang="en-US" dirty="0" smtClean="0">
                <a:solidFill>
                  <a:srgbClr val="00B050"/>
                </a:solidFill>
              </a:rPr>
              <a:t>“0” </a:t>
            </a:r>
            <a:r>
              <a:rPr lang="en-US" dirty="0" smtClean="0"/>
              <a:t>not in user:</a:t>
            </a:r>
          </a:p>
          <a:p>
            <a:pPr>
              <a:buNone/>
            </a:pPr>
            <a:r>
              <a:rPr lang="en-US" dirty="0" smtClean="0"/>
              <a:t>		print(</a:t>
            </a:r>
            <a:r>
              <a:rPr lang="en-US" dirty="0" smtClean="0">
                <a:solidFill>
                  <a:srgbClr val="00B050"/>
                </a:solidFill>
              </a:rPr>
              <a:t>“Number 0 is not in”</a:t>
            </a:r>
            <a:r>
              <a:rPr lang="en-US" dirty="0" smtClean="0"/>
              <a:t>, user)</a:t>
            </a:r>
            <a:endParaRPr lang="en-US" altLang="zh-CN" dirty="0" smtClean="0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323528" y="5301208"/>
            <a:ext cx="748883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membership operator: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/ not in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Python membership operator: in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variable after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dirty="0" smtClean="0"/>
              <a:t> must be holding a sequence of values, such as string and list.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err="1" smtClean="0"/>
              <a:t>number_list</a:t>
            </a:r>
            <a:r>
              <a:rPr lang="en-US" altLang="zh-CN" sz="2800" dirty="0" smtClean="0"/>
              <a:t> = 9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sz="2800" dirty="0" smtClean="0"/>
              <a:t> number 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number_list</a:t>
            </a:r>
            <a:r>
              <a:rPr lang="en-US" altLang="zh-CN" sz="2800" dirty="0" smtClean="0"/>
              <a:t>:</a:t>
            </a:r>
          </a:p>
          <a:p>
            <a:pPr>
              <a:buNone/>
            </a:pPr>
            <a:r>
              <a:rPr lang="en-US" altLang="zh-CN" sz="2800" dirty="0" smtClean="0"/>
              <a:t>	print(number)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ERROR! '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int</a:t>
            </a:r>
            <a:r>
              <a:rPr lang="en-US" altLang="zh-CN" sz="2800" dirty="0" smtClean="0">
                <a:solidFill>
                  <a:srgbClr val="FF0000"/>
                </a:solidFill>
              </a:rPr>
              <a:t>' object is not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iterable</a:t>
            </a:r>
            <a:endParaRPr lang="en-US" altLang="zh-CN" sz="3000" b="1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Oval 3"/>
          <p:cNvSpPr/>
          <p:nvPr/>
        </p:nvSpPr>
        <p:spPr>
          <a:xfrm>
            <a:off x="2483768" y="3717032"/>
            <a:ext cx="2160240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231740" y="2384884"/>
            <a:ext cx="1512168" cy="1008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47664" y="2132856"/>
            <a:ext cx="14401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For loops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Finish first problem in Part1 , Assignment 4 </a:t>
            </a:r>
          </a:p>
          <a:p>
            <a:pPr>
              <a:buNone/>
            </a:pPr>
            <a:r>
              <a:rPr lang="en-US" altLang="zh-CN" sz="2800" dirty="0" smtClean="0"/>
              <a:t>	</a:t>
            </a:r>
          </a:p>
          <a:p>
            <a:pPr>
              <a:buNone/>
            </a:pPr>
            <a:r>
              <a:rPr lang="en-US" altLang="zh-CN" sz="2800" dirty="0" smtClean="0"/>
              <a:t>	Write a program that counts for the user using a for loop as shown in class. Let the user enter the starting number, the ending number, and the amount by which to count.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Write nested for loops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How to print out: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1  2  3  4  5  6  7</a:t>
            </a:r>
          </a:p>
          <a:p>
            <a:pPr>
              <a:buNone/>
            </a:pPr>
            <a:r>
              <a:rPr lang="en-US" altLang="zh-CN" dirty="0" smtClean="0"/>
              <a:t>1  2  3  4  5  6  7</a:t>
            </a:r>
          </a:p>
          <a:p>
            <a:pPr>
              <a:buNone/>
            </a:pPr>
            <a:r>
              <a:rPr lang="en-US" altLang="zh-CN" dirty="0" smtClean="0"/>
              <a:t>1  2  3  4  5  6  7</a:t>
            </a:r>
          </a:p>
          <a:p>
            <a:pPr>
              <a:buNone/>
            </a:pPr>
            <a:r>
              <a:rPr lang="en-US" altLang="zh-CN" dirty="0" smtClean="0"/>
              <a:t>1  2  3  4  5  6  7</a:t>
            </a:r>
          </a:p>
          <a:p>
            <a:pPr>
              <a:buNone/>
            </a:pPr>
            <a:r>
              <a:rPr lang="en-US" altLang="zh-CN" dirty="0" smtClean="0"/>
              <a:t>1  2  3  4  5  6  7</a:t>
            </a: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Write nested for loops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err="1" smtClean="0"/>
              <a:t>row_size</a:t>
            </a:r>
            <a:r>
              <a:rPr lang="en-US" altLang="zh-CN" sz="2800" dirty="0" smtClean="0"/>
              <a:t> = 5</a:t>
            </a:r>
          </a:p>
          <a:p>
            <a:pPr>
              <a:buNone/>
            </a:pPr>
            <a:r>
              <a:rPr lang="en-US" altLang="zh-CN" sz="2800" dirty="0" err="1" smtClean="0"/>
              <a:t>column_size</a:t>
            </a:r>
            <a:r>
              <a:rPr lang="en-US" altLang="zh-CN" sz="2800" dirty="0" smtClean="0"/>
              <a:t> = 7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sz="2800" dirty="0" smtClean="0"/>
              <a:t> row 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sz="2800" dirty="0" smtClean="0"/>
              <a:t> range(</a:t>
            </a:r>
            <a:r>
              <a:rPr lang="en-US" altLang="zh-CN" sz="2800" dirty="0" err="1" smtClean="0"/>
              <a:t>row_size</a:t>
            </a:r>
            <a:r>
              <a:rPr lang="en-US" altLang="zh-CN" sz="2800" dirty="0" smtClean="0"/>
              <a:t>):</a:t>
            </a:r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sz="2800" dirty="0" smtClean="0"/>
              <a:t> column 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sz="2800" dirty="0" smtClean="0"/>
              <a:t> range(</a:t>
            </a:r>
            <a:r>
              <a:rPr lang="en-US" altLang="zh-CN" sz="2800" dirty="0" err="1" smtClean="0"/>
              <a:t>column_size</a:t>
            </a:r>
            <a:r>
              <a:rPr lang="en-US" altLang="zh-CN" sz="2800" dirty="0" smtClean="0"/>
              <a:t> ):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altLang="zh-CN" sz="2800" dirty="0" smtClean="0"/>
              <a:t>print(column+1, end=“ ”)</a:t>
            </a:r>
          </a:p>
          <a:p>
            <a:pPr>
              <a:buNone/>
            </a:pPr>
            <a:r>
              <a:rPr lang="en-US" altLang="zh-CN" sz="2800" dirty="0" smtClean="0"/>
              <a:t>	print()</a:t>
            </a:r>
          </a:p>
          <a:p>
            <a:pPr>
              <a:buNone/>
            </a:pPr>
            <a:endParaRPr lang="en-US" altLang="zh-CN" sz="2800" dirty="0" smtClean="0"/>
          </a:p>
          <a:p>
            <a:r>
              <a:rPr lang="en-US" altLang="zh-CN" sz="2800" dirty="0" smtClean="0"/>
              <a:t>Loop within a loop. </a:t>
            </a:r>
            <a:r>
              <a:rPr lang="en-US" altLang="zh-CN" sz="2800" b="1" dirty="0" smtClean="0"/>
              <a:t>Look out for indentation!!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07504" y="3933056"/>
            <a:ext cx="14401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151620" y="3969060"/>
            <a:ext cx="5040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Write nested for loops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What will happen if you indent the second print also?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err="1" smtClean="0"/>
              <a:t>row_size</a:t>
            </a:r>
            <a:r>
              <a:rPr lang="en-US" altLang="zh-CN" sz="2800" dirty="0" smtClean="0"/>
              <a:t> = 5</a:t>
            </a:r>
          </a:p>
          <a:p>
            <a:pPr>
              <a:buNone/>
            </a:pPr>
            <a:r>
              <a:rPr lang="en-US" altLang="zh-CN" sz="2800" dirty="0" err="1" smtClean="0"/>
              <a:t>column_size</a:t>
            </a:r>
            <a:r>
              <a:rPr lang="en-US" altLang="zh-CN" sz="2800" dirty="0" smtClean="0"/>
              <a:t> = 7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sz="2800" dirty="0" smtClean="0"/>
              <a:t> row 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sz="2800" dirty="0" smtClean="0"/>
              <a:t> range(</a:t>
            </a:r>
            <a:r>
              <a:rPr lang="en-US" altLang="zh-CN" sz="2800" dirty="0" err="1" smtClean="0"/>
              <a:t>row_size</a:t>
            </a:r>
            <a:r>
              <a:rPr lang="en-US" altLang="zh-CN" sz="2800" dirty="0" smtClean="0"/>
              <a:t>):</a:t>
            </a:r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sz="2800" dirty="0" smtClean="0"/>
              <a:t> column 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sz="2800" dirty="0" smtClean="0"/>
              <a:t> range(</a:t>
            </a:r>
            <a:r>
              <a:rPr lang="en-US" altLang="zh-CN" sz="2800" dirty="0" err="1" smtClean="0"/>
              <a:t>column_size</a:t>
            </a:r>
            <a:r>
              <a:rPr lang="en-US" altLang="zh-CN" sz="2800" dirty="0" smtClean="0"/>
              <a:t> ):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altLang="zh-CN" sz="2800" dirty="0" smtClean="0"/>
              <a:t>print(column+1, end=“ ”)</a:t>
            </a:r>
          </a:p>
          <a:p>
            <a:pPr>
              <a:buNone/>
            </a:pPr>
            <a:r>
              <a:rPr lang="en-US" altLang="zh-CN" sz="2800" dirty="0" smtClean="0"/>
              <a:t>		print()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07504" y="5013176"/>
            <a:ext cx="14401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935596" y="5265204"/>
            <a:ext cx="93610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Write nested for loops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How to print out: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1  1  1  1  1  1  1  </a:t>
            </a:r>
          </a:p>
          <a:p>
            <a:pPr>
              <a:buNone/>
            </a:pPr>
            <a:r>
              <a:rPr lang="en-US" altLang="zh-CN" dirty="0" smtClean="0"/>
              <a:t>2  2  2  2  2  2  2  </a:t>
            </a:r>
          </a:p>
          <a:p>
            <a:pPr>
              <a:buNone/>
            </a:pPr>
            <a:r>
              <a:rPr lang="en-US" altLang="zh-CN" dirty="0" smtClean="0"/>
              <a:t>3  3  3  3  3  3  3  </a:t>
            </a:r>
          </a:p>
          <a:p>
            <a:pPr>
              <a:buNone/>
            </a:pPr>
            <a:r>
              <a:rPr lang="en-US" altLang="zh-CN" dirty="0" smtClean="0"/>
              <a:t>4  4  4  4  4  4  4  </a:t>
            </a:r>
          </a:p>
          <a:p>
            <a:pPr>
              <a:buNone/>
            </a:pPr>
            <a:r>
              <a:rPr lang="en-US" altLang="zh-CN" dirty="0" smtClean="0"/>
              <a:t>5  5  5  5  5  5  5 </a:t>
            </a: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Write nested for loops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err="1" smtClean="0"/>
              <a:t>row_size</a:t>
            </a:r>
            <a:r>
              <a:rPr lang="en-US" altLang="zh-CN" sz="2800" dirty="0" smtClean="0"/>
              <a:t> = 5</a:t>
            </a:r>
          </a:p>
          <a:p>
            <a:pPr>
              <a:buNone/>
            </a:pPr>
            <a:r>
              <a:rPr lang="en-US" altLang="zh-CN" sz="2800" dirty="0" err="1" smtClean="0"/>
              <a:t>column_size</a:t>
            </a:r>
            <a:r>
              <a:rPr lang="en-US" altLang="zh-CN" sz="2800" dirty="0" smtClean="0"/>
              <a:t> = 7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sz="2800" dirty="0" smtClean="0"/>
              <a:t> row 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sz="2800" dirty="0" smtClean="0"/>
              <a:t> range(</a:t>
            </a:r>
            <a:r>
              <a:rPr lang="en-US" altLang="zh-CN" sz="2800" dirty="0" err="1" smtClean="0"/>
              <a:t>row_size</a:t>
            </a:r>
            <a:r>
              <a:rPr lang="en-US" altLang="zh-CN" sz="2800" dirty="0" smtClean="0"/>
              <a:t>):</a:t>
            </a:r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sz="2800" dirty="0" smtClean="0"/>
              <a:t> column 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sz="2800" dirty="0" smtClean="0"/>
              <a:t> range(</a:t>
            </a:r>
            <a:r>
              <a:rPr lang="en-US" altLang="zh-CN" sz="2800" dirty="0" err="1" smtClean="0"/>
              <a:t>column_size</a:t>
            </a:r>
            <a:r>
              <a:rPr lang="en-US" altLang="zh-CN" sz="2800" dirty="0" smtClean="0"/>
              <a:t> ):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altLang="zh-CN" sz="2800" dirty="0" smtClean="0"/>
              <a:t>print(</a:t>
            </a:r>
            <a:r>
              <a:rPr lang="en-US" altLang="zh-CN" sz="2800" b="1" dirty="0" smtClean="0"/>
              <a:t>row</a:t>
            </a:r>
            <a:r>
              <a:rPr lang="en-US" altLang="zh-CN" sz="2800" dirty="0" smtClean="0"/>
              <a:t>+1, end=“ ”)</a:t>
            </a:r>
          </a:p>
          <a:p>
            <a:pPr>
              <a:buNone/>
            </a:pPr>
            <a:r>
              <a:rPr lang="en-US" altLang="zh-CN" sz="2800" dirty="0" smtClean="0"/>
              <a:t>	print()</a:t>
            </a:r>
          </a:p>
          <a:p>
            <a:pPr>
              <a:buNone/>
            </a:pPr>
            <a:endParaRPr lang="en-US" altLang="zh-CN" sz="2800" dirty="0" smtClean="0"/>
          </a:p>
          <a:p>
            <a:r>
              <a:rPr lang="en-US" altLang="zh-CN" sz="2800" dirty="0" smtClean="0"/>
              <a:t>Just change </a:t>
            </a:r>
            <a:r>
              <a:rPr lang="en-US" altLang="zh-CN" sz="2800" i="1" dirty="0" smtClean="0"/>
              <a:t>column</a:t>
            </a:r>
            <a:r>
              <a:rPr lang="en-US" altLang="zh-CN" sz="2800" dirty="0" smtClean="0"/>
              <a:t> in 5</a:t>
            </a:r>
            <a:r>
              <a:rPr lang="en-US" altLang="zh-CN" sz="2800" baseline="30000" dirty="0" smtClean="0"/>
              <a:t>th</a:t>
            </a:r>
            <a:r>
              <a:rPr lang="en-US" altLang="zh-CN" sz="2800" dirty="0" smtClean="0"/>
              <a:t> line to </a:t>
            </a:r>
            <a:r>
              <a:rPr lang="en-US" altLang="zh-CN" sz="2800" i="1" dirty="0" smtClean="0"/>
              <a:t>row</a:t>
            </a:r>
            <a:endParaRPr lang="en-US" altLang="zh-CN" sz="2800" b="1" i="1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Write nested for loops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Finish second problem in Part1 , Assignment 4 </a:t>
            </a:r>
          </a:p>
          <a:p>
            <a:pPr>
              <a:buNone/>
            </a:pPr>
            <a:r>
              <a:rPr lang="en-US" altLang="zh-CN" sz="2800" dirty="0" smtClean="0"/>
              <a:t>	</a:t>
            </a:r>
          </a:p>
          <a:p>
            <a:pPr>
              <a:buNone/>
            </a:pPr>
            <a:r>
              <a:rPr lang="en-US" altLang="zh-CN" sz="2800" dirty="0" smtClean="0"/>
              <a:t>	Scalable Patterns: What do the following codes print?</a:t>
            </a:r>
          </a:p>
          <a:p>
            <a:pPr>
              <a:buNone/>
            </a:pPr>
            <a:endParaRPr lang="en-US" altLang="zh-CN" sz="2800" dirty="0" smtClean="0"/>
          </a:p>
          <a:p>
            <a:r>
              <a:rPr lang="en-US" altLang="zh-CN" dirty="0" smtClean="0"/>
              <a:t>Understand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problem in Part2 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Indexing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str</a:t>
            </a:r>
            <a:r>
              <a:rPr lang="en-US" altLang="zh-CN" dirty="0" smtClean="0"/>
              <a:t>=</a:t>
            </a:r>
            <a:r>
              <a:rPr lang="en-US" altLang="zh-CN" dirty="0" smtClean="0">
                <a:solidFill>
                  <a:srgbClr val="00B050"/>
                </a:solidFill>
              </a:rPr>
              <a:t>“killer rabbit”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2800" dirty="0" smtClean="0"/>
              <a:t>Ex: </a:t>
            </a:r>
            <a:r>
              <a:rPr lang="en-US" altLang="zh-CN" sz="2800" dirty="0" err="1" smtClean="0"/>
              <a:t>str</a:t>
            </a:r>
            <a:r>
              <a:rPr lang="en-US" altLang="zh-CN" sz="2800" dirty="0" smtClean="0"/>
              <a:t>[0] returns </a:t>
            </a:r>
            <a:r>
              <a:rPr lang="en-US" altLang="zh-CN" sz="2800" dirty="0" smtClean="0">
                <a:solidFill>
                  <a:srgbClr val="00B050"/>
                </a:solidFill>
              </a:rPr>
              <a:t>“k”</a:t>
            </a:r>
          </a:p>
          <a:p>
            <a:pPr>
              <a:buNone/>
            </a:pPr>
            <a:r>
              <a:rPr lang="en-US" altLang="zh-CN" sz="2800" dirty="0" smtClean="0"/>
              <a:t>          </a:t>
            </a:r>
            <a:r>
              <a:rPr lang="en-US" altLang="zh-CN" sz="2800" dirty="0" err="1" smtClean="0"/>
              <a:t>str</a:t>
            </a:r>
            <a:r>
              <a:rPr lang="en-US" altLang="zh-CN" sz="2800" dirty="0" smtClean="0"/>
              <a:t>[1] returns </a:t>
            </a:r>
            <a:r>
              <a:rPr lang="en-US" altLang="zh-CN" sz="2800" dirty="0" smtClean="0">
                <a:solidFill>
                  <a:srgbClr val="00B050"/>
                </a:solidFill>
              </a:rPr>
              <a:t>“</a:t>
            </a:r>
            <a:r>
              <a:rPr lang="en-US" altLang="zh-CN" sz="2800" dirty="0" err="1" smtClean="0">
                <a:solidFill>
                  <a:srgbClr val="00B050"/>
                </a:solidFill>
              </a:rPr>
              <a:t>i</a:t>
            </a:r>
            <a:r>
              <a:rPr lang="en-US" altLang="zh-CN" sz="2800" dirty="0" smtClean="0">
                <a:solidFill>
                  <a:srgbClr val="00B050"/>
                </a:solidFill>
              </a:rPr>
              <a:t>” </a:t>
            </a:r>
          </a:p>
          <a:p>
            <a:pPr lvl="1">
              <a:buNone/>
            </a:pPr>
            <a:r>
              <a:rPr lang="en-US" altLang="zh-CN" dirty="0" smtClean="0"/>
              <a:t>	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[3] returns </a:t>
            </a:r>
            <a:r>
              <a:rPr lang="en-US" altLang="zh-CN" dirty="0" smtClean="0">
                <a:solidFill>
                  <a:srgbClr val="00B050"/>
                </a:solidFill>
              </a:rPr>
              <a:t>“l”</a:t>
            </a:r>
          </a:p>
          <a:p>
            <a:pPr lvl="1">
              <a:buNone/>
            </a:pPr>
            <a:r>
              <a:rPr lang="en-US" altLang="zh-CN" dirty="0" smtClean="0"/>
              <a:t>    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[-3] returns </a:t>
            </a:r>
            <a:r>
              <a:rPr lang="en-US" altLang="zh-CN" dirty="0" smtClean="0">
                <a:solidFill>
                  <a:srgbClr val="00B050"/>
                </a:solidFill>
              </a:rPr>
              <a:t>“b”</a:t>
            </a:r>
          </a:p>
          <a:p>
            <a:pPr lvl="1">
              <a:buNone/>
            </a:pPr>
            <a:r>
              <a:rPr lang="en-US" altLang="zh-CN" dirty="0" smtClean="0"/>
              <a:t>    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[-14] returns </a:t>
            </a:r>
            <a:r>
              <a:rPr lang="en-US" altLang="zh-CN" dirty="0" smtClean="0">
                <a:solidFill>
                  <a:srgbClr val="FF0000"/>
                </a:solidFill>
              </a:rPr>
              <a:t>Error! Index out of range!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27584" y="2204864"/>
          <a:ext cx="8018829" cy="159540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16833"/>
                <a:gridCol w="616833"/>
                <a:gridCol w="616833"/>
                <a:gridCol w="616833"/>
                <a:gridCol w="616833"/>
                <a:gridCol w="616833"/>
                <a:gridCol w="616833"/>
                <a:gridCol w="616833"/>
                <a:gridCol w="616833"/>
                <a:gridCol w="616833"/>
                <a:gridCol w="616833"/>
                <a:gridCol w="616833"/>
                <a:gridCol w="616833"/>
              </a:tblGrid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323528" y="2926654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23528" y="3430710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Outlines for 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How to write for loops</a:t>
            </a:r>
          </a:p>
          <a:p>
            <a:pPr lvl="1"/>
            <a:r>
              <a:rPr lang="en-US" altLang="zh-CN" dirty="0" smtClean="0"/>
              <a:t>Function </a:t>
            </a:r>
            <a:r>
              <a:rPr lang="en-US" altLang="zh-CN" dirty="0" smtClean="0"/>
              <a:t>range()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Python membership operator: in</a:t>
            </a:r>
          </a:p>
          <a:p>
            <a:pPr lvl="1"/>
            <a:r>
              <a:rPr lang="en-US" altLang="zh-CN" dirty="0" smtClean="0"/>
              <a:t>Write nested for loops to print out certain shapes</a:t>
            </a:r>
          </a:p>
          <a:p>
            <a:r>
              <a:rPr lang="en-US" altLang="zh-CN" dirty="0" smtClean="0"/>
              <a:t>More on Strings</a:t>
            </a:r>
          </a:p>
          <a:p>
            <a:pPr lvl="1"/>
            <a:r>
              <a:rPr lang="en-US" altLang="zh-CN" dirty="0" smtClean="0"/>
              <a:t>String Indexing</a:t>
            </a:r>
          </a:p>
          <a:p>
            <a:pPr lvl="1"/>
            <a:r>
              <a:rPr lang="en-US" altLang="zh-CN" dirty="0" smtClean="0"/>
              <a:t>Function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()</a:t>
            </a:r>
          </a:p>
          <a:p>
            <a:pPr lvl="1"/>
            <a:r>
              <a:rPr lang="en-US" altLang="zh-CN" dirty="0" smtClean="0"/>
              <a:t>String functions</a:t>
            </a:r>
          </a:p>
          <a:p>
            <a:r>
              <a:rPr lang="en-US" altLang="zh-CN" dirty="0" smtClean="0"/>
              <a:t>Finish Part-1, understand what to do in Part-2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Indexing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Try this program (in textbook Chapter 4):</a:t>
            </a:r>
          </a:p>
          <a:p>
            <a:pPr>
              <a:buNone/>
            </a:pPr>
            <a:r>
              <a:rPr lang="en-US" altLang="zh-CN" sz="2600" dirty="0" smtClean="0"/>
              <a:t>import random</a:t>
            </a:r>
          </a:p>
          <a:p>
            <a:pPr>
              <a:buNone/>
            </a:pPr>
            <a:r>
              <a:rPr lang="en-US" altLang="zh-CN" sz="2600" dirty="0" smtClean="0"/>
              <a:t>word = "index"</a:t>
            </a:r>
          </a:p>
          <a:p>
            <a:pPr>
              <a:buNone/>
            </a:pPr>
            <a:r>
              <a:rPr lang="en-US" altLang="zh-CN" sz="2600" dirty="0" smtClean="0"/>
              <a:t>print("The word is: ", word, "\n“)</a:t>
            </a:r>
          </a:p>
          <a:p>
            <a:pPr>
              <a:buNone/>
            </a:pPr>
            <a:r>
              <a:rPr lang="en-US" altLang="zh-CN" sz="2600" dirty="0" smtClean="0"/>
              <a:t>high = </a:t>
            </a:r>
            <a:r>
              <a:rPr lang="en-US" altLang="zh-CN" sz="2600" dirty="0" err="1" smtClean="0"/>
              <a:t>len</a:t>
            </a:r>
            <a:r>
              <a:rPr lang="en-US" altLang="zh-CN" sz="2600" dirty="0" smtClean="0"/>
              <a:t>(word)</a:t>
            </a:r>
          </a:p>
          <a:p>
            <a:pPr>
              <a:buNone/>
            </a:pPr>
            <a:r>
              <a:rPr lang="en-US" altLang="zh-CN" sz="2600" dirty="0" smtClean="0"/>
              <a:t>low = -</a:t>
            </a:r>
            <a:r>
              <a:rPr lang="en-US" altLang="zh-CN" sz="2600" dirty="0" err="1" smtClean="0"/>
              <a:t>len</a:t>
            </a:r>
            <a:r>
              <a:rPr lang="en-US" altLang="zh-CN" sz="2600" dirty="0" smtClean="0"/>
              <a:t>(word)</a:t>
            </a:r>
          </a:p>
          <a:p>
            <a:pPr>
              <a:buNone/>
            </a:pPr>
            <a:r>
              <a:rPr lang="en-US" altLang="zh-CN" sz="2600" dirty="0" smtClean="0"/>
              <a:t>for </a:t>
            </a:r>
            <a:r>
              <a:rPr lang="en-US" altLang="zh-CN" sz="2600" dirty="0" err="1" smtClean="0"/>
              <a:t>i</a:t>
            </a:r>
            <a:r>
              <a:rPr lang="en-US" altLang="zh-CN" sz="2600" dirty="0" smtClean="0"/>
              <a:t> in range(10):</a:t>
            </a:r>
          </a:p>
          <a:p>
            <a:pPr>
              <a:buNone/>
            </a:pPr>
            <a:r>
              <a:rPr lang="en-US" altLang="zh-CN" sz="2600" dirty="0" smtClean="0"/>
              <a:t>    position = </a:t>
            </a:r>
            <a:r>
              <a:rPr lang="en-US" altLang="zh-CN" sz="2600" dirty="0" err="1" smtClean="0"/>
              <a:t>random.randrange</a:t>
            </a:r>
            <a:r>
              <a:rPr lang="en-US" altLang="zh-CN" sz="2600" dirty="0" smtClean="0"/>
              <a:t>(low, high)</a:t>
            </a:r>
          </a:p>
          <a:p>
            <a:pPr>
              <a:buNone/>
            </a:pPr>
            <a:r>
              <a:rPr lang="en-US" altLang="zh-CN" sz="2600" dirty="0" smtClean="0"/>
              <a:t>    print("word[", position, "]\t", word[position])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Indexing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939336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Count the occurrence of one letter in a string</a:t>
            </a:r>
          </a:p>
          <a:p>
            <a:pPr>
              <a:buNone/>
            </a:pPr>
            <a:endParaRPr lang="en-US" altLang="zh-CN" sz="2600" dirty="0" smtClean="0"/>
          </a:p>
          <a:p>
            <a:pPr>
              <a:buNone/>
            </a:pPr>
            <a:r>
              <a:rPr lang="en-US" altLang="zh-CN" sz="2800" dirty="0" smtClean="0"/>
              <a:t>str1=</a:t>
            </a:r>
            <a:r>
              <a:rPr lang="en-US" altLang="zh-CN" sz="2800" dirty="0" smtClean="0">
                <a:solidFill>
                  <a:srgbClr val="00B050"/>
                </a:solidFill>
              </a:rPr>
              <a:t>“killer rabbit”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target =</a:t>
            </a:r>
            <a:r>
              <a:rPr lang="en-US" altLang="zh-CN" sz="2800" dirty="0" smtClean="0">
                <a:solidFill>
                  <a:srgbClr val="00B050"/>
                </a:solidFill>
              </a:rPr>
              <a:t>“</a:t>
            </a:r>
            <a:r>
              <a:rPr lang="en-US" altLang="zh-CN" sz="2800" dirty="0" err="1" smtClean="0">
                <a:solidFill>
                  <a:srgbClr val="00B050"/>
                </a:solidFill>
              </a:rPr>
              <a:t>i</a:t>
            </a:r>
            <a:r>
              <a:rPr lang="en-US" altLang="zh-CN" sz="2800" dirty="0" smtClean="0">
                <a:solidFill>
                  <a:srgbClr val="00B050"/>
                </a:solidFill>
              </a:rPr>
              <a:t>”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count = 0</a:t>
            </a:r>
          </a:p>
          <a:p>
            <a:pPr>
              <a:buNone/>
            </a:pPr>
            <a:r>
              <a:rPr lang="en-US" altLang="zh-CN" sz="2800" dirty="0" smtClean="0"/>
              <a:t>for letter in str1:</a:t>
            </a:r>
          </a:p>
          <a:p>
            <a:pPr>
              <a:buNone/>
            </a:pPr>
            <a:r>
              <a:rPr lang="en-US" altLang="zh-CN" sz="2800" dirty="0" smtClean="0"/>
              <a:t>	if letter == target:</a:t>
            </a:r>
          </a:p>
          <a:p>
            <a:pPr>
              <a:buNone/>
            </a:pPr>
            <a:r>
              <a:rPr lang="en-US" altLang="zh-CN" sz="2800" dirty="0" smtClean="0"/>
              <a:t>		count += 1</a:t>
            </a:r>
          </a:p>
          <a:p>
            <a:pPr>
              <a:buNone/>
            </a:pPr>
            <a:r>
              <a:rPr lang="en-US" altLang="zh-CN" sz="2800" dirty="0" smtClean="0"/>
              <a:t>print(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“There’re ”</a:t>
            </a:r>
            <a:r>
              <a:rPr lang="en-US" altLang="zh-CN" sz="2800" dirty="0" smtClean="0"/>
              <a:t> + </a:t>
            </a:r>
            <a:r>
              <a:rPr lang="en-US" altLang="zh-CN" sz="2800" dirty="0" err="1" smtClean="0"/>
              <a:t>str</a:t>
            </a:r>
            <a:r>
              <a:rPr lang="en-US" altLang="zh-CN" sz="2800" dirty="0" smtClean="0"/>
              <a:t>(count) + </a:t>
            </a:r>
            <a:r>
              <a:rPr lang="en-US" altLang="zh-CN" sz="2800" dirty="0" smtClean="0">
                <a:solidFill>
                  <a:srgbClr val="00B050"/>
                </a:solidFill>
              </a:rPr>
              <a:t>“ ‘</a:t>
            </a:r>
            <a:r>
              <a:rPr lang="en-US" altLang="zh-CN" sz="2800" dirty="0" err="1" smtClean="0">
                <a:solidFill>
                  <a:srgbClr val="00B050"/>
                </a:solidFill>
              </a:rPr>
              <a:t>i‘s</a:t>
            </a:r>
            <a:r>
              <a:rPr lang="en-US" altLang="zh-CN" sz="2800" dirty="0" smtClean="0">
                <a:solidFill>
                  <a:srgbClr val="00B050"/>
                </a:solidFill>
              </a:rPr>
              <a:t> in string: ” </a:t>
            </a:r>
            <a:r>
              <a:rPr lang="en-US" altLang="zh-CN" sz="2800" dirty="0" smtClean="0"/>
              <a:t>+ </a:t>
            </a:r>
            <a:r>
              <a:rPr lang="en-US" altLang="zh-CN" sz="2800" dirty="0" err="1" smtClean="0"/>
              <a:t>str</a:t>
            </a:r>
            <a:r>
              <a:rPr lang="en-US" altLang="zh-CN" sz="2800" dirty="0" smtClean="0"/>
              <a:t>(str1)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Function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()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Return an integer that represents how many elements are there in this specified sequence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user = input(</a:t>
            </a:r>
            <a:r>
              <a:rPr lang="en-US" sz="2800" dirty="0" smtClean="0">
                <a:solidFill>
                  <a:srgbClr val="00B050"/>
                </a:solidFill>
              </a:rPr>
              <a:t>“Type a word: “</a:t>
            </a:r>
            <a:r>
              <a:rPr lang="en-US" sz="2800" dirty="0" smtClean="0"/>
              <a:t>)</a:t>
            </a:r>
            <a:endParaRPr lang="en-US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dirty="0" smtClean="0"/>
              <a:t>&gt;&gt;&gt; user = </a:t>
            </a:r>
            <a:r>
              <a:rPr lang="en-US" sz="2800" dirty="0" smtClean="0">
                <a:solidFill>
                  <a:srgbClr val="00B050"/>
                </a:solidFill>
              </a:rPr>
              <a:t>“I like Python.”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len</a:t>
            </a:r>
            <a:r>
              <a:rPr lang="en-US" sz="2800" dirty="0" smtClean="0"/>
              <a:t>(user)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14</a:t>
            </a:r>
          </a:p>
          <a:p>
            <a:pPr>
              <a:buNone/>
            </a:pPr>
            <a:r>
              <a:rPr lang="en-US" sz="2800" dirty="0" smtClean="0"/>
              <a:t>&gt;&gt;&gt; user = </a:t>
            </a:r>
            <a:r>
              <a:rPr lang="en-US" sz="2800" dirty="0" smtClean="0">
                <a:solidFill>
                  <a:srgbClr val="00B050"/>
                </a:solidFill>
              </a:rPr>
              <a:t>“5198”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len</a:t>
            </a:r>
            <a:r>
              <a:rPr lang="en-US" sz="2800" dirty="0" smtClean="0"/>
              <a:t>(user)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939336" cy="5141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quote = </a:t>
            </a:r>
            <a:r>
              <a:rPr lang="en-US" sz="2800" dirty="0" smtClean="0">
                <a:solidFill>
                  <a:srgbClr val="00B050"/>
                </a:solidFill>
              </a:rPr>
              <a:t>"I like Python.“</a:t>
            </a:r>
          </a:p>
          <a:p>
            <a:r>
              <a:rPr lang="en-US" sz="2800" dirty="0" err="1" smtClean="0"/>
              <a:t>quote.upper</a:t>
            </a:r>
            <a:r>
              <a:rPr lang="en-US" sz="2800" dirty="0" smtClean="0"/>
              <a:t>() -&gt; capitalize everything</a:t>
            </a:r>
          </a:p>
          <a:p>
            <a:pPr>
              <a:buNone/>
            </a:pPr>
            <a:r>
              <a:rPr lang="en-US" sz="2800" dirty="0" smtClean="0"/>
              <a:t>	–“I LIKE PYTHON.”</a:t>
            </a:r>
          </a:p>
          <a:p>
            <a:r>
              <a:rPr lang="en-US" sz="2800" dirty="0" err="1" smtClean="0"/>
              <a:t>quote.lower</a:t>
            </a:r>
            <a:r>
              <a:rPr lang="en-US" sz="2800" dirty="0" smtClean="0"/>
              <a:t>() -&gt; small letter everything</a:t>
            </a:r>
          </a:p>
          <a:p>
            <a:pPr>
              <a:buNone/>
            </a:pPr>
            <a:r>
              <a:rPr lang="en-US" sz="2800" dirty="0" smtClean="0"/>
              <a:t>	–“I like python.” </a:t>
            </a:r>
          </a:p>
          <a:p>
            <a:r>
              <a:rPr lang="en-US" sz="2800" dirty="0" err="1" smtClean="0"/>
              <a:t>quote.title</a:t>
            </a:r>
            <a:r>
              <a:rPr lang="en-US" sz="2800" dirty="0" smtClean="0"/>
              <a:t>() -&gt; capitalize the first letter of every word </a:t>
            </a:r>
          </a:p>
          <a:p>
            <a:pPr>
              <a:buNone/>
            </a:pPr>
            <a:r>
              <a:rPr lang="en-US" sz="2800" dirty="0" smtClean="0"/>
              <a:t>	–“I Like Python.”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939336" cy="5141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dirty="0" smtClean="0"/>
              <a:t>quote = </a:t>
            </a:r>
            <a:r>
              <a:rPr lang="en-US" sz="2800" i="1" dirty="0" smtClean="0">
                <a:solidFill>
                  <a:srgbClr val="00B050"/>
                </a:solidFill>
              </a:rPr>
              <a:t>"I like Python.“</a:t>
            </a:r>
          </a:p>
          <a:p>
            <a:r>
              <a:rPr lang="en-US" sz="2800" dirty="0" err="1" smtClean="0"/>
              <a:t>quote.strip</a:t>
            </a:r>
            <a:r>
              <a:rPr lang="en-US" sz="2800" dirty="0" smtClean="0"/>
              <a:t>() -&gt; removes spaces, tabs, newlines before and after</a:t>
            </a:r>
          </a:p>
          <a:p>
            <a:r>
              <a:rPr lang="en-US" sz="2800" dirty="0" err="1" smtClean="0"/>
              <a:t>quote.replace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00B050"/>
                </a:solidFill>
              </a:rPr>
              <a:t>“like”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“dislike programming in”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–“I dislike programming in Python.”</a:t>
            </a:r>
          </a:p>
          <a:p>
            <a:r>
              <a:rPr lang="en-US" sz="2800" dirty="0" smtClean="0"/>
              <a:t>Try </a:t>
            </a:r>
            <a:r>
              <a:rPr lang="en-US" sz="2800" dirty="0" err="1" smtClean="0"/>
              <a:t>quote.center</a:t>
            </a:r>
            <a:r>
              <a:rPr lang="en-US" sz="2800" dirty="0" smtClean="0"/>
              <a:t>(50)</a:t>
            </a:r>
          </a:p>
          <a:p>
            <a:pPr>
              <a:buNone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String methods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Built-in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you want to use a string method, you’ve got to use the </a:t>
            </a:r>
            <a:r>
              <a:rPr lang="en-US" sz="2800" b="1" dirty="0" smtClean="0"/>
              <a:t>dot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“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rgbClr val="00B050"/>
                </a:solidFill>
              </a:rPr>
              <a:t>”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&gt;&gt;&gt; quote = </a:t>
            </a:r>
            <a:r>
              <a:rPr lang="en-US" sz="2800" dirty="0" smtClean="0">
                <a:solidFill>
                  <a:srgbClr val="00B050"/>
                </a:solidFill>
              </a:rPr>
              <a:t>"I like Python."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quote.upper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'I LIKE PYTHON.'</a:t>
            </a:r>
          </a:p>
          <a:p>
            <a:pPr>
              <a:buNone/>
            </a:pPr>
            <a:r>
              <a:rPr lang="en-US" sz="2800" dirty="0" smtClean="0"/>
              <a:t>&gt;&gt;&gt; upper(quote)    </a:t>
            </a:r>
            <a:r>
              <a:rPr lang="en-US" sz="2800" dirty="0" smtClean="0">
                <a:solidFill>
                  <a:srgbClr val="FF0000"/>
                </a:solidFill>
              </a:rPr>
              <a:t>&lt;- Error!</a:t>
            </a:r>
          </a:p>
          <a:p>
            <a:r>
              <a:rPr lang="en-US" sz="2800" dirty="0" smtClean="0"/>
              <a:t>While built-in function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len</a:t>
            </a:r>
            <a:r>
              <a:rPr lang="en-US" sz="2800" dirty="0" smtClean="0"/>
              <a:t>(quote)</a:t>
            </a:r>
            <a:endParaRPr lang="en-US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dirty="0" smtClean="0"/>
              <a:t>&gt;&gt;&gt; range(10)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Indexing and slicing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Understand the 2</a:t>
            </a:r>
            <a:r>
              <a:rPr lang="en-US" altLang="zh-CN" baseline="30000" dirty="0" smtClean="0"/>
              <a:t>nd </a:t>
            </a:r>
            <a:r>
              <a:rPr lang="en-US" altLang="zh-CN" dirty="0" smtClean="0"/>
              <a:t>and 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problem in Part2 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1571604" y="2636912"/>
            <a:ext cx="5929354" cy="1428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4000" dirty="0" smtClean="0"/>
              <a:t>Have a nice evening</a:t>
            </a: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you tomorrow~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for loops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while loops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dirty="0" smtClean="0"/>
              <a:t>number = 1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While </a:t>
            </a:r>
            <a:r>
              <a:rPr lang="en-US" altLang="zh-CN" dirty="0" smtClean="0"/>
              <a:t>number&lt; 11:</a:t>
            </a:r>
          </a:p>
          <a:p>
            <a:pPr>
              <a:buNone/>
            </a:pPr>
            <a:r>
              <a:rPr lang="en-US" altLang="zh-CN" dirty="0" smtClean="0"/>
              <a:t>	print(number) </a:t>
            </a:r>
          </a:p>
          <a:p>
            <a:pPr>
              <a:buNone/>
            </a:pPr>
            <a:r>
              <a:rPr lang="en-US" altLang="zh-CN" dirty="0" smtClean="0"/>
              <a:t>	count += 1</a:t>
            </a:r>
          </a:p>
          <a:p>
            <a:pPr>
              <a:buNone/>
            </a:pP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dirty="0" err="1" smtClean="0"/>
              <a:t>number_list</a:t>
            </a:r>
            <a:r>
              <a:rPr lang="en-US" altLang="zh-CN" dirty="0" smtClean="0"/>
              <a:t> = range(1, 11, 1)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dirty="0" smtClean="0"/>
              <a:t> number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number_list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dirty="0" smtClean="0"/>
              <a:t>	print(number)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10800000">
            <a:off x="3779912" y="2852936"/>
            <a:ext cx="1656184" cy="72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5400092" y="4761148"/>
            <a:ext cx="648072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2"/>
          <p:cNvSpPr txBox="1">
            <a:spLocks/>
          </p:cNvSpPr>
          <p:nvPr/>
        </p:nvSpPr>
        <p:spPr>
          <a:xfrm>
            <a:off x="5436096" y="3356992"/>
            <a:ext cx="2952328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The output will be exactly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same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Function range()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[functions]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7" name="Rectangle 6"/>
          <p:cNvSpPr/>
          <p:nvPr/>
        </p:nvSpPr>
        <p:spPr>
          <a:xfrm>
            <a:off x="3707904" y="3140968"/>
            <a:ext cx="309634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 am a function.</a:t>
            </a:r>
          </a:p>
          <a:p>
            <a:pPr algn="ctr"/>
            <a:r>
              <a:rPr lang="en-US" sz="3200" dirty="0" smtClean="0"/>
              <a:t>I will perform a certain job.</a:t>
            </a:r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3419872" y="1916832"/>
            <a:ext cx="403244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002060"/>
                </a:solidFill>
              </a:rPr>
              <a:t>input1, input2, input3, …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932040" y="256490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004048" y="544522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副标题 2"/>
          <p:cNvSpPr txBox="1">
            <a:spLocks/>
          </p:cNvSpPr>
          <p:nvPr/>
        </p:nvSpPr>
        <p:spPr>
          <a:xfrm>
            <a:off x="3491880" y="6021288"/>
            <a:ext cx="565212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002060"/>
                </a:solidFill>
              </a:rPr>
              <a:t>output1, output2, output3, …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43808" y="2276872"/>
            <a:ext cx="648072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副标题 2"/>
          <p:cNvSpPr txBox="1">
            <a:spLocks/>
          </p:cNvSpPr>
          <p:nvPr/>
        </p:nvSpPr>
        <p:spPr>
          <a:xfrm>
            <a:off x="755576" y="2636912"/>
            <a:ext cx="29523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You give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 some inputs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2699792" y="5949280"/>
            <a:ext cx="792088" cy="32204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副标题 2"/>
          <p:cNvSpPr txBox="1">
            <a:spLocks/>
          </p:cNvSpPr>
          <p:nvPr/>
        </p:nvSpPr>
        <p:spPr>
          <a:xfrm>
            <a:off x="755576" y="4221088"/>
            <a:ext cx="2952328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 give you some outputs back, explicitly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implicitly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Function range()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sz="3000" dirty="0" smtClean="0"/>
              <a:t>Example of how to use range():</a:t>
            </a:r>
          </a:p>
          <a:p>
            <a:pPr>
              <a:buNone/>
            </a:pPr>
            <a:r>
              <a:rPr lang="en-US" altLang="zh-CN" sz="3000" dirty="0" smtClean="0"/>
              <a:t>&gt;&gt;&gt; range()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ERROR! range expected at least 1 arguments</a:t>
            </a:r>
          </a:p>
          <a:p>
            <a:pPr>
              <a:buNone/>
            </a:pPr>
            <a:r>
              <a:rPr lang="en-US" altLang="zh-CN" sz="2800" dirty="0" smtClean="0"/>
              <a:t>&gt;&gt;&gt; range(10)</a:t>
            </a:r>
            <a:endParaRPr lang="en-US" altLang="zh-CN" sz="3000" dirty="0" smtClean="0"/>
          </a:p>
          <a:p>
            <a:pPr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[0, 1, 2, 3, 4, 5, 6, 7, 8, 9]</a:t>
            </a:r>
          </a:p>
          <a:p>
            <a:pPr>
              <a:buNone/>
            </a:pPr>
            <a:r>
              <a:rPr lang="en-US" altLang="zh-CN" sz="3000" dirty="0" smtClean="0"/>
              <a:t>&gt;&gt;&gt; </a:t>
            </a:r>
            <a:r>
              <a:rPr lang="en-US" altLang="zh-CN" sz="3000" dirty="0" err="1" smtClean="0"/>
              <a:t>ans</a:t>
            </a:r>
            <a:r>
              <a:rPr lang="en-US" altLang="zh-CN" sz="3000" dirty="0" smtClean="0"/>
              <a:t> = range(10)</a:t>
            </a:r>
          </a:p>
          <a:p>
            <a:pPr>
              <a:buNone/>
            </a:pPr>
            <a:r>
              <a:rPr lang="en-US" altLang="zh-CN" sz="3000" dirty="0" smtClean="0"/>
              <a:t>&gt;&gt;&gt; </a:t>
            </a:r>
            <a:r>
              <a:rPr lang="en-US" altLang="zh-CN" sz="3000" dirty="0" err="1" smtClean="0"/>
              <a:t>ans</a:t>
            </a:r>
            <a:endParaRPr lang="en-US" altLang="zh-CN" sz="3000" dirty="0" smtClean="0"/>
          </a:p>
          <a:p>
            <a:pPr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[0, 1, 2, 3, 4, 5, 6, 7, 8, 9]</a:t>
            </a:r>
          </a:p>
          <a:p>
            <a:pPr>
              <a:buNone/>
            </a:pPr>
            <a:endParaRPr lang="zh-CN" altLang="en-US" sz="3000" dirty="0"/>
          </a:p>
        </p:txBody>
      </p:sp>
      <p:sp>
        <p:nvSpPr>
          <p:cNvPr id="4" name="Oval 3"/>
          <p:cNvSpPr/>
          <p:nvPr/>
        </p:nvSpPr>
        <p:spPr>
          <a:xfrm>
            <a:off x="3851920" y="3717032"/>
            <a:ext cx="576064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27984" y="4005064"/>
            <a:ext cx="64807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2"/>
          <p:cNvSpPr txBox="1">
            <a:spLocks/>
          </p:cNvSpPr>
          <p:nvPr/>
        </p:nvSpPr>
        <p:spPr>
          <a:xfrm>
            <a:off x="4788024" y="3789040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10 is not included!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Function range()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r>
              <a:rPr lang="en-US" altLang="zh-CN" sz="3000" dirty="0" smtClean="0"/>
              <a:t>So, we know that range() will require at least one argument, let’s see how it works when there’re two:</a:t>
            </a:r>
          </a:p>
          <a:p>
            <a:pPr>
              <a:buNone/>
            </a:pPr>
            <a:r>
              <a:rPr lang="en-US" altLang="zh-CN" sz="3000" dirty="0" smtClean="0"/>
              <a:t>&gt;&gt;&gt; range(3, 11)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0070C0"/>
                </a:solidFill>
              </a:rPr>
              <a:t>[3, 4, 5, 6, 7, 8, 9,10]</a:t>
            </a:r>
          </a:p>
          <a:p>
            <a:pPr>
              <a:buNone/>
            </a:pPr>
            <a:r>
              <a:rPr lang="en-US" altLang="zh-CN" sz="2800" dirty="0" smtClean="0"/>
              <a:t>&gt;&gt;&gt; range(-10,1)</a:t>
            </a:r>
            <a:endParaRPr lang="en-US" altLang="zh-CN" sz="3000" dirty="0" smtClean="0"/>
          </a:p>
          <a:p>
            <a:pPr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[-10, -9, -8, -7, -6, -5, -4, -3, -2, -1, 0]</a:t>
            </a:r>
          </a:p>
          <a:p>
            <a:pPr>
              <a:buNone/>
            </a:pPr>
            <a:r>
              <a:rPr lang="en-US" altLang="zh-CN" sz="3000" dirty="0" smtClean="0"/>
              <a:t>&gt;&gt;&gt; range(10,1)</a:t>
            </a:r>
          </a:p>
          <a:p>
            <a:pPr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[]</a:t>
            </a:r>
            <a:endParaRPr lang="en-US" altLang="zh-CN" sz="3000" dirty="0" smtClean="0"/>
          </a:p>
          <a:p>
            <a:pPr>
              <a:buNone/>
            </a:pPr>
            <a:endParaRPr lang="zh-CN" altLang="en-US" sz="3000" dirty="0"/>
          </a:p>
        </p:txBody>
      </p:sp>
      <p:sp>
        <p:nvSpPr>
          <p:cNvPr id="4" name="Oval 3"/>
          <p:cNvSpPr/>
          <p:nvPr/>
        </p:nvSpPr>
        <p:spPr>
          <a:xfrm>
            <a:off x="395536" y="5301208"/>
            <a:ext cx="576064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71600" y="5589240"/>
            <a:ext cx="64807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2"/>
          <p:cNvSpPr txBox="1">
            <a:spLocks/>
          </p:cNvSpPr>
          <p:nvPr/>
        </p:nvSpPr>
        <p:spPr>
          <a:xfrm>
            <a:off x="1475656" y="5301208"/>
            <a:ext cx="7272808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Empty!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second argument is smaller than the first one, and there is no third argument.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Function range()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r>
              <a:rPr lang="en-US" altLang="zh-CN" sz="3000" dirty="0" smtClean="0"/>
              <a:t>Three arguments?</a:t>
            </a:r>
          </a:p>
          <a:p>
            <a:pPr>
              <a:buNone/>
            </a:pPr>
            <a:r>
              <a:rPr lang="en-US" altLang="zh-CN" sz="3000" dirty="0" smtClean="0"/>
              <a:t>&gt;&gt;&gt; range(3, 11, 2)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0070C0"/>
                </a:solidFill>
              </a:rPr>
              <a:t>[3, 5, 7, 9]</a:t>
            </a:r>
          </a:p>
          <a:p>
            <a:pPr>
              <a:buNone/>
            </a:pPr>
            <a:r>
              <a:rPr lang="en-US" altLang="zh-CN" sz="2800" dirty="0" smtClean="0"/>
              <a:t>&gt;&gt;&gt; range(10, 1, -1)</a:t>
            </a:r>
            <a:endParaRPr lang="en-US" altLang="zh-CN" sz="3000" dirty="0" smtClean="0"/>
          </a:p>
          <a:p>
            <a:pPr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[10, 9, 8, 7, 6, 5, 4, 3, 2] </a:t>
            </a:r>
          </a:p>
          <a:p>
            <a:pPr>
              <a:buNone/>
            </a:pPr>
            <a:r>
              <a:rPr lang="en-US" altLang="zh-CN" sz="3000" dirty="0" smtClean="0"/>
              <a:t>&gt;&gt;&gt; range(-10, -1, -1)</a:t>
            </a:r>
          </a:p>
          <a:p>
            <a:pPr>
              <a:buNone/>
            </a:pPr>
            <a:r>
              <a:rPr lang="en-US" altLang="zh-CN" sz="3000" dirty="0" smtClean="0">
                <a:solidFill>
                  <a:srgbClr val="0070C0"/>
                </a:solidFill>
              </a:rPr>
              <a:t>[]</a:t>
            </a:r>
          </a:p>
          <a:p>
            <a:pPr>
              <a:buNone/>
            </a:pPr>
            <a:r>
              <a:rPr lang="en-US" altLang="zh-CN" sz="3000" dirty="0" smtClean="0"/>
              <a:t>&gt;&gt;&gt; range(2, 8, 0)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ERROR! range() step argument must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not</a:t>
            </a:r>
            <a:r>
              <a:rPr lang="en-US" altLang="zh-CN" sz="2800" dirty="0" smtClean="0">
                <a:solidFill>
                  <a:srgbClr val="FF0000"/>
                </a:solidFill>
              </a:rPr>
              <a:t> be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zero</a:t>
            </a:r>
            <a:endParaRPr lang="en-US" altLang="zh-CN" sz="3000" b="1" dirty="0" smtClean="0"/>
          </a:p>
          <a:p>
            <a:pPr>
              <a:buNone/>
            </a:pPr>
            <a:endParaRPr lang="zh-CN" altLang="en-US" sz="3000" dirty="0"/>
          </a:p>
        </p:txBody>
      </p:sp>
      <p:sp>
        <p:nvSpPr>
          <p:cNvPr id="4" name="Oval 3"/>
          <p:cNvSpPr/>
          <p:nvPr/>
        </p:nvSpPr>
        <p:spPr>
          <a:xfrm>
            <a:off x="395536" y="4869160"/>
            <a:ext cx="576064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71600" y="5085184"/>
            <a:ext cx="64807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2"/>
          <p:cNvSpPr txBox="1">
            <a:spLocks/>
          </p:cNvSpPr>
          <p:nvPr/>
        </p:nvSpPr>
        <p:spPr>
          <a:xfrm>
            <a:off x="1331640" y="4797152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Empty!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95736" y="2996952"/>
            <a:ext cx="10801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副标题 2"/>
          <p:cNvSpPr txBox="1">
            <a:spLocks/>
          </p:cNvSpPr>
          <p:nvPr/>
        </p:nvSpPr>
        <p:spPr>
          <a:xfrm>
            <a:off x="2987824" y="2564904"/>
            <a:ext cx="615617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The 3</a:t>
            </a:r>
            <a:r>
              <a:rPr kumimoji="0" lang="en-US" altLang="zh-CN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argument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‘step argument’. The default value is 1.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9552" y="3212976"/>
            <a:ext cx="14401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For loops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dirty="0" smtClean="0"/>
              <a:t>name = </a:t>
            </a:r>
            <a:r>
              <a:rPr lang="en-US" altLang="zh-CN" dirty="0" smtClean="0">
                <a:solidFill>
                  <a:srgbClr val="00B050"/>
                </a:solidFill>
              </a:rPr>
              <a:t>“Linger </a:t>
            </a:r>
            <a:r>
              <a:rPr lang="en-US" altLang="zh-CN" dirty="0" err="1" smtClean="0">
                <a:solidFill>
                  <a:srgbClr val="00B050"/>
                </a:solidFill>
              </a:rPr>
              <a:t>Xu</a:t>
            </a:r>
            <a:r>
              <a:rPr lang="en-US" altLang="zh-CN" dirty="0" smtClean="0">
                <a:solidFill>
                  <a:srgbClr val="00B050"/>
                </a:solidFill>
              </a:rPr>
              <a:t>”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aa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dirty="0" smtClean="0"/>
              <a:t> name:</a:t>
            </a:r>
          </a:p>
          <a:p>
            <a:pPr>
              <a:buNone/>
            </a:pPr>
            <a:r>
              <a:rPr lang="en-US" altLang="zh-CN" dirty="0" smtClean="0"/>
              <a:t>	print(</a:t>
            </a:r>
            <a:r>
              <a:rPr lang="en-US" altLang="zh-CN" dirty="0" err="1" smtClean="0"/>
              <a:t>aa</a:t>
            </a:r>
            <a:r>
              <a:rPr lang="en-US" altLang="zh-CN" dirty="0" smtClean="0"/>
              <a:t>)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dirty="0" err="1" smtClean="0"/>
              <a:t>number_list</a:t>
            </a:r>
            <a:r>
              <a:rPr lang="en-US" altLang="zh-CN" dirty="0" smtClean="0"/>
              <a:t> = range(-10, 1)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dirty="0" smtClean="0"/>
              <a:t> number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number_list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dirty="0" smtClean="0"/>
              <a:t>	print(number)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Python membership operator: 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variable </a:t>
            </a:r>
            <a:r>
              <a:rPr lang="en-US" altLang="zh-CN" i="1" dirty="0" smtClean="0"/>
              <a:t>name</a:t>
            </a:r>
            <a:r>
              <a:rPr lang="en-US" altLang="zh-CN" dirty="0" smtClean="0"/>
              <a:t> is a string, </a:t>
            </a:r>
            <a:r>
              <a:rPr lang="en-US" altLang="zh-CN" sz="2800" dirty="0" smtClean="0">
                <a:solidFill>
                  <a:srgbClr val="00B050"/>
                </a:solidFill>
              </a:rPr>
              <a:t>“Linger </a:t>
            </a:r>
            <a:r>
              <a:rPr lang="en-US" altLang="zh-CN" sz="2800" dirty="0" err="1" smtClean="0">
                <a:solidFill>
                  <a:srgbClr val="00B050"/>
                </a:solidFill>
              </a:rPr>
              <a:t>Xu</a:t>
            </a:r>
            <a:r>
              <a:rPr lang="en-US" altLang="zh-CN" sz="2800" dirty="0" smtClean="0">
                <a:solidFill>
                  <a:srgbClr val="00B050"/>
                </a:solidFill>
              </a:rPr>
              <a:t>”</a:t>
            </a:r>
            <a:endParaRPr lang="en-US" altLang="zh-CN" sz="3000" dirty="0" smtClean="0"/>
          </a:p>
          <a:p>
            <a:pPr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altLang="zh-CN" dirty="0" smtClean="0"/>
              <a:t>[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aa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dirty="0" smtClean="0"/>
              <a:t> name] fetch every letter in this string sequentially, and put it into </a:t>
            </a:r>
            <a:r>
              <a:rPr lang="en-US" altLang="zh-CN" i="1" dirty="0" err="1" smtClean="0"/>
              <a:t>aa</a:t>
            </a:r>
            <a:r>
              <a:rPr lang="en-US" altLang="zh-CN" i="1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The variable </a:t>
            </a:r>
            <a:r>
              <a:rPr lang="en-US" altLang="zh-CN" i="1" dirty="0" err="1" smtClean="0"/>
              <a:t>number_list</a:t>
            </a:r>
            <a:r>
              <a:rPr lang="en-US" altLang="zh-CN" dirty="0" smtClean="0"/>
              <a:t> contains a list of numbers: [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dirty="0" smtClean="0"/>
              <a:t> number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number_list</a:t>
            </a:r>
            <a:r>
              <a:rPr lang="en-US" altLang="zh-CN" dirty="0" smtClean="0"/>
              <a:t> ] fetch every number in this list sequentially, and put it into </a:t>
            </a:r>
            <a:r>
              <a:rPr lang="en-US" altLang="zh-CN" i="1" dirty="0" smtClean="0"/>
              <a:t>number 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95536" y="5517232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Go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throught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every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specified sequence: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	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-10, -9, -8, …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ourse A201:&amp;#x0D;&amp;#x0A;Introduction to Programmi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utlines for this week&amp;quot;&quot;/&gt;&lt;property id=&quot;20307&quot; value=&quot;262&quot;/&gt;&lt;/object&gt;&lt;object type=&quot;3&quot; unique_id=&quot;10006&quot;&gt;&lt;property id=&quot;20148&quot; value=&quot;5&quot;/&gt;&lt;property id=&quot;20300&quot; value=&quot;Slide 3 - &amp;quot;for loops vs while loops&amp;quot;&quot;/&gt;&lt;property id=&quot;20307&quot; value=&quot;306&quot;/&gt;&lt;/object&gt;&lt;object type=&quot;3&quot; unique_id=&quot;10007&quot;&gt;&lt;property id=&quot;20148&quot; value=&quot;5&quot;/&gt;&lt;property id=&quot;20300&quot; value=&quot;Slide 4 - &amp;quot;Function range()&amp;quot;&quot;/&gt;&lt;property id=&quot;20307&quot; value=&quot;290&quot;/&gt;&lt;/object&gt;&lt;object type=&quot;3&quot; unique_id=&quot;10008&quot;&gt;&lt;property id=&quot;20148&quot; value=&quot;5&quot;/&gt;&lt;property id=&quot;20300&quot; value=&quot;Slide 5 - &amp;quot;Function range()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Function range()&amp;quot;&quot;/&gt;&lt;property id=&quot;20307&quot; value=&quot;291&quot;/&gt;&lt;/object&gt;&lt;object type=&quot;3&quot; unique_id=&quot;10010&quot;&gt;&lt;property id=&quot;20148&quot; value=&quot;5&quot;/&gt;&lt;property id=&quot;20300&quot; value=&quot;Slide 7 - &amp;quot;Function range()&amp;quot;&quot;/&gt;&lt;property id=&quot;20307&quot; value=&quot;292&quot;/&gt;&lt;/object&gt;&lt;object type=&quot;3&quot; unique_id=&quot;10011&quot;&gt;&lt;property id=&quot;20148&quot; value=&quot;5&quot;/&gt;&lt;property id=&quot;20300&quot; value=&quot;Slide 8 - &amp;quot;For loops&amp;quot;&quot;/&gt;&lt;property id=&quot;20307&quot; value=&quot;307&quot;/&gt;&lt;/object&gt;&lt;object type=&quot;3&quot; unique_id=&quot;10012&quot;&gt;&lt;property id=&quot;20148&quot; value=&quot;5&quot;/&gt;&lt;property id=&quot;20300&quot; value=&quot;Slide 9 - &amp;quot;Python membership operator: in&amp;quot;&quot;/&gt;&lt;property id=&quot;20307&quot; value=&quot;281&quot;/&gt;&lt;/object&gt;&lt;object type=&quot;3&quot; unique_id=&quot;10013&quot;&gt;&lt;property id=&quot;20148&quot; value=&quot;5&quot;/&gt;&lt;property id=&quot;20300&quot; value=&quot;Slide 10 - &amp;quot;Python membership operator: in&amp;quot;&quot;/&gt;&lt;property id=&quot;20307&quot; value=&quot;308&quot;/&gt;&lt;/object&gt;&lt;object type=&quot;3&quot; unique_id=&quot;10014&quot;&gt;&lt;property id=&quot;20148&quot; value=&quot;5&quot;/&gt;&lt;property id=&quot;20300&quot; value=&quot;Slide 11 - &amp;quot;Python membership operator: in&amp;quot;&quot;/&gt;&lt;property id=&quot;20307&quot; value=&quot;293&quot;/&gt;&lt;/object&gt;&lt;object type=&quot;3&quot; unique_id=&quot;10015&quot;&gt;&lt;property id=&quot;20148&quot; value=&quot;5&quot;/&gt;&lt;property id=&quot;20300&quot; value=&quot;Slide 12 - &amp;quot;For loops&amp;quot;&quot;/&gt;&lt;property id=&quot;20307&quot; value=&quot;299&quot;/&gt;&lt;/object&gt;&lt;object type=&quot;3&quot; unique_id=&quot;10016&quot;&gt;&lt;property id=&quot;20148&quot; value=&quot;5&quot;/&gt;&lt;property id=&quot;20300&quot; value=&quot;Slide 13 - &amp;quot;Write nested for loops&amp;quot;&quot;/&gt;&lt;property id=&quot;20307&quot; value=&quot;294&quot;/&gt;&lt;/object&gt;&lt;object type=&quot;3&quot; unique_id=&quot;10017&quot;&gt;&lt;property id=&quot;20148&quot; value=&quot;5&quot;/&gt;&lt;property id=&quot;20300&quot; value=&quot;Slide 14 - &amp;quot;Write nested for loops&amp;quot;&quot;/&gt;&lt;property id=&quot;20307&quot; value=&quot;295&quot;/&gt;&lt;/object&gt;&lt;object type=&quot;3&quot; unique_id=&quot;10018&quot;&gt;&lt;property id=&quot;20148&quot; value=&quot;5&quot;/&gt;&lt;property id=&quot;20300&quot; value=&quot;Slide 15 - &amp;quot;Write nested for loops&amp;quot;&quot;/&gt;&lt;property id=&quot;20307&quot; value=&quot;296&quot;/&gt;&lt;/object&gt;&lt;object type=&quot;3&quot; unique_id=&quot;10019&quot;&gt;&lt;property id=&quot;20148&quot; value=&quot;5&quot;/&gt;&lt;property id=&quot;20300&quot; value=&quot;Slide 16 - &amp;quot;Write nested for loops&amp;quot;&quot;/&gt;&lt;property id=&quot;20307&quot; value=&quot;297&quot;/&gt;&lt;/object&gt;&lt;object type=&quot;3&quot; unique_id=&quot;10020&quot;&gt;&lt;property id=&quot;20148&quot; value=&quot;5&quot;/&gt;&lt;property id=&quot;20300&quot; value=&quot;Slide 17 - &amp;quot;Write nested for loops&amp;quot;&quot;/&gt;&lt;property id=&quot;20307&quot; value=&quot;298&quot;/&gt;&lt;/object&gt;&lt;object type=&quot;3&quot; unique_id=&quot;10021&quot;&gt;&lt;property id=&quot;20148&quot; value=&quot;5&quot;/&gt;&lt;property id=&quot;20300&quot; value=&quot;Slide 18 - &amp;quot;Write nested for loops&amp;quot;&quot;/&gt;&lt;property id=&quot;20307&quot; value=&quot;300&quot;/&gt;&lt;/object&gt;&lt;object type=&quot;3&quot; unique_id=&quot;10022&quot;&gt;&lt;property id=&quot;20148&quot; value=&quot;5&quot;/&gt;&lt;property id=&quot;20300&quot; value=&quot;Slide 19 - &amp;quot;String: Indexing&amp;quot;&quot;/&gt;&lt;property id=&quot;20307&quot; value=&quot;302&quot;/&gt;&lt;/object&gt;&lt;object type=&quot;3&quot; unique_id=&quot;10023&quot;&gt;&lt;property id=&quot;20148&quot; value=&quot;5&quot;/&gt;&lt;property id=&quot;20300&quot; value=&quot;Slide 20 - &amp;quot;String: Indexing&amp;quot;&quot;/&gt;&lt;property id=&quot;20307&quot; value=&quot;278&quot;/&gt;&lt;/object&gt;&lt;object type=&quot;3&quot; unique_id=&quot;10024&quot;&gt;&lt;property id=&quot;20148&quot; value=&quot;5&quot;/&gt;&lt;property id=&quot;20300&quot; value=&quot;Slide 21 - &amp;quot;String: Indexing&amp;quot;&quot;/&gt;&lt;property id=&quot;20307&quot; value=&quot;304&quot;/&gt;&lt;/object&gt;&lt;object type=&quot;3&quot; unique_id=&quot;10025&quot;&gt;&lt;property id=&quot;20148&quot; value=&quot;5&quot;/&gt;&lt;property id=&quot;20300&quot; value=&quot;Slide 22 - &amp;quot;Function len()&amp;quot;&quot;/&gt;&lt;property id=&quot;20307&quot; value=&quot;311&quot;/&gt;&lt;/object&gt;&lt;object type=&quot;3&quot; unique_id=&quot;10026&quot;&gt;&lt;property id=&quot;20148&quot; value=&quot;5&quot;/&gt;&lt;property id=&quot;20300&quot; value=&quot;Slide 23 - &amp;quot;String: methods&amp;quot;&quot;/&gt;&lt;property id=&quot;20307&quot; value=&quot;309&quot;/&gt;&lt;/object&gt;&lt;object type=&quot;3&quot; unique_id=&quot;10027&quot;&gt;&lt;property id=&quot;20148&quot; value=&quot;5&quot;/&gt;&lt;property id=&quot;20300&quot; value=&quot;Slide 24 - &amp;quot;String: methods&amp;quot;&quot;/&gt;&lt;property id=&quot;20307&quot; value=&quot;310&quot;/&gt;&lt;/object&gt;&lt;object type=&quot;3&quot; unique_id=&quot;10028&quot;&gt;&lt;property id=&quot;20148&quot; value=&quot;5&quot;/&gt;&lt;property id=&quot;20300&quot; value=&quot;Slide 25 - &amp;quot;String methods vs Built-in functions&amp;quot;&quot;/&gt;&lt;property id=&quot;20307&quot; value=&quot;312&quot;/&gt;&lt;/object&gt;&lt;object type=&quot;3&quot; unique_id=&quot;10029&quot;&gt;&lt;property id=&quot;20148&quot; value=&quot;5&quot;/&gt;&lt;property id=&quot;20300&quot; value=&quot;Slide 26 - &amp;quot;String: Indexing and slicing&amp;quot;&quot;/&gt;&lt;property id=&quot;20307&quot; value=&quot;305&quot;/&gt;&lt;/object&gt;&lt;object type=&quot;3&quot; unique_id=&quot;10030&quot;&gt;&lt;property id=&quot;20148&quot; value=&quot;5&quot;/&gt;&lt;property id=&quot;20300&quot; value=&quot;Slide 27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942</Words>
  <Application>Microsoft Office PowerPoint</Application>
  <PresentationFormat>On-screen Show (4:3)</PresentationFormat>
  <Paragraphs>257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主题</vt:lpstr>
      <vt:lpstr>Course A201: Introduction to Programming</vt:lpstr>
      <vt:lpstr>Outlines for this week</vt:lpstr>
      <vt:lpstr>for loops vs while loops</vt:lpstr>
      <vt:lpstr>Function range()</vt:lpstr>
      <vt:lpstr>Function range()</vt:lpstr>
      <vt:lpstr>Function range()</vt:lpstr>
      <vt:lpstr>Function range()</vt:lpstr>
      <vt:lpstr>For loops</vt:lpstr>
      <vt:lpstr>Python membership operator: in</vt:lpstr>
      <vt:lpstr>Python membership operator: in</vt:lpstr>
      <vt:lpstr>Python membership operator: in</vt:lpstr>
      <vt:lpstr>For loops</vt:lpstr>
      <vt:lpstr>Write nested for loops</vt:lpstr>
      <vt:lpstr>Write nested for loops</vt:lpstr>
      <vt:lpstr>Write nested for loops</vt:lpstr>
      <vt:lpstr>Write nested for loops</vt:lpstr>
      <vt:lpstr>Write nested for loops</vt:lpstr>
      <vt:lpstr>Write nested for loops</vt:lpstr>
      <vt:lpstr>String: Indexing</vt:lpstr>
      <vt:lpstr>String: Indexing</vt:lpstr>
      <vt:lpstr>String: Indexing</vt:lpstr>
      <vt:lpstr>Function len()</vt:lpstr>
      <vt:lpstr>String: methods</vt:lpstr>
      <vt:lpstr>String: methods</vt:lpstr>
      <vt:lpstr>String methods vs Built-in functions</vt:lpstr>
      <vt:lpstr>String: Indexing and slicing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cp:lastModifiedBy>txu</cp:lastModifiedBy>
  <cp:revision>96</cp:revision>
  <dcterms:modified xsi:type="dcterms:W3CDTF">2010-10-01T15:04:21Z</dcterms:modified>
</cp:coreProperties>
</file>